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9845" autoAdjust="0"/>
  </p:normalViewPr>
  <p:slideViewPr>
    <p:cSldViewPr snapToGrid="0" snapToObjects="1">
      <p:cViewPr>
        <p:scale>
          <a:sx n="134" d="100"/>
          <a:sy n="134" d="100"/>
        </p:scale>
        <p:origin x="-67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A952D-E32E-684A-A5D8-C4964D316140}" type="datetimeFigureOut">
              <a:t>24/01/2017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26E5-F9D3-FF40-8F6A-CD8A5C4A09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4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mtClean="0"/>
              <a:t>EXPLORING SOME DATA VIZ TOOLS</a:t>
            </a:r>
          </a:p>
          <a:p>
            <a:pPr lvl="0">
              <a:spcBef>
                <a:spcPts val="0"/>
              </a:spcBef>
              <a:buNone/>
            </a:pPr>
            <a:r>
              <a:rPr lang="fr-FR" smtClean="0"/>
              <a:t>not exhaustive nor</a:t>
            </a:r>
            <a:r>
              <a:rPr lang="fr-FR" baseline="0" smtClean="0"/>
              <a:t> exact, qualitative</a:t>
            </a:r>
          </a:p>
          <a:p>
            <a:pPr lvl="0">
              <a:spcBef>
                <a:spcPts val="0"/>
              </a:spcBef>
              <a:buNone/>
            </a:pPr>
            <a:endParaRPr lang="fr-FR" baseline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D3 : steep learning curve, but </a:t>
            </a:r>
            <a:r>
              <a:rPr lang="fr-FR" baseline="0" smtClean="0">
                <a:sym typeface="Wingdings"/>
              </a:rPr>
              <a:t> for</a:t>
            </a:r>
            <a:r>
              <a:rPr lang="en-US" baseline="0" smtClean="0"/>
              <a:t> complex interactive</a:t>
            </a:r>
          </a:p>
          <a:p>
            <a:pPr lvl="0">
              <a:spcBef>
                <a:spcPts val="0"/>
              </a:spcBef>
              <a:buNone/>
            </a:pPr>
            <a:endParaRPr lang="en-US" baseline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CONSIDER:</a:t>
            </a:r>
          </a:p>
          <a:p>
            <a:r>
              <a:rPr lang="fr-FR" smtClean="0"/>
              <a:t>dynamic</a:t>
            </a:r>
          </a:p>
          <a:p>
            <a:r>
              <a:rPr lang="fr-FR" smtClean="0"/>
              <a:t>user interactive: web viz ?</a:t>
            </a:r>
          </a:p>
          <a:p>
            <a:r>
              <a:rPr lang="fr-FR" smtClean="0"/>
              <a:t>spatial data,</a:t>
            </a:r>
            <a:r>
              <a:rPr lang="fr-FR" baseline="0" smtClean="0"/>
              <a:t> </a:t>
            </a:r>
          </a:p>
          <a:p>
            <a:r>
              <a:rPr lang="fr-FR" smtClean="0"/>
              <a:t>robustness</a:t>
            </a:r>
          </a:p>
          <a:p>
            <a:r>
              <a:rPr lang="fr-FR" smtClean="0"/>
              <a:t>performance :speed</a:t>
            </a:r>
          </a:p>
          <a:p>
            <a:endParaRPr lang="fr-FR" smtClean="0"/>
          </a:p>
          <a:p>
            <a:r>
              <a:rPr lang="de-DE" smtClean="0"/>
              <a:t>http://techslides.com/50-javascript-charting-and-graphics-libraries</a:t>
            </a:r>
            <a:endParaRPr lang="fr-FR" smtClean="0"/>
          </a:p>
          <a:p>
            <a:pPr lvl="0">
              <a:spcBef>
                <a:spcPts val="0"/>
              </a:spcBef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mtClean="0"/>
              <a:t>EXPLORING SOME DATA VIZ TOOLS</a:t>
            </a:r>
          </a:p>
          <a:p>
            <a:pPr lvl="0">
              <a:spcBef>
                <a:spcPts val="0"/>
              </a:spcBef>
              <a:buNone/>
            </a:pPr>
            <a:r>
              <a:rPr lang="fr-FR" smtClean="0"/>
              <a:t>not exhaustive nor</a:t>
            </a:r>
            <a:r>
              <a:rPr lang="fr-FR" baseline="0" smtClean="0"/>
              <a:t> exact, qualitative</a:t>
            </a:r>
          </a:p>
          <a:p>
            <a:pPr lvl="0">
              <a:spcBef>
                <a:spcPts val="0"/>
              </a:spcBef>
              <a:buNone/>
            </a:pPr>
            <a:endParaRPr lang="fr-FR" baseline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D3 : steep learning curve, but </a:t>
            </a:r>
            <a:r>
              <a:rPr lang="fr-FR" baseline="0" smtClean="0">
                <a:sym typeface="Wingdings"/>
              </a:rPr>
              <a:t> for</a:t>
            </a:r>
            <a:r>
              <a:rPr lang="en-US" baseline="0" smtClean="0"/>
              <a:t> complex interactive</a:t>
            </a:r>
          </a:p>
          <a:p>
            <a:pPr lvl="0">
              <a:spcBef>
                <a:spcPts val="0"/>
              </a:spcBef>
              <a:buNone/>
            </a:pPr>
            <a:endParaRPr lang="en-US" baseline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CONSIDER:</a:t>
            </a:r>
          </a:p>
          <a:p>
            <a:r>
              <a:rPr lang="fr-FR" smtClean="0"/>
              <a:t>dynamic</a:t>
            </a:r>
          </a:p>
          <a:p>
            <a:r>
              <a:rPr lang="fr-FR" smtClean="0"/>
              <a:t>user interactive: web viz ?</a:t>
            </a:r>
          </a:p>
          <a:p>
            <a:r>
              <a:rPr lang="fr-FR" smtClean="0"/>
              <a:t>spatial data,</a:t>
            </a:r>
            <a:r>
              <a:rPr lang="fr-FR" baseline="0" smtClean="0"/>
              <a:t> </a:t>
            </a:r>
          </a:p>
          <a:p>
            <a:r>
              <a:rPr lang="fr-FR" smtClean="0"/>
              <a:t>robustness</a:t>
            </a:r>
          </a:p>
          <a:p>
            <a:r>
              <a:rPr lang="fr-FR" smtClean="0"/>
              <a:t>performance :speed</a:t>
            </a:r>
          </a:p>
          <a:p>
            <a:endParaRPr lang="fr-FR" smtClean="0"/>
          </a:p>
          <a:p>
            <a:r>
              <a:rPr lang="de-DE" smtClean="0"/>
              <a:t>http://techslides.com/50-javascript-charting-and-graphics-libraries</a:t>
            </a:r>
            <a:endParaRPr lang="fr-FR" smtClean="0"/>
          </a:p>
          <a:p>
            <a:pPr lvl="0">
              <a:spcBef>
                <a:spcPts val="0"/>
              </a:spcBef>
              <a:buNone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8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6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6350" y="2013800"/>
            <a:ext cx="2547900" cy="425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04737" y="2013800"/>
            <a:ext cx="2547900" cy="425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983124" y="2013800"/>
            <a:ext cx="2547900" cy="425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074574" y="6285250"/>
            <a:ext cx="1069426" cy="566615"/>
          </a:xfrm>
        </p:spPr>
        <p:txBody>
          <a:bodyPr/>
          <a:lstStyle/>
          <a:p>
            <a:fld id="{1673C6B9-2F66-054A-AED7-C91DF087EF5F}" type="slidenum">
              <a:rPr lang="fr-FR" smtClean="0"/>
              <a:pPr/>
              <a:t>‹#›</a:t>
            </a:fld>
            <a:r>
              <a:rPr lang="fr-FR" smtClean="0"/>
              <a:t>/12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0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5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1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14C8-230F-9B4B-92C1-6BAC066596F8}" type="datetimeFigureOut"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E1DC-DDBA-E745-B045-2D2AF15D513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0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3"/>
          </p:nvPr>
        </p:nvSpPr>
        <p:spPr>
          <a:xfrm>
            <a:off x="156064" y="1988955"/>
            <a:ext cx="3970688" cy="4689751"/>
          </a:xfrm>
        </p:spPr>
        <p:txBody>
          <a:bodyPr/>
          <a:lstStyle/>
          <a:p>
            <a:pPr algn="ctr">
              <a:buNone/>
            </a:pPr>
            <a:r>
              <a:rPr lang="fr-FR" b="1" smtClean="0">
                <a:solidFill>
                  <a:srgbClr val="000000"/>
                </a:solidFill>
              </a:rPr>
              <a:t>SOFTWARES</a:t>
            </a:r>
            <a:endParaRPr lang="fr-FR" b="1">
              <a:solidFill>
                <a:srgbClr val="000000"/>
              </a:solidFill>
            </a:endParaRPr>
          </a:p>
        </p:txBody>
      </p:sp>
      <p:sp>
        <p:nvSpPr>
          <p:cNvPr id="10" name="Espace réservé du texte 4"/>
          <p:cNvSpPr>
            <a:spLocks noGrp="1"/>
          </p:cNvSpPr>
          <p:nvPr>
            <p:ph type="body" idx="3"/>
          </p:nvPr>
        </p:nvSpPr>
        <p:spPr>
          <a:xfrm>
            <a:off x="2952526" y="1988955"/>
            <a:ext cx="4912659" cy="4810583"/>
          </a:xfrm>
        </p:spPr>
        <p:txBody>
          <a:bodyPr/>
          <a:lstStyle/>
          <a:p>
            <a:pPr algn="ctr">
              <a:buNone/>
            </a:pPr>
            <a:r>
              <a:rPr lang="fr-FR" b="1" smtClean="0"/>
              <a:t>LIBRARIES</a:t>
            </a:r>
            <a:endParaRPr lang="fr-FR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2916340" y="1606179"/>
            <a:ext cx="0" cy="4837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13765" y="2874552"/>
            <a:ext cx="44823" cy="36696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3765" y="6549446"/>
            <a:ext cx="8379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103659" y="2501172"/>
            <a:ext cx="4227179" cy="21737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JAVASCRIPT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069985" y="4733867"/>
            <a:ext cx="2282034" cy="1732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PYTHON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408856" y="4733867"/>
            <a:ext cx="1954185" cy="1732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R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idx="3"/>
          </p:nvPr>
        </p:nvSpPr>
        <p:spPr>
          <a:xfrm>
            <a:off x="313765" y="4867297"/>
            <a:ext cx="2340512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MS BI Stack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idx="3"/>
          </p:nvPr>
        </p:nvSpPr>
        <p:spPr>
          <a:xfrm>
            <a:off x="392581" y="5628986"/>
            <a:ext cx="1859407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InstantAtlas</a:t>
            </a:r>
            <a:endParaRPr lang="fr-FR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Espace réservé du texte 4"/>
          <p:cNvSpPr>
            <a:spLocks noGrp="1"/>
          </p:cNvSpPr>
          <p:nvPr>
            <p:ph type="body" idx="3"/>
          </p:nvPr>
        </p:nvSpPr>
        <p:spPr>
          <a:xfrm>
            <a:off x="919244" y="3984645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QlickView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5" name="Espace réservé du texte 4"/>
          <p:cNvSpPr>
            <a:spLocks noGrp="1"/>
          </p:cNvSpPr>
          <p:nvPr>
            <p:ph type="body" idx="3"/>
          </p:nvPr>
        </p:nvSpPr>
        <p:spPr>
          <a:xfrm>
            <a:off x="622507" y="4290671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1F497D"/>
                </a:solidFill>
                <a:latin typeface="+mj-lt"/>
              </a:rPr>
              <a:t>Spotfire</a:t>
            </a:r>
            <a:endParaRPr lang="fr-FR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idx="3"/>
          </p:nvPr>
        </p:nvSpPr>
        <p:spPr>
          <a:xfrm>
            <a:off x="419557" y="3747462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tx2"/>
                </a:solidFill>
                <a:latin typeface="+mj-lt"/>
              </a:rPr>
              <a:t>Tableau</a:t>
            </a:r>
            <a:endParaRPr lang="fr-FR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Espace réservé du texte 4"/>
          <p:cNvSpPr>
            <a:spLocks noGrp="1"/>
          </p:cNvSpPr>
          <p:nvPr>
            <p:ph type="body" idx="3"/>
          </p:nvPr>
        </p:nvSpPr>
        <p:spPr>
          <a:xfrm>
            <a:off x="2625573" y="2881936"/>
            <a:ext cx="653905" cy="485146"/>
          </a:xfrm>
        </p:spPr>
        <p:txBody>
          <a:bodyPr/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Raw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8" name="Espace réservé du texte 4"/>
          <p:cNvSpPr>
            <a:spLocks noGrp="1"/>
          </p:cNvSpPr>
          <p:nvPr>
            <p:ph type="body" idx="3"/>
          </p:nvPr>
        </p:nvSpPr>
        <p:spPr>
          <a:xfrm>
            <a:off x="4384767" y="388177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Three</a:t>
            </a:r>
            <a:r>
              <a:rPr lang="fr-FR" b="1" baseline="30000">
                <a:latin typeface="Arial"/>
                <a:cs typeface="Arial"/>
              </a:rPr>
              <a:t>3D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9" name="Espace réservé du texte 4"/>
          <p:cNvSpPr>
            <a:spLocks noGrp="1"/>
          </p:cNvSpPr>
          <p:nvPr>
            <p:ph type="body" idx="3"/>
          </p:nvPr>
        </p:nvSpPr>
        <p:spPr>
          <a:xfrm>
            <a:off x="6272355" y="5596626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Shiny</a:t>
            </a:r>
            <a:r>
              <a:rPr lang="fr-FR" smtClean="0">
                <a:solidFill>
                  <a:srgbClr val="FF0000"/>
                </a:solidFill>
                <a:latin typeface="+mj-lt"/>
              </a:rPr>
              <a:t>*</a:t>
            </a:r>
            <a:endParaRPr lang="fr-FR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Espace réservé du texte 4"/>
          <p:cNvSpPr>
            <a:spLocks noGrp="1"/>
          </p:cNvSpPr>
          <p:nvPr>
            <p:ph type="body" idx="3"/>
          </p:nvPr>
        </p:nvSpPr>
        <p:spPr>
          <a:xfrm>
            <a:off x="4569511" y="545722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Bokeh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2" name="Espace réservé du texte 4"/>
          <p:cNvSpPr>
            <a:spLocks noGrp="1"/>
          </p:cNvSpPr>
          <p:nvPr>
            <p:ph type="body" idx="3"/>
          </p:nvPr>
        </p:nvSpPr>
        <p:spPr>
          <a:xfrm>
            <a:off x="3311598" y="262905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Leaflet</a:t>
            </a: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33" name="Espace réservé du texte 4"/>
          <p:cNvSpPr>
            <a:spLocks noGrp="1"/>
          </p:cNvSpPr>
          <p:nvPr>
            <p:ph type="body" idx="3"/>
          </p:nvPr>
        </p:nvSpPr>
        <p:spPr>
          <a:xfrm>
            <a:off x="3964031" y="3573793"/>
            <a:ext cx="1696595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ModestMap</a:t>
            </a: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351077" y="150900"/>
            <a:ext cx="2285634" cy="56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SHOW (legend w/ color dots ?)</a:t>
            </a:r>
          </a:p>
          <a:p>
            <a:endParaRPr lang="fr-FR" smtClean="0"/>
          </a:p>
          <a:p>
            <a:r>
              <a:rPr lang="fr-FR" smtClean="0"/>
              <a:t>Dynamic</a:t>
            </a:r>
          </a:p>
          <a:p>
            <a:r>
              <a:rPr lang="fr-FR" smtClean="0"/>
              <a:t>Price</a:t>
            </a:r>
          </a:p>
          <a:p>
            <a:r>
              <a:rPr lang="fr-FR"/>
              <a:t>Handling spatial data</a:t>
            </a:r>
          </a:p>
          <a:p>
            <a:r>
              <a:rPr lang="fr-FR"/>
              <a:t>Adoption</a:t>
            </a:r>
          </a:p>
          <a:p>
            <a:r>
              <a:rPr lang="fr-FR" smtClean="0"/>
              <a:t>Customizability</a:t>
            </a:r>
          </a:p>
          <a:p>
            <a:r>
              <a:rPr lang="fr-FR" smtClean="0"/>
              <a:t>user interactive: web viz ?</a:t>
            </a:r>
          </a:p>
          <a:p>
            <a:r>
              <a:rPr lang="fr-FR" smtClean="0"/>
              <a:t>spatial data`</a:t>
            </a:r>
          </a:p>
          <a:p>
            <a:r>
              <a:rPr lang="fr-FR" smtClean="0"/>
              <a:t>3D</a:t>
            </a:r>
          </a:p>
          <a:p>
            <a:r>
              <a:rPr lang="fr-FR" smtClean="0"/>
              <a:t>scalability</a:t>
            </a:r>
          </a:p>
          <a:p>
            <a:r>
              <a:rPr lang="fr-FR" smtClean="0"/>
              <a:t>robustness</a:t>
            </a:r>
          </a:p>
          <a:p>
            <a:r>
              <a:rPr lang="fr-FR" smtClean="0"/>
              <a:t>speed</a:t>
            </a:r>
          </a:p>
          <a:p>
            <a:endParaRPr lang="fr-FR"/>
          </a:p>
          <a:p>
            <a:r>
              <a:rPr lang="fr-FR" sz="2000" i="1">
                <a:solidFill>
                  <a:schemeClr val="accent2"/>
                </a:solidFill>
              </a:rPr>
              <a:t>* </a:t>
            </a:r>
            <a:r>
              <a:rPr lang="fr-FR" i="1">
                <a:solidFill>
                  <a:srgbClr val="E5D98B"/>
                </a:solidFill>
              </a:rPr>
              <a:t>user interactivity</a:t>
            </a:r>
          </a:p>
          <a:p>
            <a:r>
              <a:rPr lang="fr-FR" i="1">
                <a:solidFill>
                  <a:srgbClr val="E5D98B"/>
                </a:solidFill>
              </a:rPr>
              <a:t>$$ : commercial</a:t>
            </a:r>
          </a:p>
          <a:p>
            <a:r>
              <a:rPr lang="fr-FR">
                <a:solidFill>
                  <a:schemeClr val="accent1"/>
                </a:solidFill>
              </a:rPr>
              <a:t>basemap</a:t>
            </a:r>
          </a:p>
          <a:p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4206" y="2561235"/>
            <a:ext cx="79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smtClean="0">
                <a:solidFill>
                  <a:srgbClr val="000000"/>
                </a:solidFill>
              </a:rPr>
              <a:t>Adoption</a:t>
            </a:r>
            <a:endParaRPr lang="fr-FR" sz="1200" i="1">
              <a:solidFill>
                <a:srgbClr val="00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741052" y="6236458"/>
            <a:ext cx="117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smtClean="0">
                <a:solidFill>
                  <a:srgbClr val="000000"/>
                </a:solidFill>
              </a:rPr>
              <a:t>Customizability</a:t>
            </a:r>
            <a:endParaRPr lang="fr-FR" sz="1200" i="1">
              <a:solidFill>
                <a:srgbClr val="000000"/>
              </a:solidFill>
            </a:endParaRPr>
          </a:p>
        </p:txBody>
      </p:sp>
      <p:sp>
        <p:nvSpPr>
          <p:cNvPr id="44" name="Espace réservé du texte 4"/>
          <p:cNvSpPr>
            <a:spLocks noGrp="1"/>
          </p:cNvSpPr>
          <p:nvPr>
            <p:ph type="body" idx="3"/>
          </p:nvPr>
        </p:nvSpPr>
        <p:spPr>
          <a:xfrm>
            <a:off x="3196750" y="397717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Dygraphs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5" name="Espace réservé du texte 4"/>
          <p:cNvSpPr>
            <a:spLocks noGrp="1"/>
          </p:cNvSpPr>
          <p:nvPr>
            <p:ph type="body" idx="3"/>
          </p:nvPr>
        </p:nvSpPr>
        <p:spPr>
          <a:xfrm>
            <a:off x="2887615" y="3726739"/>
            <a:ext cx="801680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Chart</a:t>
            </a:r>
            <a:r>
              <a:rPr lang="fr-FR" sz="1600">
                <a:solidFill>
                  <a:srgbClr val="FF0000"/>
                </a:solidFill>
              </a:rPr>
              <a:t>*</a:t>
            </a:r>
          </a:p>
          <a:p>
            <a:pPr algn="ctr">
              <a:buNone/>
            </a:pPr>
            <a:endParaRPr lang="fr-FR" sz="1600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6" name="Espace réservé du texte 4"/>
          <p:cNvSpPr>
            <a:spLocks noGrp="1"/>
          </p:cNvSpPr>
          <p:nvPr>
            <p:ph type="body" idx="3"/>
          </p:nvPr>
        </p:nvSpPr>
        <p:spPr>
          <a:xfrm>
            <a:off x="5147242" y="4146850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Zingchart</a:t>
            </a:r>
            <a:r>
              <a:rPr lang="fr-FR" sz="1600" baseline="3000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$$</a:t>
            </a:r>
            <a:endParaRPr lang="fr-FR" sz="1600" smtClean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7" name="Espace réservé du texte 4"/>
          <p:cNvSpPr>
            <a:spLocks noGrp="1"/>
          </p:cNvSpPr>
          <p:nvPr>
            <p:ph type="body" idx="3"/>
          </p:nvPr>
        </p:nvSpPr>
        <p:spPr>
          <a:xfrm>
            <a:off x="6304904" y="4676663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animint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8" name="Espace réservé du texte 4"/>
          <p:cNvSpPr>
            <a:spLocks noGrp="1"/>
          </p:cNvSpPr>
          <p:nvPr>
            <p:ph type="body" idx="3"/>
          </p:nvPr>
        </p:nvSpPr>
        <p:spPr>
          <a:xfrm>
            <a:off x="3074664" y="3080311"/>
            <a:ext cx="2102176" cy="495489"/>
          </a:xfrm>
        </p:spPr>
        <p:txBody>
          <a:bodyPr/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Processing</a:t>
            </a:r>
            <a:r>
              <a:rPr lang="fr-FR">
                <a:solidFill>
                  <a:srgbClr val="FF0000"/>
                </a:solidFill>
              </a:rPr>
              <a:t>*</a:t>
            </a:r>
          </a:p>
          <a:p>
            <a:pPr algn="ctr">
              <a:buNone/>
            </a:pPr>
            <a:endParaRPr lang="fr-FR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49" name="Espace réservé du texte 4"/>
          <p:cNvSpPr>
            <a:spLocks noGrp="1"/>
          </p:cNvSpPr>
          <p:nvPr>
            <p:ph type="body" idx="3"/>
          </p:nvPr>
        </p:nvSpPr>
        <p:spPr>
          <a:xfrm>
            <a:off x="2980851" y="341933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Anychart</a:t>
            </a:r>
            <a:r>
              <a:rPr lang="fr-FR" sz="1600">
                <a:solidFill>
                  <a:srgbClr val="FF0000"/>
                </a:solidFill>
              </a:rPr>
              <a:t>*</a:t>
            </a:r>
          </a:p>
          <a:p>
            <a:pPr algn="ctr">
              <a:buNone/>
            </a:pPr>
            <a:endParaRPr lang="fr-FR" sz="1600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0" name="Espace réservé du texte 4"/>
          <p:cNvSpPr>
            <a:spLocks noGrp="1"/>
          </p:cNvSpPr>
          <p:nvPr>
            <p:ph type="body" idx="3"/>
          </p:nvPr>
        </p:nvSpPr>
        <p:spPr>
          <a:xfrm>
            <a:off x="4797395" y="4511229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>
                <a:solidFill>
                  <a:schemeClr val="accent1">
                    <a:lumMod val="85000"/>
                  </a:schemeClr>
                </a:solidFill>
                <a:latin typeface="+mj-lt"/>
              </a:rPr>
              <a:t>P</a:t>
            </a: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lot.ly</a:t>
            </a:r>
          </a:p>
          <a:p>
            <a:pPr algn="ctr">
              <a:buNone/>
            </a:pPr>
            <a:endParaRPr lang="fr-FR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1" name="Espace réservé du texte 4"/>
          <p:cNvSpPr>
            <a:spLocks noGrp="1"/>
          </p:cNvSpPr>
          <p:nvPr>
            <p:ph type="body" idx="3"/>
          </p:nvPr>
        </p:nvSpPr>
        <p:spPr>
          <a:xfrm>
            <a:off x="3586436" y="524279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matplotlib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47405" y="5321564"/>
            <a:ext cx="13454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>
                <a:solidFill>
                  <a:srgbClr val="1F497D"/>
                </a:solidFill>
              </a:rPr>
              <a:t>Xmdv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8203" y="1038899"/>
            <a:ext cx="12627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>
                <a:solidFill>
                  <a:srgbClr val="77933C"/>
                </a:solidFill>
              </a:rPr>
              <a:t>spatial data:</a:t>
            </a:r>
          </a:p>
          <a:p>
            <a:r>
              <a:rPr lang="fr-FR" sz="1200">
                <a:solidFill>
                  <a:srgbClr val="FF0000"/>
                </a:solidFill>
              </a:rPr>
              <a:t>*</a:t>
            </a:r>
            <a:r>
              <a:rPr lang="fr-FR" sz="1200">
                <a:solidFill>
                  <a:srgbClr val="000000"/>
                </a:solidFill>
              </a:rPr>
              <a:t> </a:t>
            </a:r>
            <a:r>
              <a:rPr lang="fr-FR" sz="1100">
                <a:solidFill>
                  <a:srgbClr val="000000"/>
                </a:solidFill>
              </a:rPr>
              <a:t>user interactivity</a:t>
            </a:r>
          </a:p>
          <a:p>
            <a:r>
              <a:rPr lang="fr-FR" sz="1100">
                <a:solidFill>
                  <a:srgbClr val="000000"/>
                </a:solidFill>
              </a:rPr>
              <a:t>$$ : commercial</a:t>
            </a:r>
          </a:p>
          <a:p>
            <a:endParaRPr lang="fr-FR" sz="1100" i="1">
              <a:solidFill>
                <a:srgbClr val="E5D98B"/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5957295" y="4661587"/>
            <a:ext cx="144526" cy="2242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798418" y="4345396"/>
            <a:ext cx="186109" cy="31619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space réservé du texte 4"/>
          <p:cNvSpPr>
            <a:spLocks noGrp="1"/>
          </p:cNvSpPr>
          <p:nvPr>
            <p:ph type="body" idx="3"/>
          </p:nvPr>
        </p:nvSpPr>
        <p:spPr>
          <a:xfrm>
            <a:off x="1705381" y="5267062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Datadesk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3" name="Espace réservé du texte 4"/>
          <p:cNvSpPr>
            <a:spLocks noGrp="1"/>
          </p:cNvSpPr>
          <p:nvPr>
            <p:ph type="body" idx="3"/>
          </p:nvPr>
        </p:nvSpPr>
        <p:spPr>
          <a:xfrm>
            <a:off x="6101821" y="5176532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GGobi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4" name="Espace réservé du texte 4"/>
          <p:cNvSpPr>
            <a:spLocks noGrp="1"/>
          </p:cNvSpPr>
          <p:nvPr>
            <p:ph type="body" idx="3"/>
          </p:nvPr>
        </p:nvSpPr>
        <p:spPr>
          <a:xfrm>
            <a:off x="5272119" y="5937706"/>
            <a:ext cx="1475612" cy="418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	ggvis</a:t>
            </a:r>
            <a:r>
              <a:rPr lang="fr-FR" sz="1600" i="1">
                <a:solidFill>
                  <a:schemeClr val="accent2"/>
                </a:solidFill>
              </a:rPr>
              <a:t>* </a:t>
            </a:r>
            <a:endParaRPr lang="fr-FR" sz="1600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9351077" y="3927081"/>
            <a:ext cx="186109" cy="13933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texte 4"/>
          <p:cNvSpPr>
            <a:spLocks noGrp="1"/>
          </p:cNvSpPr>
          <p:nvPr>
            <p:ph type="body" idx="3"/>
          </p:nvPr>
        </p:nvSpPr>
        <p:spPr>
          <a:xfrm>
            <a:off x="4636489" y="3080311"/>
            <a:ext cx="1593737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FusionCharts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8" name="Espace réservé du texte 4"/>
          <p:cNvSpPr>
            <a:spLocks noGrp="1"/>
          </p:cNvSpPr>
          <p:nvPr>
            <p:ph type="body" idx="3"/>
          </p:nvPr>
        </p:nvSpPr>
        <p:spPr>
          <a:xfrm>
            <a:off x="5174536" y="5248050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ggplot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9" name="Espace réservé du texte 4"/>
          <p:cNvSpPr>
            <a:spLocks noGrp="1"/>
          </p:cNvSpPr>
          <p:nvPr>
            <p:ph type="body" idx="3"/>
          </p:nvPr>
        </p:nvSpPr>
        <p:spPr>
          <a:xfrm>
            <a:off x="313765" y="4545569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Amcharts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0" name="Espace réservé du texte 4"/>
          <p:cNvSpPr>
            <a:spLocks noGrp="1"/>
          </p:cNvSpPr>
          <p:nvPr>
            <p:ph type="body" idx="3"/>
          </p:nvPr>
        </p:nvSpPr>
        <p:spPr>
          <a:xfrm>
            <a:off x="5272119" y="4824443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>
                <a:solidFill>
                  <a:schemeClr val="accent1">
                    <a:lumMod val="85000"/>
                  </a:schemeClr>
                </a:solidFill>
                <a:latin typeface="+mj-lt"/>
              </a:rPr>
              <a:t> rCharts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1" name="Espace réservé du texte 4"/>
          <p:cNvSpPr>
            <a:spLocks noGrp="1"/>
          </p:cNvSpPr>
          <p:nvPr>
            <p:ph type="body" idx="3"/>
          </p:nvPr>
        </p:nvSpPr>
        <p:spPr>
          <a:xfrm>
            <a:off x="1287414" y="579766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OpenDX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2" name="Espace réservé du texte 4"/>
          <p:cNvSpPr>
            <a:spLocks noGrp="1"/>
          </p:cNvSpPr>
          <p:nvPr>
            <p:ph type="body" idx="3"/>
          </p:nvPr>
        </p:nvSpPr>
        <p:spPr>
          <a:xfrm>
            <a:off x="1667340" y="4298807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Mondrian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3" name="Espace réservé du texte 4"/>
          <p:cNvSpPr>
            <a:spLocks noGrp="1"/>
          </p:cNvSpPr>
          <p:nvPr>
            <p:ph type="body" idx="3"/>
          </p:nvPr>
        </p:nvSpPr>
        <p:spPr>
          <a:xfrm>
            <a:off x="2615926" y="4266447"/>
            <a:ext cx="2758143" cy="418353"/>
          </a:xfrm>
        </p:spPr>
        <p:txBody>
          <a:bodyPr/>
          <a:lstStyle/>
          <a:p>
            <a:pPr algn="ctr">
              <a:buNone/>
            </a:pPr>
            <a:r>
              <a:rPr lang="fr-FR" sz="14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Highchart</a:t>
            </a:r>
            <a:r>
              <a:rPr lang="fr-FR" sz="1400" baseline="30000">
                <a:solidFill>
                  <a:schemeClr val="bg1">
                    <a:lumMod val="10000"/>
                  </a:schemeClr>
                </a:solidFill>
              </a:rPr>
              <a:t>$$</a:t>
            </a:r>
            <a:r>
              <a:rPr lang="fr-FR" sz="14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1400" smtClean="0">
                <a:solidFill>
                  <a:srgbClr val="77933C"/>
                </a:solidFill>
                <a:latin typeface="+mj-lt"/>
              </a:rPr>
              <a:t>highmaps</a:t>
            </a:r>
            <a:r>
              <a:rPr lang="fr-FR" sz="1400" baseline="30000">
                <a:solidFill>
                  <a:schemeClr val="bg1">
                    <a:lumMod val="10000"/>
                  </a:schemeClr>
                </a:solidFill>
              </a:rPr>
              <a:t>$$</a:t>
            </a:r>
            <a:endParaRPr lang="fr-FR" sz="1400">
              <a:solidFill>
                <a:schemeClr val="bg1">
                  <a:lumMod val="10000"/>
                </a:schemeClr>
              </a:solidFill>
            </a:endParaRPr>
          </a:p>
          <a:p>
            <a:pPr algn="ctr">
              <a:buNone/>
            </a:pPr>
            <a:endParaRPr lang="fr-FR" sz="1400" smtClean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 sz="1400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9" name="Espace réservé du texte 4"/>
          <p:cNvSpPr>
            <a:spLocks noGrp="1"/>
          </p:cNvSpPr>
          <p:nvPr>
            <p:ph type="body" idx="3"/>
          </p:nvPr>
        </p:nvSpPr>
        <p:spPr>
          <a:xfrm>
            <a:off x="6008354" y="2665302"/>
            <a:ext cx="1059001" cy="5348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D3</a:t>
            </a:r>
            <a:r>
              <a:rPr lang="fr-FR" smtClean="0">
                <a:solidFill>
                  <a:srgbClr val="FF0000"/>
                </a:solidFill>
                <a:latin typeface="+mj-lt"/>
              </a:rPr>
              <a:t>*</a:t>
            </a:r>
            <a:endParaRPr lang="fr-FR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Espace réservé du texte 4"/>
          <p:cNvSpPr>
            <a:spLocks noGrp="1"/>
          </p:cNvSpPr>
          <p:nvPr>
            <p:ph type="body" idx="3"/>
          </p:nvPr>
        </p:nvSpPr>
        <p:spPr>
          <a:xfrm>
            <a:off x="5957294" y="3252492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Dc.js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71" name="Connecteur droit 70"/>
          <p:cNvCxnSpPr>
            <a:endCxn id="74" idx="2"/>
          </p:cNvCxnSpPr>
          <p:nvPr/>
        </p:nvCxnSpPr>
        <p:spPr>
          <a:xfrm flipV="1">
            <a:off x="3205367" y="2932751"/>
            <a:ext cx="2986744" cy="2319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6451568" y="3200199"/>
            <a:ext cx="0" cy="194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Espace réservé du texte 4"/>
          <p:cNvSpPr>
            <a:spLocks noGrp="1"/>
          </p:cNvSpPr>
          <p:nvPr>
            <p:ph type="body" idx="3"/>
          </p:nvPr>
        </p:nvSpPr>
        <p:spPr>
          <a:xfrm>
            <a:off x="5783293" y="3712682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crossfilter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4" name="Bouée 73"/>
          <p:cNvSpPr/>
          <p:nvPr/>
        </p:nvSpPr>
        <p:spPr>
          <a:xfrm>
            <a:off x="6192111" y="2665302"/>
            <a:ext cx="645909" cy="534897"/>
          </a:xfrm>
          <a:prstGeom prst="donut">
            <a:avLst>
              <a:gd name="adj" fmla="val 610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6451172" y="3670845"/>
            <a:ext cx="0" cy="1942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9709732" y="6390485"/>
            <a:ext cx="758123" cy="337381"/>
          </a:xfrm>
        </p:spPr>
        <p:txBody>
          <a:bodyPr/>
          <a:lstStyle/>
          <a:p>
            <a:r>
              <a:rPr lang="fr-FR">
                <a:solidFill>
                  <a:srgbClr val="644646"/>
                </a:solidFill>
              </a:rPr>
              <a:t>8</a:t>
            </a:r>
            <a:r>
              <a:rPr lang="fr-FR" smtClean="0">
                <a:solidFill>
                  <a:srgbClr val="644646"/>
                </a:solidFill>
              </a:rPr>
              <a:t>/12</a:t>
            </a:r>
            <a:endParaRPr lang="fr-FR" dirty="0">
              <a:solidFill>
                <a:srgbClr val="64464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691066" y="-644094"/>
            <a:ext cx="11042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Things to consider : user interactive, web viz, 3D, spatial data, scalability, robustness, speed, customizability, user adoption, ease of use. </a:t>
            </a:r>
          </a:p>
          <a:p>
            <a:endParaRPr lang="en-US"/>
          </a:p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86638" y="4959285"/>
            <a:ext cx="63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8000"/>
                </a:solidFill>
              </a:rPr>
              <a:t>QGIS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23756" y="4661638"/>
            <a:ext cx="76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8000"/>
                </a:solidFill>
              </a:rPr>
              <a:t>ArcGIS</a:t>
            </a:r>
          </a:p>
        </p:txBody>
      </p:sp>
      <p:sp>
        <p:nvSpPr>
          <p:cNvPr id="64" name="Espace réservé du texte 4"/>
          <p:cNvSpPr>
            <a:spLocks noGrp="1"/>
          </p:cNvSpPr>
          <p:nvPr>
            <p:ph type="body" idx="3"/>
          </p:nvPr>
        </p:nvSpPr>
        <p:spPr>
          <a:xfrm>
            <a:off x="5355251" y="5451973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ggplot2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5" name="Espace réservé du texte 4"/>
          <p:cNvSpPr>
            <a:spLocks noGrp="1"/>
          </p:cNvSpPr>
          <p:nvPr>
            <p:ph type="body" idx="3"/>
          </p:nvPr>
        </p:nvSpPr>
        <p:spPr>
          <a:xfrm>
            <a:off x="5272119" y="5683989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ggmap</a:t>
            </a:r>
          </a:p>
        </p:txBody>
      </p:sp>
      <p:sp>
        <p:nvSpPr>
          <p:cNvPr id="66" name="Espace réservé du texte 4"/>
          <p:cNvSpPr>
            <a:spLocks noGrp="1"/>
          </p:cNvSpPr>
          <p:nvPr>
            <p:ph type="body" idx="3"/>
          </p:nvPr>
        </p:nvSpPr>
        <p:spPr>
          <a:xfrm>
            <a:off x="2980956" y="548229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basemap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7" name="Espace réservé du texte 4"/>
          <p:cNvSpPr>
            <a:spLocks noGrp="1"/>
          </p:cNvSpPr>
          <p:nvPr>
            <p:ph type="body" idx="3"/>
          </p:nvPr>
        </p:nvSpPr>
        <p:spPr>
          <a:xfrm>
            <a:off x="3738836" y="5805802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geo</a:t>
            </a: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pandas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8" name="Espace réservé du texte 4"/>
          <p:cNvSpPr>
            <a:spLocks noGrp="1"/>
          </p:cNvSpPr>
          <p:nvPr>
            <p:ph type="body" idx="3"/>
          </p:nvPr>
        </p:nvSpPr>
        <p:spPr>
          <a:xfrm>
            <a:off x="6208690" y="3956638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Polychart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09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3"/>
          </p:nvPr>
        </p:nvSpPr>
        <p:spPr>
          <a:xfrm>
            <a:off x="-384252" y="1988956"/>
            <a:ext cx="3970688" cy="5532452"/>
          </a:xfrm>
        </p:spPr>
        <p:txBody>
          <a:bodyPr/>
          <a:lstStyle/>
          <a:p>
            <a:pPr algn="ctr">
              <a:buNone/>
            </a:pPr>
            <a:r>
              <a:rPr lang="fr-FR" b="1" smtClean="0">
                <a:solidFill>
                  <a:srgbClr val="000000"/>
                </a:solidFill>
                <a:latin typeface="PT Serif"/>
                <a:cs typeface="PT Serif"/>
              </a:rPr>
              <a:t>SOFTWARES</a:t>
            </a:r>
            <a:endParaRPr lang="fr-FR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10" name="Espace réservé du texte 4"/>
          <p:cNvSpPr>
            <a:spLocks noGrp="1"/>
          </p:cNvSpPr>
          <p:nvPr>
            <p:ph type="body" idx="3"/>
          </p:nvPr>
        </p:nvSpPr>
        <p:spPr>
          <a:xfrm>
            <a:off x="2952526" y="1988955"/>
            <a:ext cx="4912659" cy="4810583"/>
          </a:xfrm>
        </p:spPr>
        <p:txBody>
          <a:bodyPr/>
          <a:lstStyle/>
          <a:p>
            <a:pPr algn="ctr">
              <a:buNone/>
            </a:pPr>
            <a:r>
              <a:rPr lang="fr-FR" b="1" smtClean="0">
                <a:latin typeface="PT Serif"/>
                <a:cs typeface="PT Serif"/>
              </a:rPr>
              <a:t>LIBRARIES</a:t>
            </a:r>
            <a:endParaRPr lang="fr-FR" b="1">
              <a:latin typeface="PT Serif"/>
              <a:cs typeface="PT Serif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13765" y="6549446"/>
            <a:ext cx="8379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103659" y="2501172"/>
            <a:ext cx="4227179" cy="1461464"/>
          </a:xfrm>
          <a:prstGeom prst="roundRect">
            <a:avLst/>
          </a:prstGeom>
          <a:solidFill>
            <a:srgbClr val="FFFFFF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JAVASCRIPT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078543" y="3994098"/>
            <a:ext cx="2008100" cy="1141713"/>
          </a:xfrm>
          <a:prstGeom prst="roundRect">
            <a:avLst/>
          </a:prstGeom>
          <a:solidFill>
            <a:srgbClr val="FFFFFF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PYTHON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128036" y="3994098"/>
            <a:ext cx="2243563" cy="1136459"/>
          </a:xfrm>
          <a:prstGeom prst="roundRect">
            <a:avLst/>
          </a:prstGeom>
          <a:solidFill>
            <a:srgbClr val="FFFFFF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smtClean="0">
                <a:solidFill>
                  <a:srgbClr val="000000"/>
                </a:solidFill>
                <a:latin typeface="PT Serif"/>
                <a:cs typeface="PT Serif"/>
              </a:rPr>
              <a:t>R</a:t>
            </a:r>
            <a:endParaRPr lang="fr-FR" sz="1600" b="1">
              <a:solidFill>
                <a:srgbClr val="000000"/>
              </a:solidFill>
              <a:latin typeface="PT Serif"/>
              <a:cs typeface="PT Serif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idx="3"/>
          </p:nvPr>
        </p:nvSpPr>
        <p:spPr>
          <a:xfrm>
            <a:off x="548287" y="3677402"/>
            <a:ext cx="2340512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MS BI Stack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idx="3"/>
          </p:nvPr>
        </p:nvSpPr>
        <p:spPr>
          <a:xfrm>
            <a:off x="627103" y="4439091"/>
            <a:ext cx="1859407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InstantAtlas</a:t>
            </a:r>
            <a:endParaRPr lang="fr-FR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Espace réservé du texte 4"/>
          <p:cNvSpPr>
            <a:spLocks noGrp="1"/>
          </p:cNvSpPr>
          <p:nvPr>
            <p:ph type="body" idx="3"/>
          </p:nvPr>
        </p:nvSpPr>
        <p:spPr>
          <a:xfrm>
            <a:off x="1153766" y="2794750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QlickView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5" name="Espace réservé du texte 4"/>
          <p:cNvSpPr>
            <a:spLocks noGrp="1"/>
          </p:cNvSpPr>
          <p:nvPr>
            <p:ph type="body" idx="3"/>
          </p:nvPr>
        </p:nvSpPr>
        <p:spPr>
          <a:xfrm>
            <a:off x="857029" y="3100776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1F497D"/>
                </a:solidFill>
                <a:latin typeface="+mj-lt"/>
              </a:rPr>
              <a:t>Spotfire</a:t>
            </a:r>
            <a:endParaRPr lang="fr-FR">
              <a:solidFill>
                <a:srgbClr val="1F497D"/>
              </a:solidFill>
              <a:latin typeface="+mj-lt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idx="3"/>
          </p:nvPr>
        </p:nvSpPr>
        <p:spPr>
          <a:xfrm>
            <a:off x="654079" y="255756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tx2"/>
                </a:solidFill>
                <a:latin typeface="+mj-lt"/>
              </a:rPr>
              <a:t>Tableau</a:t>
            </a:r>
            <a:endParaRPr lang="fr-FR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Espace réservé du texte 4"/>
          <p:cNvSpPr>
            <a:spLocks noGrp="1"/>
          </p:cNvSpPr>
          <p:nvPr>
            <p:ph type="body" idx="3"/>
          </p:nvPr>
        </p:nvSpPr>
        <p:spPr>
          <a:xfrm>
            <a:off x="2625573" y="2881936"/>
            <a:ext cx="653905" cy="485146"/>
          </a:xfrm>
        </p:spPr>
        <p:txBody>
          <a:bodyPr/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Raw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8" name="Espace réservé du texte 4"/>
          <p:cNvSpPr>
            <a:spLocks noGrp="1"/>
          </p:cNvSpPr>
          <p:nvPr>
            <p:ph type="body" idx="3"/>
          </p:nvPr>
        </p:nvSpPr>
        <p:spPr>
          <a:xfrm>
            <a:off x="4666639" y="3542379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>
                <a:solidFill>
                  <a:schemeClr val="accent1">
                    <a:lumMod val="85000"/>
                  </a:schemeClr>
                </a:solidFill>
                <a:latin typeface="+mj-lt"/>
              </a:rPr>
              <a:t>Three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9" name="Espace réservé du texte 4"/>
          <p:cNvSpPr>
            <a:spLocks noGrp="1"/>
          </p:cNvSpPr>
          <p:nvPr>
            <p:ph type="body" idx="3"/>
          </p:nvPr>
        </p:nvSpPr>
        <p:spPr>
          <a:xfrm>
            <a:off x="6280913" y="4697863"/>
            <a:ext cx="1210959" cy="41835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Shiny</a:t>
            </a:r>
            <a:endParaRPr lang="fr-FR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Espace réservé du texte 4"/>
          <p:cNvSpPr>
            <a:spLocks noGrp="1"/>
          </p:cNvSpPr>
          <p:nvPr>
            <p:ph type="body" idx="3"/>
          </p:nvPr>
        </p:nvSpPr>
        <p:spPr>
          <a:xfrm>
            <a:off x="4182600" y="4273256"/>
            <a:ext cx="1210959" cy="41835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Bokeh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2" name="Espace réservé du texte 4"/>
          <p:cNvSpPr>
            <a:spLocks noGrp="1"/>
          </p:cNvSpPr>
          <p:nvPr>
            <p:ph type="body" idx="3"/>
          </p:nvPr>
        </p:nvSpPr>
        <p:spPr>
          <a:xfrm>
            <a:off x="3311598" y="262905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Leaflet</a:t>
            </a: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33" name="Espace réservé du texte 4"/>
          <p:cNvSpPr>
            <a:spLocks noGrp="1"/>
          </p:cNvSpPr>
          <p:nvPr>
            <p:ph type="body" idx="3"/>
          </p:nvPr>
        </p:nvSpPr>
        <p:spPr>
          <a:xfrm>
            <a:off x="4522557" y="3303015"/>
            <a:ext cx="1696595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ModestMap</a:t>
            </a: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351077" y="150900"/>
            <a:ext cx="2285634" cy="56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SHOW (legend w/ color dots ?)</a:t>
            </a:r>
          </a:p>
          <a:p>
            <a:endParaRPr lang="fr-FR" smtClean="0"/>
          </a:p>
          <a:p>
            <a:r>
              <a:rPr lang="fr-FR" smtClean="0"/>
              <a:t>Dynamic</a:t>
            </a:r>
          </a:p>
          <a:p>
            <a:r>
              <a:rPr lang="fr-FR" smtClean="0"/>
              <a:t>Price</a:t>
            </a:r>
          </a:p>
          <a:p>
            <a:r>
              <a:rPr lang="fr-FR"/>
              <a:t>Handling spatial data</a:t>
            </a:r>
          </a:p>
          <a:p>
            <a:r>
              <a:rPr lang="fr-FR"/>
              <a:t>Adoption</a:t>
            </a:r>
          </a:p>
          <a:p>
            <a:r>
              <a:rPr lang="fr-FR" smtClean="0"/>
              <a:t>Customizability</a:t>
            </a:r>
          </a:p>
          <a:p>
            <a:r>
              <a:rPr lang="fr-FR" smtClean="0"/>
              <a:t>user interactive: web viz ?</a:t>
            </a:r>
          </a:p>
          <a:p>
            <a:r>
              <a:rPr lang="fr-FR" smtClean="0"/>
              <a:t>spatial data`</a:t>
            </a:r>
          </a:p>
          <a:p>
            <a:r>
              <a:rPr lang="fr-FR" smtClean="0"/>
              <a:t>3D</a:t>
            </a:r>
          </a:p>
          <a:p>
            <a:r>
              <a:rPr lang="fr-FR" smtClean="0"/>
              <a:t>scalability</a:t>
            </a:r>
          </a:p>
          <a:p>
            <a:r>
              <a:rPr lang="fr-FR" smtClean="0"/>
              <a:t>robustness</a:t>
            </a:r>
          </a:p>
          <a:p>
            <a:r>
              <a:rPr lang="fr-FR" smtClean="0"/>
              <a:t>speed</a:t>
            </a:r>
          </a:p>
          <a:p>
            <a:endParaRPr lang="fr-FR"/>
          </a:p>
          <a:p>
            <a:r>
              <a:rPr lang="fr-FR" sz="2000" i="1">
                <a:solidFill>
                  <a:schemeClr val="accent2"/>
                </a:solidFill>
              </a:rPr>
              <a:t>* </a:t>
            </a:r>
            <a:r>
              <a:rPr lang="fr-FR" i="1">
                <a:solidFill>
                  <a:srgbClr val="E5D98B"/>
                </a:solidFill>
              </a:rPr>
              <a:t>user interactivity</a:t>
            </a:r>
          </a:p>
          <a:p>
            <a:r>
              <a:rPr lang="fr-FR" i="1">
                <a:solidFill>
                  <a:srgbClr val="E5D98B"/>
                </a:solidFill>
              </a:rPr>
              <a:t>$$ : commercial</a:t>
            </a:r>
          </a:p>
          <a:p>
            <a:r>
              <a:rPr lang="fr-FR">
                <a:solidFill>
                  <a:schemeClr val="accent1"/>
                </a:solidFill>
              </a:rPr>
              <a:t>basemap</a:t>
            </a:r>
          </a:p>
          <a:p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7741052" y="6236458"/>
            <a:ext cx="117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smtClean="0">
                <a:solidFill>
                  <a:srgbClr val="000000"/>
                </a:solidFill>
              </a:rPr>
              <a:t>Customizability</a:t>
            </a:r>
            <a:endParaRPr lang="fr-FR" sz="1200" i="1">
              <a:solidFill>
                <a:srgbClr val="000000"/>
              </a:solidFill>
            </a:endParaRPr>
          </a:p>
        </p:txBody>
      </p:sp>
      <p:sp>
        <p:nvSpPr>
          <p:cNvPr id="44" name="Espace réservé du texte 4"/>
          <p:cNvSpPr>
            <a:spLocks noGrp="1"/>
          </p:cNvSpPr>
          <p:nvPr>
            <p:ph type="body" idx="3"/>
          </p:nvPr>
        </p:nvSpPr>
        <p:spPr>
          <a:xfrm>
            <a:off x="3802229" y="3339743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Dygraphs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5" name="Espace réservé du texte 4"/>
          <p:cNvSpPr>
            <a:spLocks noGrp="1"/>
          </p:cNvSpPr>
          <p:nvPr>
            <p:ph type="body" idx="3"/>
          </p:nvPr>
        </p:nvSpPr>
        <p:spPr>
          <a:xfrm>
            <a:off x="3162351" y="2838233"/>
            <a:ext cx="801680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Chart</a:t>
            </a:r>
            <a:endParaRPr lang="fr-FR" sz="1600">
              <a:solidFill>
                <a:srgbClr val="FF0000"/>
              </a:solidFill>
            </a:endParaRPr>
          </a:p>
          <a:p>
            <a:pPr algn="ctr">
              <a:buNone/>
            </a:pPr>
            <a:endParaRPr lang="fr-FR" sz="1600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6" name="Espace réservé du texte 4"/>
          <p:cNvSpPr>
            <a:spLocks noGrp="1"/>
          </p:cNvSpPr>
          <p:nvPr>
            <p:ph type="body" idx="3"/>
          </p:nvPr>
        </p:nvSpPr>
        <p:spPr>
          <a:xfrm>
            <a:off x="3917077" y="2838233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Zingchart</a:t>
            </a:r>
            <a:endParaRPr lang="fr-FR" sz="1600" smtClean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7" name="Espace réservé du texte 4"/>
          <p:cNvSpPr>
            <a:spLocks noGrp="1"/>
          </p:cNvSpPr>
          <p:nvPr>
            <p:ph type="body" idx="3"/>
          </p:nvPr>
        </p:nvSpPr>
        <p:spPr>
          <a:xfrm>
            <a:off x="6313462" y="3936894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animint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8" name="Espace réservé du texte 4"/>
          <p:cNvSpPr>
            <a:spLocks noGrp="1"/>
          </p:cNvSpPr>
          <p:nvPr>
            <p:ph type="body" idx="3"/>
          </p:nvPr>
        </p:nvSpPr>
        <p:spPr>
          <a:xfrm>
            <a:off x="3074664" y="3080311"/>
            <a:ext cx="2102176" cy="495489"/>
          </a:xfrm>
        </p:spPr>
        <p:txBody>
          <a:bodyPr/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Processing</a:t>
            </a:r>
            <a:endParaRPr lang="fr-FR">
              <a:solidFill>
                <a:srgbClr val="FF0000"/>
              </a:solidFill>
            </a:endParaRPr>
          </a:p>
          <a:p>
            <a:pPr algn="ctr">
              <a:buNone/>
            </a:pPr>
            <a:endParaRPr lang="fr-FR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>
              <a:solidFill>
                <a:srgbClr val="77933C"/>
              </a:solidFill>
              <a:latin typeface="+mj-lt"/>
            </a:endParaRPr>
          </a:p>
        </p:txBody>
      </p:sp>
      <p:sp>
        <p:nvSpPr>
          <p:cNvPr id="49" name="Espace réservé du texte 4"/>
          <p:cNvSpPr>
            <a:spLocks noGrp="1"/>
          </p:cNvSpPr>
          <p:nvPr>
            <p:ph type="body" idx="3"/>
          </p:nvPr>
        </p:nvSpPr>
        <p:spPr>
          <a:xfrm>
            <a:off x="2980851" y="341933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Anychart</a:t>
            </a:r>
          </a:p>
        </p:txBody>
      </p:sp>
      <p:sp>
        <p:nvSpPr>
          <p:cNvPr id="50" name="Espace réservé du texte 4"/>
          <p:cNvSpPr>
            <a:spLocks noGrp="1"/>
          </p:cNvSpPr>
          <p:nvPr>
            <p:ph type="body" idx="3"/>
          </p:nvPr>
        </p:nvSpPr>
        <p:spPr>
          <a:xfrm>
            <a:off x="4616104" y="3784921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>
                <a:solidFill>
                  <a:schemeClr val="accent1">
                    <a:lumMod val="85000"/>
                  </a:schemeClr>
                </a:solidFill>
                <a:latin typeface="+mj-lt"/>
              </a:rPr>
              <a:t>P</a:t>
            </a: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lot.ly</a:t>
            </a:r>
          </a:p>
          <a:p>
            <a:pPr algn="ctr">
              <a:buNone/>
            </a:pPr>
            <a:endParaRPr lang="fr-FR" smtClean="0">
              <a:solidFill>
                <a:schemeClr val="accent1">
                  <a:lumMod val="8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1" name="Espace réservé du texte 4"/>
          <p:cNvSpPr>
            <a:spLocks noGrp="1"/>
          </p:cNvSpPr>
          <p:nvPr>
            <p:ph type="body" idx="3"/>
          </p:nvPr>
        </p:nvSpPr>
        <p:spPr>
          <a:xfrm>
            <a:off x="3594994" y="4503028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matplotlib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1927" y="4131669"/>
            <a:ext cx="13454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>
                <a:solidFill>
                  <a:srgbClr val="1F497D"/>
                </a:solidFill>
              </a:rPr>
              <a:t>Xmdv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8203" y="1038899"/>
            <a:ext cx="12627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>
                <a:solidFill>
                  <a:srgbClr val="77933C"/>
                </a:solidFill>
              </a:rPr>
              <a:t>spatial data:</a:t>
            </a:r>
          </a:p>
          <a:p>
            <a:r>
              <a:rPr lang="fr-FR" sz="1200">
                <a:solidFill>
                  <a:srgbClr val="FF0000"/>
                </a:solidFill>
              </a:rPr>
              <a:t>*</a:t>
            </a:r>
            <a:r>
              <a:rPr lang="fr-FR" sz="1200">
                <a:solidFill>
                  <a:srgbClr val="000000"/>
                </a:solidFill>
              </a:rPr>
              <a:t> </a:t>
            </a:r>
            <a:r>
              <a:rPr lang="fr-FR" sz="1100">
                <a:solidFill>
                  <a:srgbClr val="000000"/>
                </a:solidFill>
              </a:rPr>
              <a:t>user interactivity</a:t>
            </a:r>
          </a:p>
          <a:p>
            <a:r>
              <a:rPr lang="fr-FR" sz="1100">
                <a:solidFill>
                  <a:srgbClr val="000000"/>
                </a:solidFill>
              </a:rPr>
              <a:t>$$ : commercial</a:t>
            </a:r>
          </a:p>
          <a:p>
            <a:endParaRPr lang="fr-FR" sz="1100" i="1">
              <a:solidFill>
                <a:srgbClr val="E5D98B"/>
              </a:solidFill>
            </a:endParaRPr>
          </a:p>
        </p:txBody>
      </p:sp>
      <p:sp>
        <p:nvSpPr>
          <p:cNvPr id="52" name="Espace réservé du texte 4"/>
          <p:cNvSpPr>
            <a:spLocks noGrp="1"/>
          </p:cNvSpPr>
          <p:nvPr>
            <p:ph type="body" idx="3"/>
          </p:nvPr>
        </p:nvSpPr>
        <p:spPr>
          <a:xfrm>
            <a:off x="1939903" y="4077167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Datadesk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3" name="Espace réservé du texte 4"/>
          <p:cNvSpPr>
            <a:spLocks noGrp="1"/>
          </p:cNvSpPr>
          <p:nvPr>
            <p:ph type="body" idx="3"/>
          </p:nvPr>
        </p:nvSpPr>
        <p:spPr>
          <a:xfrm>
            <a:off x="6110379" y="4436763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GGobi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4" name="Espace réservé du texte 4"/>
          <p:cNvSpPr>
            <a:spLocks noGrp="1"/>
          </p:cNvSpPr>
          <p:nvPr>
            <p:ph type="body" idx="3"/>
          </p:nvPr>
        </p:nvSpPr>
        <p:spPr>
          <a:xfrm>
            <a:off x="5354616" y="4732673"/>
            <a:ext cx="1475612" cy="418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	ggvis</a:t>
            </a:r>
          </a:p>
          <a:p>
            <a:pPr marL="0" indent="0"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9351077" y="3927081"/>
            <a:ext cx="186109" cy="13933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texte 4"/>
          <p:cNvSpPr>
            <a:spLocks noGrp="1"/>
          </p:cNvSpPr>
          <p:nvPr>
            <p:ph type="body" idx="3"/>
          </p:nvPr>
        </p:nvSpPr>
        <p:spPr>
          <a:xfrm>
            <a:off x="4636489" y="3080311"/>
            <a:ext cx="1593737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FusionCharts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8" name="Espace réservé du texte 4"/>
          <p:cNvSpPr>
            <a:spLocks noGrp="1"/>
          </p:cNvSpPr>
          <p:nvPr>
            <p:ph type="body" idx="3"/>
          </p:nvPr>
        </p:nvSpPr>
        <p:spPr>
          <a:xfrm>
            <a:off x="5019267" y="4227586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ggplot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9" name="Espace réservé du texte 4"/>
          <p:cNvSpPr>
            <a:spLocks noGrp="1"/>
          </p:cNvSpPr>
          <p:nvPr>
            <p:ph type="body" idx="3"/>
          </p:nvPr>
        </p:nvSpPr>
        <p:spPr>
          <a:xfrm>
            <a:off x="548287" y="335567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Amcharts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0" name="Espace réservé du texte 4"/>
          <p:cNvSpPr>
            <a:spLocks noGrp="1"/>
          </p:cNvSpPr>
          <p:nvPr>
            <p:ph type="body" idx="3"/>
          </p:nvPr>
        </p:nvSpPr>
        <p:spPr>
          <a:xfrm>
            <a:off x="5280677" y="4084674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>
                <a:solidFill>
                  <a:schemeClr val="accent1">
                    <a:lumMod val="85000"/>
                  </a:schemeClr>
                </a:solidFill>
                <a:latin typeface="+mj-lt"/>
              </a:rPr>
              <a:t> rCharts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1" name="Espace réservé du texte 4"/>
          <p:cNvSpPr>
            <a:spLocks noGrp="1"/>
          </p:cNvSpPr>
          <p:nvPr>
            <p:ph type="body" idx="3"/>
          </p:nvPr>
        </p:nvSpPr>
        <p:spPr>
          <a:xfrm>
            <a:off x="1521936" y="4607769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OpenDX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2" name="Espace réservé du texte 4"/>
          <p:cNvSpPr>
            <a:spLocks noGrp="1"/>
          </p:cNvSpPr>
          <p:nvPr>
            <p:ph type="body" idx="3"/>
          </p:nvPr>
        </p:nvSpPr>
        <p:spPr>
          <a:xfrm>
            <a:off x="1901862" y="3108912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Mondrian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3" name="Espace réservé du texte 4"/>
          <p:cNvSpPr>
            <a:spLocks noGrp="1"/>
          </p:cNvSpPr>
          <p:nvPr>
            <p:ph type="body" idx="3"/>
          </p:nvPr>
        </p:nvSpPr>
        <p:spPr>
          <a:xfrm>
            <a:off x="3122109" y="3568848"/>
            <a:ext cx="1964534" cy="418353"/>
          </a:xfrm>
        </p:spPr>
        <p:txBody>
          <a:bodyPr/>
          <a:lstStyle/>
          <a:p>
            <a:pPr algn="ctr">
              <a:buNone/>
            </a:pPr>
            <a:r>
              <a:rPr lang="fr-FR" sz="14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Highchart </a:t>
            </a:r>
            <a:r>
              <a:rPr lang="fr-FR" sz="1400" smtClean="0">
                <a:solidFill>
                  <a:srgbClr val="77933C"/>
                </a:solidFill>
                <a:latin typeface="+mj-lt"/>
              </a:rPr>
              <a:t>highmaps</a:t>
            </a:r>
            <a:endParaRPr lang="fr-FR" sz="1400">
              <a:solidFill>
                <a:schemeClr val="bg1">
                  <a:lumMod val="10000"/>
                </a:schemeClr>
              </a:solidFill>
            </a:endParaRPr>
          </a:p>
          <a:p>
            <a:pPr algn="ctr">
              <a:buNone/>
            </a:pPr>
            <a:endParaRPr lang="fr-FR" sz="1400" smtClean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fr-FR" sz="1400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9" name="Espace réservé du texte 4"/>
          <p:cNvSpPr>
            <a:spLocks noGrp="1"/>
          </p:cNvSpPr>
          <p:nvPr>
            <p:ph type="body" idx="3"/>
          </p:nvPr>
        </p:nvSpPr>
        <p:spPr>
          <a:xfrm>
            <a:off x="6008354" y="2665302"/>
            <a:ext cx="1059001" cy="5348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D3</a:t>
            </a:r>
            <a:endParaRPr lang="fr-FR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Espace réservé du texte 4"/>
          <p:cNvSpPr>
            <a:spLocks noGrp="1"/>
          </p:cNvSpPr>
          <p:nvPr>
            <p:ph type="body" idx="3"/>
          </p:nvPr>
        </p:nvSpPr>
        <p:spPr>
          <a:xfrm>
            <a:off x="6017154" y="2959990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Dc.js</a:t>
            </a: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73" name="Espace réservé du texte 4"/>
          <p:cNvSpPr>
            <a:spLocks noGrp="1"/>
          </p:cNvSpPr>
          <p:nvPr>
            <p:ph type="body" idx="3"/>
          </p:nvPr>
        </p:nvSpPr>
        <p:spPr>
          <a:xfrm>
            <a:off x="5957295" y="3210157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crossfilter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9709732" y="6390485"/>
            <a:ext cx="758123" cy="337381"/>
          </a:xfrm>
        </p:spPr>
        <p:txBody>
          <a:bodyPr/>
          <a:lstStyle/>
          <a:p>
            <a:r>
              <a:rPr lang="fr-FR">
                <a:solidFill>
                  <a:srgbClr val="644646"/>
                </a:solidFill>
              </a:rPr>
              <a:t>8</a:t>
            </a:r>
            <a:r>
              <a:rPr lang="fr-FR" smtClean="0">
                <a:solidFill>
                  <a:srgbClr val="644646"/>
                </a:solidFill>
              </a:rPr>
              <a:t>/12</a:t>
            </a:r>
            <a:endParaRPr lang="fr-FR" dirty="0">
              <a:solidFill>
                <a:srgbClr val="64464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691066" y="-644094"/>
            <a:ext cx="11042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Things to consider : user interactive, web viz, 3D, spatial data, scalability, robustness, speed, customizability, user adoption, ease of use. </a:t>
            </a:r>
          </a:p>
          <a:p>
            <a:endParaRPr lang="en-US"/>
          </a:p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21160" y="3769390"/>
            <a:ext cx="63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8000"/>
                </a:solidFill>
              </a:rPr>
              <a:t>QGIS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8278" y="3471743"/>
            <a:ext cx="76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8000"/>
                </a:solidFill>
              </a:rPr>
              <a:t>ArcGIS</a:t>
            </a:r>
          </a:p>
        </p:txBody>
      </p:sp>
      <p:sp>
        <p:nvSpPr>
          <p:cNvPr id="64" name="Espace réservé du texte 4"/>
          <p:cNvSpPr>
            <a:spLocks noGrp="1"/>
          </p:cNvSpPr>
          <p:nvPr>
            <p:ph type="body" idx="3"/>
          </p:nvPr>
        </p:nvSpPr>
        <p:spPr>
          <a:xfrm>
            <a:off x="5354616" y="4382662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ggplot2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5" name="Espace réservé du texte 4"/>
          <p:cNvSpPr>
            <a:spLocks noGrp="1"/>
          </p:cNvSpPr>
          <p:nvPr>
            <p:ph type="body" idx="3"/>
          </p:nvPr>
        </p:nvSpPr>
        <p:spPr>
          <a:xfrm>
            <a:off x="5054553" y="4632337"/>
            <a:ext cx="1210959" cy="41835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160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ggmap</a:t>
            </a:r>
          </a:p>
        </p:txBody>
      </p:sp>
      <p:sp>
        <p:nvSpPr>
          <p:cNvPr id="66" name="Espace réservé du texte 4"/>
          <p:cNvSpPr>
            <a:spLocks noGrp="1"/>
          </p:cNvSpPr>
          <p:nvPr>
            <p:ph type="body" idx="3"/>
          </p:nvPr>
        </p:nvSpPr>
        <p:spPr>
          <a:xfrm>
            <a:off x="3034005" y="4260505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basemap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7" name="Espace réservé du texte 4"/>
          <p:cNvSpPr>
            <a:spLocks noGrp="1"/>
          </p:cNvSpPr>
          <p:nvPr>
            <p:ph type="body" idx="3"/>
          </p:nvPr>
        </p:nvSpPr>
        <p:spPr>
          <a:xfrm>
            <a:off x="3747394" y="4714496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rgbClr val="77933C"/>
                </a:solidFill>
                <a:latin typeface="+mj-lt"/>
              </a:rPr>
              <a:t>geo</a:t>
            </a: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pandas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8" name="Espace réservé du texte 4"/>
          <p:cNvSpPr>
            <a:spLocks noGrp="1"/>
          </p:cNvSpPr>
          <p:nvPr>
            <p:ph type="body" idx="3"/>
          </p:nvPr>
        </p:nvSpPr>
        <p:spPr>
          <a:xfrm>
            <a:off x="5666875" y="3455812"/>
            <a:ext cx="1210959" cy="41835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mtClean="0">
                <a:solidFill>
                  <a:schemeClr val="accent1">
                    <a:lumMod val="85000"/>
                  </a:schemeClr>
                </a:solidFill>
                <a:latin typeface="+mj-lt"/>
              </a:rPr>
              <a:t>Polychart</a:t>
            </a:r>
          </a:p>
          <a:p>
            <a:pPr algn="ctr">
              <a:buNone/>
            </a:pPr>
            <a:endParaRPr lang="fr-FR">
              <a:solidFill>
                <a:schemeClr val="accent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27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81313"/>
              </p:ext>
            </p:extLst>
          </p:nvPr>
        </p:nvGraphicFramePr>
        <p:xfrm>
          <a:off x="987216" y="599272"/>
          <a:ext cx="1029844" cy="93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22"/>
                <a:gridCol w="514922"/>
              </a:tblGrid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D0BCB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27517"/>
              </p:ext>
            </p:extLst>
          </p:nvPr>
        </p:nvGraphicFramePr>
        <p:xfrm>
          <a:off x="2320885" y="599272"/>
          <a:ext cx="944281" cy="93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45"/>
                <a:gridCol w="574336"/>
              </a:tblGrid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D0BCB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35385"/>
              </p:ext>
            </p:extLst>
          </p:nvPr>
        </p:nvGraphicFramePr>
        <p:xfrm>
          <a:off x="4370302" y="599272"/>
          <a:ext cx="1934874" cy="93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37"/>
                <a:gridCol w="967437"/>
              </a:tblGrid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D0BCBC"/>
                    </a:solidFill>
                  </a:tcPr>
                </a:tc>
              </a:tr>
              <a:tr h="4698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51725"/>
              </p:ext>
            </p:extLst>
          </p:nvPr>
        </p:nvGraphicFramePr>
        <p:xfrm>
          <a:off x="4601882" y="3406589"/>
          <a:ext cx="972878" cy="83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39"/>
                <a:gridCol w="486439"/>
              </a:tblGrid>
              <a:tr h="40033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D0BCB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312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505595" y="3644888"/>
            <a:ext cx="165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Modal portfolio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87216" y="4537598"/>
            <a:ext cx="245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Percent agreement map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46566"/>
              </p:ext>
            </p:extLst>
          </p:nvPr>
        </p:nvGraphicFramePr>
        <p:xfrm>
          <a:off x="4601882" y="4487323"/>
          <a:ext cx="972878" cy="83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39"/>
                <a:gridCol w="486439"/>
              </a:tblGrid>
              <a:tr h="41960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1960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05595" y="5681240"/>
            <a:ext cx="153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Footprint map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91133"/>
              </p:ext>
            </p:extLst>
          </p:nvPr>
        </p:nvGraphicFramePr>
        <p:xfrm>
          <a:off x="4601882" y="5549542"/>
          <a:ext cx="9728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39"/>
                <a:gridCol w="486439"/>
              </a:tblGrid>
              <a:tr h="35430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430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emporal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85" y="3251552"/>
            <a:ext cx="2810346" cy="2780127"/>
          </a:xfrm>
          <a:prstGeom prst="rect">
            <a:avLst/>
          </a:prstGeom>
        </p:spPr>
      </p:pic>
      <p:pic>
        <p:nvPicPr>
          <p:cNvPr id="5" name="Image 4" descr="stream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49" y="3407702"/>
            <a:ext cx="3672020" cy="2493259"/>
          </a:xfrm>
          <a:prstGeom prst="rect">
            <a:avLst/>
          </a:prstGeom>
        </p:spPr>
      </p:pic>
      <p:pic>
        <p:nvPicPr>
          <p:cNvPr id="6" name="Image 5" descr="horizon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49" y="2368134"/>
            <a:ext cx="6302204" cy="59812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449909" y="6070238"/>
            <a:ext cx="1651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latin typeface="Times New Roman"/>
                <a:cs typeface="Times New Roman"/>
              </a:rPr>
              <a:t>(c) </a:t>
            </a:r>
            <a:r>
              <a:rPr lang="fr-FR" sz="1600">
                <a:latin typeface="Times New Roman"/>
                <a:cs typeface="Times New Roman"/>
              </a:rPr>
              <a:t>Temporal map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76869" y="2912998"/>
            <a:ext cx="166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latin typeface="Times New Roman"/>
                <a:cs typeface="Times New Roman"/>
              </a:rPr>
              <a:t>(a) </a:t>
            </a:r>
            <a:r>
              <a:rPr lang="fr-FR" sz="1600">
                <a:latin typeface="Times New Roman"/>
                <a:cs typeface="Times New Roman"/>
              </a:rPr>
              <a:t>Horizon graph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21906" y="6070238"/>
            <a:ext cx="1535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latin typeface="Times New Roman"/>
                <a:cs typeface="Times New Roman"/>
              </a:rPr>
              <a:t>(b) </a:t>
            </a:r>
            <a:r>
              <a:rPr lang="fr-FR" sz="1600">
                <a:latin typeface="Times New Roman"/>
                <a:cs typeface="Times New Roman"/>
              </a:rPr>
              <a:t>Streamgraph</a:t>
            </a:r>
          </a:p>
        </p:txBody>
      </p:sp>
    </p:spTree>
    <p:extLst>
      <p:ext uri="{BB962C8B-B14F-4D97-AF65-F5344CB8AC3E}">
        <p14:creationId xmlns:p14="http://schemas.microsoft.com/office/powerpoint/2010/main" val="35315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7-01-24 à 16.1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97" y="656369"/>
            <a:ext cx="3306679" cy="308594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4248" y="3934346"/>
            <a:ext cx="1381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>
                <a:latin typeface="Times New Roman"/>
                <a:cs typeface="Times New Roman"/>
              </a:rPr>
              <a:t>(a) </a:t>
            </a:r>
            <a:r>
              <a:rPr lang="en-US" baseline="30000">
                <a:latin typeface="Times New Roman"/>
                <a:cs typeface="Times New Roman"/>
              </a:rPr>
              <a:t>Modal portfolio</a:t>
            </a:r>
            <a:endParaRPr lang="fr-FR">
              <a:latin typeface="Times New Roman"/>
              <a:cs typeface="Times New Roman"/>
            </a:endParaRPr>
          </a:p>
        </p:txBody>
      </p:sp>
      <p:pic>
        <p:nvPicPr>
          <p:cNvPr id="4" name="Image 3" descr="Capture d’écran 2017-01-24 à 16.1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8" y="656369"/>
            <a:ext cx="3491823" cy="30995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743736" y="393434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30000">
                <a:latin typeface="Times New Roman"/>
                <a:cs typeface="Times New Roman"/>
              </a:rPr>
              <a:t>(b) </a:t>
            </a:r>
            <a:r>
              <a:rPr lang="en-US" baseline="30000">
                <a:latin typeface="Times New Roman"/>
                <a:cs typeface="Times New Roman"/>
              </a:rPr>
              <a:t>Frequency map</a:t>
            </a:r>
            <a:endParaRPr lang="fr-FR">
              <a:latin typeface="Times New Roman"/>
              <a:cs typeface="Times New Roman"/>
            </a:endParaRPr>
          </a:p>
        </p:txBody>
      </p:sp>
      <p:pic>
        <p:nvPicPr>
          <p:cNvPr id="9" name="Image 8" descr="Capture d’écran 2017-01-24 à 16.16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9" t="23075" b="23900"/>
          <a:stretch/>
        </p:blipFill>
        <p:spPr>
          <a:xfrm>
            <a:off x="7986575" y="709706"/>
            <a:ext cx="387274" cy="30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3Dplotsoverlay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3" y="1638311"/>
            <a:ext cx="3200886" cy="1557816"/>
          </a:xfrm>
          <a:prstGeom prst="rect">
            <a:avLst/>
          </a:prstGeom>
        </p:spPr>
      </p:pic>
      <p:pic>
        <p:nvPicPr>
          <p:cNvPr id="3" name="Image 2" descr="spaguet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12" y="1638311"/>
            <a:ext cx="3421529" cy="139868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05057" y="3253189"/>
            <a:ext cx="879470" cy="20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baseline="30000">
                <a:latin typeface="Times New Roman"/>
                <a:cs typeface="Times New Roman"/>
              </a:rPr>
              <a:t>(a) </a:t>
            </a:r>
            <a:r>
              <a:rPr lang="en-US" sz="1100" baseline="30000">
                <a:latin typeface="Times New Roman"/>
                <a:cs typeface="Times New Roman"/>
              </a:rPr>
              <a:t>Spaghetti plots</a:t>
            </a:r>
            <a:endParaRPr lang="fr-FR" sz="1100">
              <a:latin typeface="Times New Roman"/>
              <a:cs typeface="Times New Roman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50714" y="3252037"/>
            <a:ext cx="877163" cy="20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baseline="30000">
                <a:latin typeface="Times New Roman"/>
                <a:cs typeface="Times New Roman"/>
              </a:rPr>
              <a:t>(b) </a:t>
            </a:r>
            <a:r>
              <a:rPr lang="en-US" sz="1100" baseline="30000">
                <a:latin typeface="Times New Roman"/>
                <a:cs typeface="Times New Roman"/>
              </a:rPr>
              <a:t>3D histograms</a:t>
            </a:r>
            <a:endParaRPr lang="fr-FR"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147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43551" y="3667709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Tableau Gathering: </a:t>
            </a:r>
          </a:p>
          <a:p>
            <a:r>
              <a:rPr lang="fr-FR"/>
              <a:t>Comapre ES model outputs (maps): </a:t>
            </a:r>
            <a:r>
              <a:rPr lang="ro-RO"/>
              <a:t>\ref{fig:coastal_2}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7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473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10986</TotalTime>
  <Words>439</Words>
  <Application>Microsoft Macintosh PowerPoint</Application>
  <PresentationFormat>Présentation à l'écran (4:3)</PresentationFormat>
  <Paragraphs>175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Weil</dc:creator>
  <cp:lastModifiedBy>Charlotte Weil</cp:lastModifiedBy>
  <cp:revision>15</cp:revision>
  <dcterms:created xsi:type="dcterms:W3CDTF">2017-01-18T16:39:38Z</dcterms:created>
  <dcterms:modified xsi:type="dcterms:W3CDTF">2017-01-27T01:23:19Z</dcterms:modified>
</cp:coreProperties>
</file>