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5"/>
  </p:notesMasterIdLst>
  <p:sldIdLst>
    <p:sldId id="256" r:id="rId3"/>
    <p:sldId id="420" r:id="rId4"/>
    <p:sldId id="356" r:id="rId5"/>
    <p:sldId id="427" r:id="rId6"/>
    <p:sldId id="428" r:id="rId7"/>
    <p:sldId id="446" r:id="rId8"/>
    <p:sldId id="431" r:id="rId9"/>
    <p:sldId id="433" r:id="rId10"/>
    <p:sldId id="432" r:id="rId11"/>
    <p:sldId id="435" r:id="rId12"/>
    <p:sldId id="434" r:id="rId13"/>
    <p:sldId id="436" r:id="rId14"/>
    <p:sldId id="437" r:id="rId15"/>
    <p:sldId id="438" r:id="rId16"/>
    <p:sldId id="447" r:id="rId17"/>
    <p:sldId id="441" r:id="rId18"/>
    <p:sldId id="442" r:id="rId19"/>
    <p:sldId id="440" r:id="rId20"/>
    <p:sldId id="439" r:id="rId21"/>
    <p:sldId id="448" r:id="rId22"/>
    <p:sldId id="444" r:id="rId23"/>
    <p:sldId id="416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2F7AE66-5C67-419F-B039-4B6C82E44EA4}">
          <p14:sldIdLst>
            <p14:sldId id="256"/>
            <p14:sldId id="420"/>
            <p14:sldId id="356"/>
          </p14:sldIdLst>
        </p14:section>
        <p14:section name="Préparation des données" id="{6E6DE454-E2BB-451C-905F-A74A5F1B8897}">
          <p14:sldIdLst>
            <p14:sldId id="427"/>
            <p14:sldId id="428"/>
            <p14:sldId id="446"/>
          </p14:sldIdLst>
        </p14:section>
        <p14:section name="Modélisation" id="{7F14DED8-02A7-4296-A2CE-7FBD198A808A}">
          <p14:sldIdLst>
            <p14:sldId id="431"/>
            <p14:sldId id="433"/>
            <p14:sldId id="432"/>
            <p14:sldId id="435"/>
            <p14:sldId id="434"/>
          </p14:sldIdLst>
        </p14:section>
        <p14:section name="Fonction de coût métier" id="{F7D407D6-618B-4CC4-B9BF-EA1DBC2D7C40}">
          <p14:sldIdLst>
            <p14:sldId id="436"/>
            <p14:sldId id="437"/>
            <p14:sldId id="438"/>
            <p14:sldId id="447"/>
          </p14:sldIdLst>
        </p14:section>
        <p14:section name="Interprétation du modèle" id="{A5730402-494D-4630-AE5A-5F383C533547}">
          <p14:sldIdLst>
            <p14:sldId id="441"/>
            <p14:sldId id="442"/>
          </p14:sldIdLst>
        </p14:section>
        <p14:section name="Dashboard" id="{DCB33DC0-CD07-4232-BCAC-F73877FDD945}">
          <p14:sldIdLst>
            <p14:sldId id="440"/>
          </p14:sldIdLst>
        </p14:section>
        <p14:section name="API" id="{A67C8606-4D9D-4798-9E32-9469119030E4}">
          <p14:sldIdLst>
            <p14:sldId id="439"/>
            <p14:sldId id="448"/>
          </p14:sldIdLst>
        </p14:section>
        <p14:section name="Conclusion" id="{580AAD42-0AB6-4926-832C-FBAF9A0CEC6A}">
          <p14:sldIdLst>
            <p14:sldId id="444"/>
            <p14:sldId id="4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2CA"/>
    <a:srgbClr val="6FA6CE"/>
    <a:srgbClr val="FF8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ECDC5-092F-4290-A604-760C643790E7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25049-C432-4C03-B133-C78F345B4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0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36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A22D2C1-292C-4C44-9B25-568F79742F04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D6E895-A491-4A89-B1E1-2152374DEA81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FFCD227-17DD-40F7-BDF2-4FB01BD3F080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ACF6B4-BF19-4DE2-AC50-90E701E7E34D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AE860F-59DE-4A49-B405-A1B24F79CA14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DD33FA-8C0E-4110-B95A-21873FD03973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E695C-6F8E-474C-8CA9-56ADB74DF655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95AD7BC-89EE-45E8-A7E0-28B764145881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5EE3B4-8647-4CF7-873E-B2D6836B063F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FECE28-04E1-40B4-8B1F-F7586AE40EEF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2CB927-6D53-4510-BC28-7695E69E8BA9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59FCE3-4F72-4E64-88AA-7952493D204F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4652154-A041-4711-A2AF-EA531627DF65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759E5B-E3D3-474F-BE45-8BC8AEFF3852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5507E80-37A8-4118-BBEB-796E34F58D10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A833E8C-7FFA-463D-9A09-1942FB023407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8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ashboard-scoring-credit.herokuapp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api-scoring-credit.herokuapp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5428F465-2E07-4996-AD6D-496748512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25346"/>
            <a:ext cx="10993549" cy="941897"/>
          </a:xfrm>
        </p:spPr>
        <p:txBody>
          <a:bodyPr rtlCol="0">
            <a:noAutofit/>
          </a:bodyPr>
          <a:lstStyle/>
          <a:p>
            <a:pPr rtl="0"/>
            <a:r>
              <a:rPr lang="fr-FR" sz="6000" dirty="0">
                <a:solidFill>
                  <a:schemeClr val="bg1"/>
                </a:solidFill>
              </a:rPr>
              <a:t>Soutenance Projet 7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6461F08E-B24A-48F3-9347-3EFCBB265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7CEBFF"/>
                </a:solidFill>
              </a:rPr>
              <a:t>Implémentez un modèle de </a:t>
            </a:r>
            <a:r>
              <a:rPr lang="fr-FR" dirty="0" err="1">
                <a:solidFill>
                  <a:srgbClr val="7CEBFF"/>
                </a:solidFill>
              </a:rPr>
              <a:t>scoring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FEF692C6-40D8-4BFB-9DF2-BF86DC10486E}"/>
              </a:ext>
            </a:extLst>
          </p:cNvPr>
          <p:cNvSpPr txBox="1">
            <a:spLocks/>
          </p:cNvSpPr>
          <p:nvPr/>
        </p:nvSpPr>
        <p:spPr>
          <a:xfrm>
            <a:off x="8133832" y="5709657"/>
            <a:ext cx="3508238" cy="48482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>
                <a:solidFill>
                  <a:schemeClr val="bg1"/>
                </a:solidFill>
              </a:rPr>
              <a:t>Charlotte millet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E43B34-4133-499B-A8E3-AFA76D9A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1A722-F5D1-33C0-57F0-8D84A1EA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6294FBE-BA6C-7ED8-63FD-2C45D34EC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406" y="2259575"/>
            <a:ext cx="3461636" cy="536005"/>
          </a:xfrm>
        </p:spPr>
        <p:txBody>
          <a:bodyPr/>
          <a:lstStyle/>
          <a:p>
            <a:pPr algn="ctr"/>
            <a:r>
              <a:rPr lang="fr-FR" dirty="0"/>
              <a:t>Métriques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E13550-1EC4-0285-4E85-C1FAD5AA1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6632" y="3141854"/>
            <a:ext cx="1789184" cy="28682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RMSE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AUROC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Rappel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Précision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F1-score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002A9A7-2A9C-10F8-A932-767191179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06986" y="2250892"/>
            <a:ext cx="5393100" cy="553373"/>
          </a:xfrm>
        </p:spPr>
        <p:txBody>
          <a:bodyPr/>
          <a:lstStyle/>
          <a:p>
            <a:pPr algn="ctr"/>
            <a:r>
              <a:rPr lang="fr-FR" dirty="0"/>
              <a:t>Exemples de 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DBC632-35BF-E067-ADD9-7C4082AD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10</a:t>
            </a:fld>
            <a:endParaRPr lang="fr-FR" noProof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E70015-476E-0E88-DAFB-0BC3E0C0C082}"/>
              </a:ext>
            </a:extLst>
          </p:cNvPr>
          <p:cNvSpPr txBox="1"/>
          <p:nvPr/>
        </p:nvSpPr>
        <p:spPr>
          <a:xfrm>
            <a:off x="578519" y="1848527"/>
            <a:ext cx="851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Métrique d’évaluation</a:t>
            </a:r>
            <a:endParaRPr lang="fr-FR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516A4A8-6A7A-1F81-65E3-7BB7A454F3BA}"/>
                  </a:ext>
                </a:extLst>
              </p:cNvPr>
              <p:cNvSpPr txBox="1"/>
              <p:nvPr/>
            </p:nvSpPr>
            <p:spPr>
              <a:xfrm>
                <a:off x="8386624" y="2939187"/>
                <a:ext cx="2668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tx2"/>
                    </a:solidFill>
                  </a:rPr>
                  <a:t>LGBM :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𝐴𝑈𝑅𝑂𝐶</m:t>
                    </m:r>
                    <m:r>
                      <a:rPr lang="fr-FR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= 0,78</m:t>
                    </m:r>
                  </m:oMath>
                </a14:m>
                <a:endParaRPr lang="fr-FR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516A4A8-6A7A-1F81-65E3-7BB7A454F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624" y="2939187"/>
                <a:ext cx="2668555" cy="369332"/>
              </a:xfrm>
              <a:prstGeom prst="rect">
                <a:avLst/>
              </a:prstGeom>
              <a:blipFill>
                <a:blip r:embed="rId2"/>
                <a:stretch>
                  <a:fillRect l="-2055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8DA1434D-25F9-7C57-C1FF-85AED81BDD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06985" y="3453026"/>
            <a:ext cx="4264184" cy="2868236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184E706-91C9-278C-55C6-3FF3E8726EA8}"/>
              </a:ext>
            </a:extLst>
          </p:cNvPr>
          <p:cNvCxnSpPr>
            <a:cxnSpLocks/>
          </p:cNvCxnSpPr>
          <p:nvPr/>
        </p:nvCxnSpPr>
        <p:spPr>
          <a:xfrm flipV="1">
            <a:off x="7833271" y="3193423"/>
            <a:ext cx="553353" cy="672422"/>
          </a:xfrm>
          <a:prstGeom prst="straightConnector1">
            <a:avLst/>
          </a:prstGeom>
          <a:ln w="19050">
            <a:solidFill>
              <a:srgbClr val="FF8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39114CA-9538-0D9D-91D8-C6C31BA22573}"/>
              </a:ext>
            </a:extLst>
          </p:cNvPr>
          <p:cNvCxnSpPr>
            <a:cxnSpLocks/>
          </p:cNvCxnSpPr>
          <p:nvPr/>
        </p:nvCxnSpPr>
        <p:spPr>
          <a:xfrm>
            <a:off x="8109947" y="4575972"/>
            <a:ext cx="739890" cy="352487"/>
          </a:xfrm>
          <a:prstGeom prst="straightConnector1">
            <a:avLst/>
          </a:prstGeom>
          <a:ln w="19050">
            <a:solidFill>
              <a:srgbClr val="68A2C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0FF2A1D-BD26-1604-4787-0C2B32969BC6}"/>
                  </a:ext>
                </a:extLst>
              </p:cNvPr>
              <p:cNvSpPr txBox="1"/>
              <p:nvPr/>
            </p:nvSpPr>
            <p:spPr>
              <a:xfrm>
                <a:off x="7931528" y="4928459"/>
                <a:ext cx="3679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>
                    <a:solidFill>
                      <a:schemeClr val="tx2"/>
                    </a:solidFill>
                  </a:rPr>
                  <a:t>Dummy</a:t>
                </a:r>
                <a:r>
                  <a:rPr lang="fr-FR" dirty="0">
                    <a:solidFill>
                      <a:schemeClr val="tx2"/>
                    </a:solidFill>
                  </a:rPr>
                  <a:t> Classifier :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𝐴𝑈𝑅𝑂𝐶</m:t>
                    </m:r>
                    <m:r>
                      <a:rPr lang="fr-FR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= 0,50</m:t>
                    </m:r>
                  </m:oMath>
                </a14:m>
                <a:endParaRPr lang="fr-FR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0FF2A1D-BD26-1604-4787-0C2B32969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28" y="4928459"/>
                <a:ext cx="3679281" cy="369332"/>
              </a:xfrm>
              <a:prstGeom prst="rect">
                <a:avLst/>
              </a:prstGeom>
              <a:blipFill>
                <a:blip r:embed="rId4"/>
                <a:stretch>
                  <a:fillRect l="-1325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60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60879-B923-67C3-07BD-9751FDF2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398FD5-74AB-1B62-ED01-5B3F8EE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11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BF2EC3-7CC7-FBB4-09DD-FDD47D2BA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65" y="2348396"/>
            <a:ext cx="10531669" cy="41284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9A92602-E3DB-CBFA-ED2E-B95628890B0C}"/>
              </a:ext>
            </a:extLst>
          </p:cNvPr>
          <p:cNvSpPr txBox="1"/>
          <p:nvPr/>
        </p:nvSpPr>
        <p:spPr>
          <a:xfrm>
            <a:off x="578519" y="1848527"/>
            <a:ext cx="851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Comparaison des performances</a:t>
            </a:r>
            <a:endParaRPr lang="fr-FR" i="1" baseline="-25000" dirty="0"/>
          </a:p>
        </p:txBody>
      </p:sp>
    </p:spTree>
    <p:extLst>
      <p:ext uri="{BB962C8B-B14F-4D97-AF65-F5344CB8AC3E}">
        <p14:creationId xmlns:p14="http://schemas.microsoft.com/office/powerpoint/2010/main" val="366675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4292B-7CAA-AC14-3077-EE778473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coût métier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693771-A3F4-F10C-A144-11F771E70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250892"/>
            <a:ext cx="5393103" cy="536005"/>
          </a:xfrm>
        </p:spPr>
        <p:txBody>
          <a:bodyPr/>
          <a:lstStyle/>
          <a:p>
            <a:pPr algn="ctr"/>
            <a:r>
              <a:rPr lang="fr-FR" dirty="0"/>
              <a:t>Matrice de confusion du meilleur modèle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A6F8A64A-67B9-4A16-1617-2078299167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0231" y="2926052"/>
            <a:ext cx="4135022" cy="3395210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197B07-FC9D-4C68-CD54-7D2AE1DE0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9" y="2250892"/>
            <a:ext cx="5393100" cy="553373"/>
          </a:xfrm>
        </p:spPr>
        <p:txBody>
          <a:bodyPr/>
          <a:lstStyle/>
          <a:p>
            <a:pPr algn="ctr"/>
            <a:r>
              <a:rPr lang="fr-FR" dirty="0"/>
              <a:t>Définition de la fonction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129E4528-63C9-8B1B-C6C2-BF0B732D0195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fr-FR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Faux positifs (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𝑓𝑝</m:t>
                    </m:r>
                  </m:oMath>
                </a14:m>
                <a:r>
                  <a:rPr lang="fr-FR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: Le crédit est accordé à un client non solvable </a:t>
                </a:r>
                <a:r>
                  <a:rPr lang="fr-FR" dirty="0">
                    <a:latin typeface="Montserrat" panose="00000500000000000000" pitchFamily="2" charset="0"/>
                  </a:rPr>
                  <a:t>▶  </a:t>
                </a:r>
                <a:r>
                  <a:rPr lang="fr-FR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perte d’argent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Faux négatifs (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𝑓𝑛</m:t>
                    </m:r>
                  </m:oMath>
                </a14:m>
                <a:r>
                  <a:rPr lang="fr-FR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) : Le crédit n’est pas accordé à un client solvable </a:t>
                </a:r>
                <a:r>
                  <a:rPr lang="fr-FR" dirty="0">
                    <a:latin typeface="Montserrat" panose="00000500000000000000" pitchFamily="2" charset="0"/>
                  </a:rPr>
                  <a:t>▶  </a:t>
                </a:r>
                <a:r>
                  <a:rPr lang="fr-FR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manque à gagner</a:t>
                </a:r>
                <a:endParaRPr lang="fr-FR" sz="18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û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é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𝑡𝑖𝑒𝑟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10∗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𝑛𝑜𝑚𝑏𝑟𝑒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𝑑𝑒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𝑓𝑝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+1∗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𝑛𝑜𝑚𝑏𝑟𝑒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𝑑𝑒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𝑓𝑛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129E4528-63C9-8B1B-C6C2-BF0B732D0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565" t="-12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83D8CC-55D3-1A69-0B42-28ECEC38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12</a:t>
            </a:fld>
            <a:endParaRPr lang="fr-FR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120FCB7-5AC1-7D46-E8A0-25EE531477D8}"/>
                  </a:ext>
                </a:extLst>
              </p:cNvPr>
              <p:cNvSpPr txBox="1"/>
              <p:nvPr/>
            </p:nvSpPr>
            <p:spPr>
              <a:xfrm>
                <a:off x="7981208" y="5857039"/>
                <a:ext cx="1866101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= 62221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120FCB7-5AC1-7D46-E8A0-25EE53147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08" y="5857039"/>
                <a:ext cx="18661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3A36998-5CA4-E7E1-3DAC-1B8BCE983313}"/>
              </a:ext>
            </a:extLst>
          </p:cNvPr>
          <p:cNvCxnSpPr>
            <a:cxnSpLocks/>
          </p:cNvCxnSpPr>
          <p:nvPr/>
        </p:nvCxnSpPr>
        <p:spPr>
          <a:xfrm>
            <a:off x="5528967" y="5140011"/>
            <a:ext cx="2355400" cy="90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93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01E0F-FFC1-DCA6-A906-D9B66C80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coût métier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117162-903D-87F4-429A-E5F0874FC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/>
          <a:lstStyle/>
          <a:p>
            <a:pPr algn="ctr"/>
            <a:r>
              <a:rPr lang="fr-FR" dirty="0" err="1"/>
              <a:t>Fbeta_score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70EB15E4-69B8-6BF2-171A-F0E21F6E3AF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04151" y="2860310"/>
                <a:ext cx="5393100" cy="694226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Fonction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𝑓𝑏𝑒𝑡𝑎</m:t>
                    </m:r>
                    <m:r>
                      <a:rPr lang="fr-FR" i="1" dirty="0" err="1">
                        <a:latin typeface="Cambria Math" panose="02040503050406030204" pitchFamily="18" charset="0"/>
                      </a:rPr>
                      <m:t>_</m:t>
                    </m:r>
                    <m:r>
                      <a:rPr lang="fr-FR" i="1" dirty="0" err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permet de donner plus de poids au rappel ou à la précision</a:t>
                </a:r>
              </a:p>
            </p:txBody>
          </p:sp>
        </mc:Choice>
        <mc:Fallback xmlns="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70EB15E4-69B8-6BF2-171A-F0E21F6E3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4151" y="2860310"/>
                <a:ext cx="5393100" cy="694226"/>
              </a:xfrm>
              <a:blipFill>
                <a:blip r:embed="rId2"/>
                <a:stretch>
                  <a:fillRect l="-566" t="-4386" b="-61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BD9028-B285-A881-C6C8-92065CD12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2" cy="553373"/>
          </a:xfrm>
        </p:spPr>
        <p:txBody>
          <a:bodyPr/>
          <a:lstStyle/>
          <a:p>
            <a:pPr algn="ctr"/>
            <a:r>
              <a:rPr lang="fr-FR" dirty="0"/>
              <a:t>Matrice de confusion pour le meilleur Beta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3E8B9270-7A47-46DB-904F-17B4BD5DA2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98770" y="2926052"/>
            <a:ext cx="4430975" cy="3638213"/>
          </a:xfr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411DAB-7B34-1F34-EDD8-F0E7FA26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13</a:t>
            </a:fld>
            <a:endParaRPr lang="fr-FR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87EEE32-A521-6538-3F86-63D5D7F69EA3}"/>
                  </a:ext>
                </a:extLst>
              </p:cNvPr>
              <p:cNvSpPr txBox="1"/>
              <p:nvPr/>
            </p:nvSpPr>
            <p:spPr>
              <a:xfrm>
                <a:off x="578519" y="1848527"/>
                <a:ext cx="851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Solution 1 : </a:t>
                </a:r>
                <a:r>
                  <a:rPr lang="fr-FR" dirty="0"/>
                  <a:t>Utilisation de la fonction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𝑓𝑏𝑒𝑡𝑎</m:t>
                    </m:r>
                    <m:r>
                      <a:rPr lang="fr-FR" i="1" dirty="0" err="1">
                        <a:latin typeface="Cambria Math" panose="02040503050406030204" pitchFamily="18" charset="0"/>
                      </a:rPr>
                      <m:t>_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de </a:t>
                </a:r>
                <a:r>
                  <a:rPr lang="fr-FR" dirty="0" err="1"/>
                  <a:t>scikit-learn</a:t>
                </a:r>
                <a:endParaRPr lang="fr-FR" i="1" baseline="-250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87EEE32-A521-6538-3F86-63D5D7F69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19" y="1848527"/>
                <a:ext cx="8518828" cy="369332"/>
              </a:xfrm>
              <a:prstGeom prst="rect">
                <a:avLst/>
              </a:prstGeom>
              <a:blipFill>
                <a:blip r:embed="rId4"/>
                <a:stretch>
                  <a:fillRect l="-644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3DFAC15-CCCC-38FF-3D95-026122F19DC4}"/>
                  </a:ext>
                </a:extLst>
              </p:cNvPr>
              <p:cNvSpPr txBox="1"/>
              <p:nvPr/>
            </p:nvSpPr>
            <p:spPr>
              <a:xfrm>
                <a:off x="7744429" y="4358629"/>
                <a:ext cx="1866101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= 61896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3DFAC15-CCCC-38FF-3D95-026122F19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429" y="4358629"/>
                <a:ext cx="18661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F2F84E3-57FB-2064-0F54-9E74483DA966}"/>
                  </a:ext>
                </a:extLst>
              </p:cNvPr>
              <p:cNvSpPr txBox="1"/>
              <p:nvPr/>
            </p:nvSpPr>
            <p:spPr>
              <a:xfrm>
                <a:off x="1485100" y="3572251"/>
                <a:ext cx="358528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fr-FR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𝑐𝑖𝑠𝑖𝑜𝑛</m:t>
                      </m:r>
                      <m:r>
                        <a:rPr lang="fr-FR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fr-FR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lang="fr-FR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fr-FR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fr-FR" b="1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𝑭𝑷</m:t>
                      </m:r>
                      <m:r>
                        <a:rPr lang="fr-FR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𝑅𝑎𝑝𝑝𝑒𝑙</m:t>
                      </m:r>
                      <m:r>
                        <a:rPr lang="fr-FR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fr-FR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lang="fr-FR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fr-FR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fr-FR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fr-FR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F2F84E3-57FB-2064-0F54-9E74483DA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100" y="3572251"/>
                <a:ext cx="3585287" cy="646331"/>
              </a:xfrm>
              <a:prstGeom prst="rect">
                <a:avLst/>
              </a:prstGeom>
              <a:blipFill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contenu 3">
                <a:extLst>
                  <a:ext uri="{FF2B5EF4-FFF2-40B4-BE49-F238E27FC236}">
                    <a16:creationId xmlns:a16="http://schemas.microsoft.com/office/drawing/2014/main" id="{76E1AAE3-5E06-7D05-EF37-AF77810DE4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151" y="4339124"/>
                <a:ext cx="5393100" cy="198213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Ré-optimisation du modèle avec un scorer (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𝑓𝑏𝑒𝑡𝑎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𝑠𝑐𝑜𝑟𝑒</m:t>
                    </m:r>
                  </m:oMath>
                </a14:m>
                <a:r>
                  <a:rPr lang="fr-FR" dirty="0"/>
                  <a:t>) différent à chaque fois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Calcul du coût métier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Même score pour tous les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&lt; 1 </m:t>
                    </m:r>
                  </m:oMath>
                </a14:m>
                <a:r>
                  <a:rPr lang="fr-FR" dirty="0"/>
                  <a:t>testés</a:t>
                </a:r>
              </a:p>
            </p:txBody>
          </p:sp>
        </mc:Choice>
        <mc:Fallback xmlns="">
          <p:sp>
            <p:nvSpPr>
              <p:cNvPr id="12" name="Espace réservé du contenu 3">
                <a:extLst>
                  <a:ext uri="{FF2B5EF4-FFF2-40B4-BE49-F238E27FC236}">
                    <a16:creationId xmlns:a16="http://schemas.microsoft.com/office/drawing/2014/main" id="{76E1AAE3-5E06-7D05-EF37-AF77810DE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51" y="4339124"/>
                <a:ext cx="5393100" cy="1982138"/>
              </a:xfrm>
              <a:prstGeom prst="rect">
                <a:avLst/>
              </a:prstGeom>
              <a:blipFill>
                <a:blip r:embed="rId7"/>
                <a:stretch>
                  <a:fillRect l="-566" t="-1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38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01E0F-FFC1-DCA6-A906-D9B66C80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coût métier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117162-903D-87F4-429A-E5F0874FC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/>
          <a:lstStyle/>
          <a:p>
            <a:pPr algn="ctr"/>
            <a:r>
              <a:rPr lang="fr-FR" dirty="0"/>
              <a:t>Choix du seuil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1F1D2A2-3BE0-1DB0-454F-93DCDABB91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5495" y="2945053"/>
            <a:ext cx="4604497" cy="3011084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BD9028-B285-A881-C6C8-92065CD12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2" cy="553373"/>
          </a:xfrm>
        </p:spPr>
        <p:txBody>
          <a:bodyPr/>
          <a:lstStyle/>
          <a:p>
            <a:pPr algn="ctr"/>
            <a:r>
              <a:rPr lang="fr-FR" dirty="0"/>
              <a:t>Matrice de confusion pour le meilleur seuil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DCCB74A3-1A06-91E4-3568-ADF7160390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59623" y="2945053"/>
            <a:ext cx="4309269" cy="3565817"/>
          </a:xfr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411DAB-7B34-1F34-EDD8-F0E7FA26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14</a:t>
            </a:fld>
            <a:endParaRPr lang="fr-FR" noProof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7EEE32-A521-6538-3F86-63D5D7F69EA3}"/>
              </a:ext>
            </a:extLst>
          </p:cNvPr>
          <p:cNvSpPr txBox="1"/>
          <p:nvPr/>
        </p:nvSpPr>
        <p:spPr>
          <a:xfrm>
            <a:off x="578519" y="1848527"/>
            <a:ext cx="851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Solution 2 : </a:t>
            </a:r>
            <a:r>
              <a:rPr lang="fr-FR" dirty="0"/>
              <a:t>Choix d’un seuil de probabilité</a:t>
            </a:r>
            <a:endParaRPr lang="fr-FR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E50DA319-8480-F29B-94EF-DD98C0A7090D}"/>
                  </a:ext>
                </a:extLst>
              </p:cNvPr>
              <p:cNvSpPr txBox="1"/>
              <p:nvPr/>
            </p:nvSpPr>
            <p:spPr>
              <a:xfrm>
                <a:off x="3793165" y="6182762"/>
                <a:ext cx="1305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𝑠𝑒𝑢𝑖𝑙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=0,91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E50DA319-8480-F29B-94EF-DD98C0A70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165" y="6182762"/>
                <a:ext cx="1305742" cy="276999"/>
              </a:xfrm>
              <a:prstGeom prst="rect">
                <a:avLst/>
              </a:prstGeom>
              <a:blipFill>
                <a:blip r:embed="rId4"/>
                <a:stretch>
                  <a:fillRect l="-3738" r="-4206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F44D6F6-51AE-9608-66D2-90843E800984}"/>
              </a:ext>
            </a:extLst>
          </p:cNvPr>
          <p:cNvCxnSpPr>
            <a:cxnSpLocks/>
          </p:cNvCxnSpPr>
          <p:nvPr/>
        </p:nvCxnSpPr>
        <p:spPr>
          <a:xfrm flipV="1">
            <a:off x="4446036" y="5464108"/>
            <a:ext cx="528868" cy="65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0D2E4441-5D0B-62D0-E092-0C6FEE41CA41}"/>
                  </a:ext>
                </a:extLst>
              </p:cNvPr>
              <p:cNvSpPr txBox="1"/>
              <p:nvPr/>
            </p:nvSpPr>
            <p:spPr>
              <a:xfrm>
                <a:off x="7744429" y="4358629"/>
                <a:ext cx="1866101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= 38961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0D2E4441-5D0B-62D0-E092-0C6FEE41C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429" y="4358629"/>
                <a:ext cx="18661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419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95D00-1C2A-023D-A6C5-68A49FA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du coût métier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3AF904-1FBF-E4D3-E35A-D1F7BD6D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15</a:t>
            </a:fld>
            <a:endParaRPr lang="fr-FR" noProof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6B82451-E154-9444-A927-D00A23ED3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239" y="2250444"/>
            <a:ext cx="4145014" cy="536005"/>
          </a:xfrm>
        </p:spPr>
        <p:txBody>
          <a:bodyPr/>
          <a:lstStyle/>
          <a:p>
            <a:pPr algn="ctr"/>
            <a:r>
              <a:rPr lang="fr-FR" sz="2400" dirty="0"/>
              <a:t>Meilleur</a:t>
            </a:r>
            <a:r>
              <a:rPr lang="fr-FR" sz="1800" dirty="0"/>
              <a:t> </a:t>
            </a:r>
            <a:r>
              <a:rPr lang="fr-FR" sz="2400" dirty="0"/>
              <a:t>modèle</a:t>
            </a:r>
            <a:endParaRPr lang="fr-FR" sz="1800" dirty="0"/>
          </a:p>
        </p:txBody>
      </p:sp>
      <p:pic>
        <p:nvPicPr>
          <p:cNvPr id="9" name="Espace réservé du contenu 10">
            <a:extLst>
              <a:ext uri="{FF2B5EF4-FFF2-40B4-BE49-F238E27FC236}">
                <a16:creationId xmlns:a16="http://schemas.microsoft.com/office/drawing/2014/main" id="{DA0548D9-2E3F-CB07-317A-7CAFD4337E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7760" y="2925952"/>
            <a:ext cx="3515975" cy="288691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039C8C1-29BA-D8CB-C1AE-5B307BDD3FA1}"/>
                  </a:ext>
                </a:extLst>
              </p:cNvPr>
              <p:cNvSpPr txBox="1"/>
              <p:nvPr/>
            </p:nvSpPr>
            <p:spPr>
              <a:xfrm>
                <a:off x="1552696" y="5951930"/>
                <a:ext cx="1866101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= 62221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039C8C1-29BA-D8CB-C1AE-5B307BDD3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696" y="5951930"/>
                <a:ext cx="18661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509F56D0-5504-BDDE-189A-66AF6BEA2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25703" y="2233524"/>
            <a:ext cx="4340593" cy="553373"/>
          </a:xfrm>
        </p:spPr>
        <p:txBody>
          <a:bodyPr/>
          <a:lstStyle/>
          <a:p>
            <a:pPr algn="ctr"/>
            <a:r>
              <a:rPr lang="fr-FR" sz="2400" dirty="0"/>
              <a:t>Meilleur Beta</a:t>
            </a:r>
          </a:p>
        </p:txBody>
      </p:sp>
      <p:pic>
        <p:nvPicPr>
          <p:cNvPr id="12" name="Espace réservé du contenu 9">
            <a:extLst>
              <a:ext uri="{FF2B5EF4-FFF2-40B4-BE49-F238E27FC236}">
                <a16:creationId xmlns:a16="http://schemas.microsoft.com/office/drawing/2014/main" id="{523D9331-3B06-51AB-83DD-36748EF295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338011" y="2925952"/>
            <a:ext cx="3515975" cy="288691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3982672-12FA-1AC4-A5DD-EEE4D2DB2419}"/>
                  </a:ext>
                </a:extLst>
              </p:cNvPr>
              <p:cNvSpPr txBox="1"/>
              <p:nvPr/>
            </p:nvSpPr>
            <p:spPr>
              <a:xfrm>
                <a:off x="5162947" y="5951930"/>
                <a:ext cx="1866101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= 61896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3982672-12FA-1AC4-A5DD-EEE4D2DB2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947" y="5951930"/>
                <a:ext cx="18661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38584A8E-3CA5-86D8-1F6D-076FE73AF80D}"/>
              </a:ext>
            </a:extLst>
          </p:cNvPr>
          <p:cNvSpPr txBox="1">
            <a:spLocks/>
          </p:cNvSpPr>
          <p:nvPr/>
        </p:nvSpPr>
        <p:spPr>
          <a:xfrm>
            <a:off x="7009697" y="2233076"/>
            <a:ext cx="5393102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Meilleur seuil</a:t>
            </a:r>
          </a:p>
        </p:txBody>
      </p:sp>
      <p:pic>
        <p:nvPicPr>
          <p:cNvPr id="15" name="Espace réservé du contenu 11">
            <a:extLst>
              <a:ext uri="{FF2B5EF4-FFF2-40B4-BE49-F238E27FC236}">
                <a16:creationId xmlns:a16="http://schemas.microsoft.com/office/drawing/2014/main" id="{EF2C848E-8729-32EE-D1DD-4B307A585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8264" y="2956061"/>
            <a:ext cx="3515976" cy="2909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4CCCF61-DC1C-7450-67A3-8EA63E270A3B}"/>
                  </a:ext>
                </a:extLst>
              </p:cNvPr>
              <p:cNvSpPr txBox="1"/>
              <p:nvPr/>
            </p:nvSpPr>
            <p:spPr>
              <a:xfrm>
                <a:off x="8632027" y="5951930"/>
                <a:ext cx="2148442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𝒔𝒄𝒐𝒓𝒆</m:t>
                      </m:r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𝟑𝟖𝟗𝟔𝟏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4CCCF61-DC1C-7450-67A3-8EA63E270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027" y="5951930"/>
                <a:ext cx="21484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62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FA899-F817-317E-DC6D-ABF27C80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du modèle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A80955-0757-5490-8B8F-0039AD710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519" y="3717080"/>
            <a:ext cx="6255291" cy="13529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Pour chacune des variables et chacune des classes : Calcul de la contribution à l’amélioration ou à la diminution du score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Classement (par ordre décroissant) de l’importance des variables dans ce calcul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AFDA90-9828-4647-435C-32360206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16</a:t>
            </a:fld>
            <a:endParaRPr lang="fr-FR" noProof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24B21FB-D4C1-5482-2F3C-4D29AFEA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734" y="2109689"/>
            <a:ext cx="4155547" cy="45677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EF307A1-BD6A-6685-68B3-0A9B0E49AB5B}"/>
              </a:ext>
            </a:extLst>
          </p:cNvPr>
          <p:cNvSpPr txBox="1"/>
          <p:nvPr/>
        </p:nvSpPr>
        <p:spPr>
          <a:xfrm>
            <a:off x="578519" y="1848527"/>
            <a:ext cx="851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Variables globales : </a:t>
            </a:r>
            <a:r>
              <a:rPr lang="fr-FR" dirty="0"/>
              <a:t>Comprendre le calcul du score des clients en général</a:t>
            </a:r>
            <a:endParaRPr lang="fr-FR" i="1" baseline="-25000" dirty="0"/>
          </a:p>
        </p:txBody>
      </p:sp>
    </p:spTree>
    <p:extLst>
      <p:ext uri="{BB962C8B-B14F-4D97-AF65-F5344CB8AC3E}">
        <p14:creationId xmlns:p14="http://schemas.microsoft.com/office/powerpoint/2010/main" val="1776585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FA899-F817-317E-DC6D-ABF27C80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du modèle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A80955-0757-5490-8B8F-0039AD710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9297" y="4980247"/>
            <a:ext cx="4233402" cy="16066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Graphique interactif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Variables rouges </a:t>
            </a:r>
            <a:r>
              <a:rPr lang="fr-FR" dirty="0">
                <a:latin typeface="Montserrat" panose="00000500000000000000" pitchFamily="2" charset="0"/>
              </a:rPr>
              <a:t>▶  </a:t>
            </a:r>
            <a:r>
              <a:rPr lang="fr-FR" dirty="0"/>
              <a:t>améliorent le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Variables bleues </a:t>
            </a:r>
            <a:r>
              <a:rPr lang="fr-FR" dirty="0">
                <a:latin typeface="Montserrat" panose="00000500000000000000" pitchFamily="2" charset="0"/>
              </a:rPr>
              <a:t>▶  </a:t>
            </a:r>
            <a:r>
              <a:rPr lang="fr-FR" dirty="0"/>
              <a:t>diminuent le score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AFDA90-9828-4647-435C-32360206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17</a:t>
            </a:fld>
            <a:endParaRPr lang="fr-FR" noProof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06CF1FD-DC05-CD69-CDAC-DAD42CFD2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37" t="38095" r="3342" b="37959"/>
          <a:stretch/>
        </p:blipFill>
        <p:spPr>
          <a:xfrm>
            <a:off x="581194" y="2571955"/>
            <a:ext cx="11029615" cy="205419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71B7BF-81A0-BB01-3385-0B787876034A}"/>
              </a:ext>
            </a:extLst>
          </p:cNvPr>
          <p:cNvSpPr txBox="1"/>
          <p:nvPr/>
        </p:nvSpPr>
        <p:spPr>
          <a:xfrm>
            <a:off x="578519" y="1848527"/>
            <a:ext cx="851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Variables locales : </a:t>
            </a:r>
            <a:r>
              <a:rPr lang="fr-FR" dirty="0"/>
              <a:t>Comprendre le calcul du score d’un client en particulier</a:t>
            </a:r>
            <a:endParaRPr lang="fr-FR" i="1" baseline="-25000" dirty="0"/>
          </a:p>
        </p:txBody>
      </p:sp>
    </p:spTree>
    <p:extLst>
      <p:ext uri="{BB962C8B-B14F-4D97-AF65-F5344CB8AC3E}">
        <p14:creationId xmlns:p14="http://schemas.microsoft.com/office/powerpoint/2010/main" val="3723944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24DB2-70A4-7A99-DAFA-8900F73F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7B81B3-6909-277E-8987-ED4179CC4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054497" cy="536005"/>
          </a:xfrm>
        </p:spPr>
        <p:txBody>
          <a:bodyPr/>
          <a:lstStyle/>
          <a:p>
            <a:pPr algn="ctr"/>
            <a:r>
              <a:rPr lang="fr-FR" dirty="0"/>
              <a:t>Objectifs du </a:t>
            </a:r>
            <a:r>
              <a:rPr lang="fr-FR" dirty="0" err="1"/>
              <a:t>dashboard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EDF775-4930-B448-EABA-ABFCB7E20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3014397"/>
            <a:ext cx="5054497" cy="289679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Visualiser le score d’un client pour accorder ou non la demande de crédit e temps réel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Accéder à l’interprétation du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Visualiser des données descriptives relatives au 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Comparer les données du client par rapport aux autres clients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Déployé sur </a:t>
            </a:r>
            <a:r>
              <a:rPr lang="fr-FR" dirty="0" err="1"/>
              <a:t>Heroku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2626C9-BDEB-35BD-1274-D1619D9EE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43433" y="2250892"/>
            <a:ext cx="5667376" cy="553373"/>
          </a:xfrm>
        </p:spPr>
        <p:txBody>
          <a:bodyPr/>
          <a:lstStyle/>
          <a:p>
            <a:pPr algn="ctr"/>
            <a:r>
              <a:rPr lang="fr-FR" dirty="0"/>
              <a:t>Aperçu du </a:t>
            </a:r>
            <a:r>
              <a:rPr lang="fr-FR" dirty="0" err="1"/>
              <a:t>dashboard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F22A5D-2C05-AA4A-2662-BEA0C989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18</a:t>
            </a:fld>
            <a:endParaRPr lang="fr-FR" noProof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2341E1E-9166-3320-8C15-7F2FBE4AABB2}"/>
              </a:ext>
            </a:extLst>
          </p:cNvPr>
          <p:cNvSpPr txBox="1"/>
          <p:nvPr/>
        </p:nvSpPr>
        <p:spPr>
          <a:xfrm>
            <a:off x="2816290" y="6138699"/>
            <a:ext cx="655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Démo : </a:t>
            </a:r>
            <a:r>
              <a:rPr lang="fr-FR" dirty="0">
                <a:hlinkClick r:id="rId2"/>
              </a:rPr>
              <a:t>Tableau de bord (dashboard-scoring-credit.herokuapp.com)</a:t>
            </a:r>
            <a:endParaRPr lang="fr-FR" dirty="0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9A55C0F5-F75C-15D3-73DD-8652528D8B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-1" t="12517" r="15435" b="10639"/>
          <a:stretch/>
        </p:blipFill>
        <p:spPr>
          <a:xfrm>
            <a:off x="5943433" y="3014398"/>
            <a:ext cx="5667375" cy="28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9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154BB-23C7-E60E-52EA-A28CFF47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309C87-8C10-0F7F-1079-A2D210713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474826"/>
            <a:ext cx="5087075" cy="536005"/>
          </a:xfrm>
        </p:spPr>
        <p:txBody>
          <a:bodyPr/>
          <a:lstStyle/>
          <a:p>
            <a:pPr algn="ctr"/>
            <a:r>
              <a:rPr lang="fr-FR" dirty="0"/>
              <a:t>Objectifs de l’API de prédiction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6D8FD-A36D-68A2-575E-5742E9797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3286570"/>
            <a:ext cx="5393100" cy="221395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À partir d’un identifiant client, prédire la probabilité qu’il rembourse son prêt en temps réel.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L’API a accès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À notre meilleur modèle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Au fichier des données clients prétraitées</a:t>
            </a:r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8F3B4D0E-D22A-4D7E-3E7E-37C7C25F9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13348" y="3899382"/>
            <a:ext cx="2944952" cy="9883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Développée avec Flask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Déployée sur </a:t>
            </a:r>
            <a:r>
              <a:rPr lang="fr-FR" sz="2000" dirty="0" err="1"/>
              <a:t>Heroku</a:t>
            </a:r>
            <a:endParaRPr lang="fr-FR" sz="200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A61431-1310-5CF0-1A96-0A9782E2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051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F67F27-4672-EBA6-A0B0-1BD0FCD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08035-F74B-073F-4E58-2894AEF85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08718"/>
            <a:ext cx="11029615" cy="4376057"/>
          </a:xfrm>
        </p:spPr>
        <p:txBody>
          <a:bodyPr numCol="2"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2400" b="1" dirty="0"/>
              <a:t>Problématique et objectifs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b="1" dirty="0"/>
              <a:t>Présentation du jeu de données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b="1" dirty="0"/>
              <a:t>Prétraitement des données</a:t>
            </a:r>
            <a:endParaRPr lang="fr-FR" sz="2000" dirty="0"/>
          </a:p>
          <a:p>
            <a:pPr marL="400050" indent="-400050">
              <a:buFont typeface="+mj-lt"/>
              <a:buAutoNum type="romanUcPeriod"/>
            </a:pPr>
            <a:r>
              <a:rPr lang="fr-FR" sz="2400" b="1" dirty="0"/>
              <a:t>Déséquilibre des classes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b="1" dirty="0"/>
              <a:t>Modélisation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Modèles testés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Sur-échantillonnage / Sous-échantillonnage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Métrique d’évaluation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Analyse des performances</a:t>
            </a:r>
            <a:endParaRPr lang="fr-FR" sz="2000" b="1" dirty="0"/>
          </a:p>
          <a:p>
            <a:pPr marL="400050" indent="-400050">
              <a:buFont typeface="+mj-lt"/>
              <a:buAutoNum type="romanUcPeriod"/>
            </a:pPr>
            <a:r>
              <a:rPr lang="fr-FR" sz="2400" b="1" dirty="0"/>
              <a:t>Fonction de coût métier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b="1" dirty="0"/>
              <a:t>API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b="1" dirty="0"/>
              <a:t>Dashboard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b="1" dirty="0"/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FCE19E-65CC-6EBB-E544-FDB4B3BA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78610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154BB-23C7-E60E-52EA-A28CFF47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2900BC-745F-8903-D63C-0885F9A86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1" cy="553373"/>
          </a:xfrm>
        </p:spPr>
        <p:txBody>
          <a:bodyPr/>
          <a:lstStyle/>
          <a:p>
            <a:pPr algn="ctr"/>
            <a:r>
              <a:rPr lang="fr-FR" dirty="0"/>
              <a:t>Prédiction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A61431-1310-5CF0-1A96-0A9782E2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20</a:t>
            </a:fld>
            <a:endParaRPr lang="fr-FR" noProof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9E2C054-2FEB-40A6-A038-BFD25FC87F21}"/>
              </a:ext>
            </a:extLst>
          </p:cNvPr>
          <p:cNvSpPr txBox="1"/>
          <p:nvPr/>
        </p:nvSpPr>
        <p:spPr>
          <a:xfrm>
            <a:off x="2919908" y="6138699"/>
            <a:ext cx="635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Démo : </a:t>
            </a:r>
            <a:r>
              <a:rPr lang="fr-FR" dirty="0">
                <a:hlinkClick r:id="rId2"/>
              </a:rPr>
              <a:t>API de prédiction (api-scoring-credit.herokuapp.com)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8DC1DD-7266-A77E-171C-4229B253E9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29" r="56484" b="86805"/>
          <a:stretch/>
        </p:blipFill>
        <p:spPr>
          <a:xfrm>
            <a:off x="6261544" y="4150331"/>
            <a:ext cx="5305425" cy="642301"/>
          </a:xfrm>
          <a:prstGeom prst="rect">
            <a:avLst/>
          </a:prstGeom>
        </p:spPr>
      </p:pic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7C1254B-20F8-8DE6-7B19-FA64E1F4D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/>
          <a:lstStyle/>
          <a:p>
            <a:pPr algn="ctr"/>
            <a:r>
              <a:rPr lang="fr-FR" dirty="0"/>
              <a:t>Page d’accueil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53286170-5C97-2850-6F0B-CA9EE40E36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24767" t="13185" r="23719" b="32841"/>
          <a:stretch/>
        </p:blipFill>
        <p:spPr>
          <a:xfrm>
            <a:off x="787168" y="2925763"/>
            <a:ext cx="4980451" cy="29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46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24DB2-70A4-7A99-DAFA-8900F73F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EDF775-4930-B448-EABA-ABFCB7E20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550" y="3899385"/>
            <a:ext cx="5393100" cy="988332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Outil de prédiction simple et en temps réel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Outil de visualisation pour l’explication à des conseillers bancaires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3C5C61-4C95-6119-7E2F-2EB9AB8E5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9" y="2711192"/>
            <a:ext cx="5393100" cy="553373"/>
          </a:xfrm>
        </p:spPr>
        <p:txBody>
          <a:bodyPr/>
          <a:lstStyle/>
          <a:p>
            <a:pPr algn="ctr"/>
            <a:r>
              <a:rPr lang="fr-FR" dirty="0"/>
              <a:t>Perspectives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41E36D-BED3-FE52-C676-2A29DEF10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3418146"/>
            <a:ext cx="5393100" cy="196166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Utilisation d’un noyau pour le prétraitement des données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Gain de temps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Peu intéressant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Manque de variables pertinentes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Revenu du conjoint par exemple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F22A5D-2C05-AA4A-2662-BEA0C989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85331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Merci</a:t>
            </a:r>
          </a:p>
        </p:txBody>
      </p:sp>
      <p:pic>
        <p:nvPicPr>
          <p:cNvPr id="13" name="Image 12" descr="Connexions numériques">
            <a:extLst>
              <a:ext uri="{FF2B5EF4-FFF2-40B4-BE49-F238E27FC236}">
                <a16:creationId xmlns:a16="http://schemas.microsoft.com/office/drawing/2014/main" id="{9360326A-7596-49C2-91FA-EF345DA9AE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837" t="9091" r="9437" b="-1"/>
          <a:stretch/>
        </p:blipFill>
        <p:spPr>
          <a:xfrm>
            <a:off x="446534" y="725677"/>
            <a:ext cx="7482126" cy="567512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5A760F7-B79E-45AE-B130-1F0883EC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1322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882E8-1A1E-4718-A25E-2011DB10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 et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45D258-BC54-48DE-AF1A-EAB367959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9226" y="4831685"/>
            <a:ext cx="5995983" cy="988333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Mettre en place un modèle de </a:t>
            </a:r>
            <a:r>
              <a:rPr lang="fr-FR" b="1" dirty="0" err="1"/>
              <a:t>scoring</a:t>
            </a:r>
            <a:r>
              <a:rPr lang="fr-FR" b="1" dirty="0"/>
              <a:t> pour calculer la probabilité qu’un client rembourse son crédit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F6F0C2-37FD-474C-876E-2144C1D3F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94248" y="3794696"/>
            <a:ext cx="2990307" cy="2161441"/>
          </a:xfrm>
          <a:ln>
            <a:noFill/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700" dirty="0"/>
              <a:t>Prétraitement des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700" dirty="0"/>
              <a:t>Entraînement de modèles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700" dirty="0"/>
              <a:t>Fonction de coût métier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700" dirty="0"/>
              <a:t>API de prédiction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700" dirty="0"/>
              <a:t>Dashboard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101CB3-325D-455B-8029-0DBA3168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7982D445-1A41-0532-B12C-718C90987A8D}"/>
              </a:ext>
            </a:extLst>
          </p:cNvPr>
          <p:cNvSpPr/>
          <p:nvPr/>
        </p:nvSpPr>
        <p:spPr>
          <a:xfrm>
            <a:off x="547083" y="5856299"/>
            <a:ext cx="675769" cy="28979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40A7554-10EB-3395-6B79-84568462B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60" y="2067115"/>
            <a:ext cx="3078480" cy="2827020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B7F7BFF0-25FE-BB2A-EB85-B1DCDF4B18A7}"/>
              </a:ext>
            </a:extLst>
          </p:cNvPr>
          <p:cNvSpPr txBox="1">
            <a:spLocks/>
          </p:cNvSpPr>
          <p:nvPr/>
        </p:nvSpPr>
        <p:spPr>
          <a:xfrm>
            <a:off x="1369226" y="5820018"/>
            <a:ext cx="5995983" cy="3623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fr-FR" b="1" dirty="0"/>
              <a:t>Développer un </a:t>
            </a:r>
            <a:r>
              <a:rPr lang="fr-FR" b="1" dirty="0" err="1"/>
              <a:t>dashboard</a:t>
            </a:r>
            <a:r>
              <a:rPr lang="fr-FR" b="1" dirty="0"/>
              <a:t> </a:t>
            </a:r>
            <a:r>
              <a:rPr lang="fr-FR" b="1" dirty="0" err="1"/>
              <a:t>intéractif</a:t>
            </a:r>
            <a:endParaRPr lang="fr-FR" b="1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C0A16109-F45F-DAD5-2E3F-6B06971BA332}"/>
              </a:ext>
            </a:extLst>
          </p:cNvPr>
          <p:cNvSpPr/>
          <p:nvPr/>
        </p:nvSpPr>
        <p:spPr>
          <a:xfrm>
            <a:off x="547083" y="5180954"/>
            <a:ext cx="675769" cy="28979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07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8319C-B8DD-3D70-85BD-7538E578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Jeu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0EABB6-1E38-4F2D-40D5-327037DF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250892"/>
            <a:ext cx="5393103" cy="536005"/>
          </a:xfrm>
        </p:spPr>
        <p:txBody>
          <a:bodyPr/>
          <a:lstStyle/>
          <a:p>
            <a:pPr algn="ctr"/>
            <a:r>
              <a:rPr lang="fr-FR" dirty="0"/>
              <a:t>Données à disposition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E51275-6974-BEEC-FED8-921876656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2926052"/>
            <a:ext cx="6444639" cy="3694667"/>
          </a:xfrm>
        </p:spPr>
        <p:txBody>
          <a:bodyPr numCol="2"/>
          <a:lstStyle/>
          <a:p>
            <a:pPr marL="0" indent="0">
              <a:buNone/>
            </a:pPr>
            <a:r>
              <a:rPr lang="fr-FR" dirty="0"/>
              <a:t>8 jeux de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train_df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test_df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df_bureau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df_bureau_balance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df_previous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df_pos_cash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df_installments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df_credit_card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Regroupement en un seul jeu de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252133 lignes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794 colonnes (avant prétraitement)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EFBC4F-E2EC-DF7B-E3FF-C27127799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49454" y="2875627"/>
            <a:ext cx="4153210" cy="553373"/>
          </a:xfrm>
        </p:spPr>
        <p:txBody>
          <a:bodyPr/>
          <a:lstStyle/>
          <a:p>
            <a:pPr algn="ctr"/>
            <a:r>
              <a:rPr lang="fr-FR" dirty="0"/>
              <a:t>Exemples de variables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BEDD73-468C-20B6-C16A-7E31997A8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57599" y="3541640"/>
            <a:ext cx="4153207" cy="24634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Âge du 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Revenus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Montant du crédit demandé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Nombre de membres dans la famille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Ancienneté de l’emploi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Informations sur les précédents crédits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734D38-EB4F-C5F6-2998-9EE7A56E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/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3B41D1E8-B436-9855-42ED-EE013556FE3D}"/>
              </a:ext>
            </a:extLst>
          </p:cNvPr>
          <p:cNvSpPr/>
          <p:nvPr/>
        </p:nvSpPr>
        <p:spPr>
          <a:xfrm>
            <a:off x="3081420" y="2930313"/>
            <a:ext cx="392644" cy="3690406"/>
          </a:xfrm>
          <a:prstGeom prst="rightBrace">
            <a:avLst>
              <a:gd name="adj1" fmla="val 4086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71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BC003B-905D-514D-1BF5-A4FFEBB9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5C2BA4-04B9-4F1E-14A3-64DD66BC9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26145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Suppression des colonnes avec trop de valeurs manquantes (&gt;50%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Séparation en sous-ensemble d’entraînement et de test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C44341-D71C-D99D-209D-ECCAAF99B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26145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Imputation des valeurs manquantes restantes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Médiane pour les variables numériques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Valeur la plus fréquente pour les variables catégorielles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Normalisation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B440C1-BF91-89B3-E9CB-4281651F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AD3AEFB4-27AC-F5D8-65AA-BA1C4A075EF4}"/>
              </a:ext>
            </a:extLst>
          </p:cNvPr>
          <p:cNvSpPr/>
          <p:nvPr/>
        </p:nvSpPr>
        <p:spPr>
          <a:xfrm>
            <a:off x="5695381" y="5551022"/>
            <a:ext cx="801237" cy="4408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624BA82-8A05-6261-70C1-F5A765A52A40}"/>
              </a:ext>
            </a:extLst>
          </p:cNvPr>
          <p:cNvSpPr txBox="1"/>
          <p:nvPr/>
        </p:nvSpPr>
        <p:spPr>
          <a:xfrm>
            <a:off x="2090890" y="5771471"/>
            <a:ext cx="3081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252133 lignes et 794 colonnes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D5F6C4D-8F54-9DA2-B889-DEAE522B6A21}"/>
              </a:ext>
            </a:extLst>
          </p:cNvPr>
          <p:cNvSpPr txBox="1"/>
          <p:nvPr/>
        </p:nvSpPr>
        <p:spPr>
          <a:xfrm>
            <a:off x="7019675" y="5723928"/>
            <a:ext cx="3081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252133 lignes et 517 colonnes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99AF73A-FB75-2DEB-C4AF-61FC31B0704C}"/>
              </a:ext>
            </a:extLst>
          </p:cNvPr>
          <p:cNvSpPr txBox="1"/>
          <p:nvPr/>
        </p:nvSpPr>
        <p:spPr>
          <a:xfrm>
            <a:off x="2474611" y="5354596"/>
            <a:ext cx="23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tx2"/>
                </a:solidFill>
              </a:rPr>
              <a:t>Avant prétraitement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6D8F211-3136-249C-C4B7-17A4B27A03D2}"/>
              </a:ext>
            </a:extLst>
          </p:cNvPr>
          <p:cNvSpPr txBox="1"/>
          <p:nvPr/>
        </p:nvSpPr>
        <p:spPr>
          <a:xfrm>
            <a:off x="7403397" y="5357968"/>
            <a:ext cx="23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tx2"/>
                </a:solidFill>
              </a:rPr>
              <a:t>Après prétraitement</a:t>
            </a:r>
          </a:p>
        </p:txBody>
      </p:sp>
    </p:spTree>
    <p:extLst>
      <p:ext uri="{BB962C8B-B14F-4D97-AF65-F5344CB8AC3E}">
        <p14:creationId xmlns:p14="http://schemas.microsoft.com/office/powerpoint/2010/main" val="304152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61582-2662-AC43-90BE-FC04D703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Déséquilibre des données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A023BAB-FBE6-4952-75B7-E8A7ADA59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250892"/>
            <a:ext cx="11029615" cy="536005"/>
          </a:xfrm>
        </p:spPr>
        <p:txBody>
          <a:bodyPr/>
          <a:lstStyle/>
          <a:p>
            <a:pPr algn="ctr"/>
            <a:r>
              <a:rPr lang="fr-FR" dirty="0"/>
              <a:t>Répartition des clients dans les différentes classes</a:t>
            </a:r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B0B46A91-7A6B-4933-311A-BB6F19A3DA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20643" y="2918353"/>
            <a:ext cx="2899958" cy="2734246"/>
          </a:xfrm>
        </p:spPr>
      </p:pic>
      <p:pic>
        <p:nvPicPr>
          <p:cNvPr id="19" name="Espace réservé du contenu 18">
            <a:extLst>
              <a:ext uri="{FF2B5EF4-FFF2-40B4-BE49-F238E27FC236}">
                <a16:creationId xmlns:a16="http://schemas.microsoft.com/office/drawing/2014/main" id="{237C7912-FAE2-9E1D-7C4D-C75B9C7986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50306" y="2980867"/>
            <a:ext cx="4114800" cy="2781300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9B09E9-C068-1E36-E42B-77B6CBDE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/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9BE88FB7-3850-C778-874D-561FD9F5E8B9}"/>
              </a:ext>
            </a:extLst>
          </p:cNvPr>
          <p:cNvSpPr txBox="1">
            <a:spLocks/>
          </p:cNvSpPr>
          <p:nvPr/>
        </p:nvSpPr>
        <p:spPr>
          <a:xfrm>
            <a:off x="2455550" y="5846569"/>
            <a:ext cx="7280898" cy="837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u="sng" dirty="0"/>
              <a:t>Classe 0 :</a:t>
            </a:r>
            <a:r>
              <a:rPr lang="fr-FR" dirty="0"/>
              <a:t> Le crédit ne doit pas être accordé </a:t>
            </a:r>
            <a:r>
              <a:rPr lang="fr-FR" dirty="0">
                <a:latin typeface="Montserrat" panose="00000500000000000000" pitchFamily="2" charset="0"/>
              </a:rPr>
              <a:t>▶ </a:t>
            </a:r>
            <a:r>
              <a:rPr lang="fr-FR" dirty="0"/>
              <a:t>le client n’est pas solvable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u="sng" dirty="0"/>
              <a:t>Classe 1 :</a:t>
            </a:r>
            <a:r>
              <a:rPr lang="fr-FR" dirty="0"/>
              <a:t> Le crédit doit être accordé </a:t>
            </a:r>
            <a:r>
              <a:rPr lang="fr-FR" dirty="0">
                <a:latin typeface="Montserrat" panose="00000500000000000000" pitchFamily="2" charset="0"/>
              </a:rPr>
              <a:t>▶ </a:t>
            </a:r>
            <a:r>
              <a:rPr lang="fr-FR" dirty="0"/>
              <a:t>le client est solvable</a:t>
            </a:r>
          </a:p>
        </p:txBody>
      </p:sp>
    </p:spTree>
    <p:extLst>
      <p:ext uri="{BB962C8B-B14F-4D97-AF65-F5344CB8AC3E}">
        <p14:creationId xmlns:p14="http://schemas.microsoft.com/office/powerpoint/2010/main" val="192403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60879-B923-67C3-07BD-9751FDF2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D7A209A8-2DFE-E767-2C63-25C39066C6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8630825"/>
              </p:ext>
            </p:extLst>
          </p:nvPr>
        </p:nvGraphicFramePr>
        <p:xfrm>
          <a:off x="2763519" y="2033193"/>
          <a:ext cx="7609842" cy="46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4921">
                  <a:extLst>
                    <a:ext uri="{9D8B030D-6E8A-4147-A177-3AD203B41FA5}">
                      <a16:colId xmlns:a16="http://schemas.microsoft.com/office/drawing/2014/main" val="1341612447"/>
                    </a:ext>
                  </a:extLst>
                </a:gridCol>
                <a:gridCol w="3804921">
                  <a:extLst>
                    <a:ext uri="{9D8B030D-6E8A-4147-A177-3AD203B41FA5}">
                      <a16:colId xmlns:a16="http://schemas.microsoft.com/office/drawing/2014/main" val="2283606776"/>
                    </a:ext>
                  </a:extLst>
                </a:gridCol>
              </a:tblGrid>
              <a:tr h="37586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Hyperparamètres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61792"/>
                  </a:ext>
                </a:extLst>
              </a:tr>
              <a:tr h="597275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Dummy</a:t>
                      </a:r>
                      <a:r>
                        <a:rPr lang="fr-FR" dirty="0"/>
                        <a:t>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Pas d’hyperparamètres </a:t>
                      </a:r>
                      <a:r>
                        <a:rPr lang="fr-FR" dirty="0">
                          <a:latin typeface="Montserrat" panose="00000500000000000000" pitchFamily="2" charset="0"/>
                        </a:rPr>
                        <a:t>▶ </a:t>
                      </a:r>
                      <a:r>
                        <a:rPr lang="fr-FR" dirty="0"/>
                        <a:t>Baseline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155407"/>
                  </a:ext>
                </a:extLst>
              </a:tr>
              <a:tr h="123952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/>
                        <a:t>n_estimators</a:t>
                      </a:r>
                      <a:r>
                        <a:rPr lang="en-US" b="0" dirty="0"/>
                        <a:t> : [100, 150, 200]</a:t>
                      </a:r>
                    </a:p>
                    <a:p>
                      <a:pPr algn="l"/>
                      <a:r>
                        <a:rPr lang="en-US" b="0" dirty="0" err="1"/>
                        <a:t>max_depth</a:t>
                      </a:r>
                      <a:r>
                        <a:rPr lang="en-US" b="0" dirty="0"/>
                        <a:t> : [3, 5, None]</a:t>
                      </a:r>
                    </a:p>
                    <a:p>
                      <a:pPr algn="l"/>
                      <a:r>
                        <a:rPr lang="en-US" b="0" dirty="0"/>
                        <a:t>Bootstrap : [True, False]</a:t>
                      </a:r>
                    </a:p>
                    <a:p>
                      <a:pPr algn="l"/>
                      <a:r>
                        <a:rPr lang="en-US" b="0" dirty="0" err="1"/>
                        <a:t>min_samples_leaf</a:t>
                      </a:r>
                      <a:r>
                        <a:rPr lang="en-US" b="0" dirty="0"/>
                        <a:t> : [2, 4]</a:t>
                      </a:r>
                      <a:endParaRPr lang="fr-FR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811689"/>
                  </a:ext>
                </a:extLst>
              </a:tr>
              <a:tr h="37586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 dirty="0"/>
                        <a:t>max_depth : [5, 10, 15]</a:t>
                      </a:r>
                    </a:p>
                    <a:p>
                      <a:r>
                        <a:rPr lang="pt-BR" b="0" dirty="0"/>
                        <a:t>num_leaves : [20, 30]</a:t>
                      </a:r>
                    </a:p>
                    <a:p>
                      <a:r>
                        <a:rPr lang="pt-BR" b="0" dirty="0"/>
                        <a:t>n_estimators : [100, 300, 500]</a:t>
                      </a:r>
                      <a:endParaRPr lang="fr-FR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91653"/>
                  </a:ext>
                </a:extLst>
              </a:tr>
              <a:tr h="375863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XGBoost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[5, 10, 15]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[0.1, 0.15, 0.3]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[100, 300, 500]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984642"/>
                  </a:ext>
                </a:extLst>
              </a:tr>
              <a:tr h="375863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Logistic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Regression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: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np.logspace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(-4, 4, 20)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penalty : ['none', 'l2']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171207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398FD5-74AB-1B62-ED01-5B3F8EE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E219B5-1F69-5BBB-FC6D-D41E9A2F40C0}"/>
              </a:ext>
            </a:extLst>
          </p:cNvPr>
          <p:cNvSpPr txBox="1"/>
          <p:nvPr/>
        </p:nvSpPr>
        <p:spPr>
          <a:xfrm>
            <a:off x="578519" y="1848527"/>
            <a:ext cx="851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Modèles testés</a:t>
            </a:r>
            <a:endParaRPr lang="fr-FR" i="1" baseline="-25000" dirty="0"/>
          </a:p>
        </p:txBody>
      </p:sp>
    </p:spTree>
    <p:extLst>
      <p:ext uri="{BB962C8B-B14F-4D97-AF65-F5344CB8AC3E}">
        <p14:creationId xmlns:p14="http://schemas.microsoft.com/office/powerpoint/2010/main" val="418798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60879-B923-67C3-07BD-9751FDF2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8766A4-9A9F-5FC9-8023-404297A99E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Séparation en sous-ensembles d’entraînement et de test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Recherche d’hyperparamètres (</a:t>
            </a:r>
            <a:r>
              <a:rPr lang="fr-FR" dirty="0" err="1"/>
              <a:t>GridSearchCV</a:t>
            </a:r>
            <a:r>
              <a:rPr lang="fr-F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Simple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Avec SMOTE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Avec SMOTE et </a:t>
            </a:r>
            <a:r>
              <a:rPr lang="fr-FR" dirty="0" err="1"/>
              <a:t>RandomUnderSampler</a:t>
            </a:r>
            <a:endParaRPr lang="fr-FR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0934042F-25E9-5565-C909-1CE28C861B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150" t="22340" r="35305" b="9277"/>
          <a:stretch/>
        </p:blipFill>
        <p:spPr>
          <a:xfrm>
            <a:off x="6614950" y="2602206"/>
            <a:ext cx="3943350" cy="3258844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398FD5-74AB-1B62-ED01-5B3F8EE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419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60879-B923-67C3-07BD-9751FDF2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E3D8629-FE06-AC9E-5C5B-47FF3EBF4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/>
          <a:lstStyle/>
          <a:p>
            <a:pPr algn="ctr"/>
            <a:r>
              <a:rPr lang="fr-FR" dirty="0"/>
              <a:t>Sur-échantillonnage SMOTE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516DAC8-104E-721D-162E-E6650977F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7" y="3003329"/>
            <a:ext cx="5393102" cy="553373"/>
          </a:xfrm>
        </p:spPr>
        <p:txBody>
          <a:bodyPr/>
          <a:lstStyle/>
          <a:p>
            <a:pPr algn="ctr"/>
            <a:r>
              <a:rPr lang="fr-FR" dirty="0"/>
              <a:t>Sous-échantillonnage </a:t>
            </a:r>
            <a:r>
              <a:rPr lang="fr-FR" dirty="0" err="1"/>
              <a:t>RandomUnderSampler</a:t>
            </a:r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0DAF5E5F-FE7B-32D7-DA83-FE78D4364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8" y="3783937"/>
            <a:ext cx="5393100" cy="12192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Dans la classe majoritaire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Choix aléatoire d’individus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398FD5-74AB-1B62-ED01-5B3F8EE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9</a:t>
            </a:fld>
            <a:endParaRPr lang="fr-FR" noProof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63768D-DB5C-226B-DF22-E22055662C26}"/>
              </a:ext>
            </a:extLst>
          </p:cNvPr>
          <p:cNvSpPr txBox="1"/>
          <p:nvPr/>
        </p:nvSpPr>
        <p:spPr>
          <a:xfrm>
            <a:off x="578519" y="1848527"/>
            <a:ext cx="851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Sur-échantillonnage et sous-échantillonnage des données</a:t>
            </a:r>
            <a:endParaRPr lang="fr-FR" i="1" baseline="-25000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6ED7C4E6-6841-BA6C-5667-8139D85B24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171" t="27224" r="39298" b="30416"/>
          <a:stretch/>
        </p:blipFill>
        <p:spPr>
          <a:xfrm>
            <a:off x="581554" y="3626464"/>
            <a:ext cx="5392738" cy="2356374"/>
          </a:xfrm>
          <a:prstGeom prst="rect">
            <a:avLst/>
          </a:prstGeom>
        </p:spPr>
      </p:pic>
      <p:sp>
        <p:nvSpPr>
          <p:cNvPr id="14" name="Espace réservé du contenu 8">
            <a:extLst>
              <a:ext uri="{FF2B5EF4-FFF2-40B4-BE49-F238E27FC236}">
                <a16:creationId xmlns:a16="http://schemas.microsoft.com/office/drawing/2014/main" id="{EDD3AE9C-C29F-6E7C-ABAF-669D0E9D4A6C}"/>
              </a:ext>
            </a:extLst>
          </p:cNvPr>
          <p:cNvSpPr txBox="1">
            <a:spLocks/>
          </p:cNvSpPr>
          <p:nvPr/>
        </p:nvSpPr>
        <p:spPr>
          <a:xfrm>
            <a:off x="824607" y="2926052"/>
            <a:ext cx="539310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Dans la classe minoritaire</a:t>
            </a:r>
          </a:p>
        </p:txBody>
      </p:sp>
    </p:spTree>
    <p:extLst>
      <p:ext uri="{BB962C8B-B14F-4D97-AF65-F5344CB8AC3E}">
        <p14:creationId xmlns:p14="http://schemas.microsoft.com/office/powerpoint/2010/main" val="1929485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0_TF56390039_Win32" id="{A2C48D3D-E1CA-4775-A35E-AEC151160406}" vid="{CD9B249E-2ADF-4545-A5EC-8CD837D747F5}"/>
    </a:ext>
  </a:extLst>
</a:theme>
</file>

<file path=ppt/theme/theme2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0_TF56390039_Win32" id="{A2C48D3D-E1CA-4775-A35E-AEC151160406}" vid="{CD9B249E-2ADF-4545-A5EC-8CD837D747F5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Microsoft Office PowerPoint</Application>
  <PresentationFormat>Grand écran</PresentationFormat>
  <Paragraphs>215</Paragraphs>
  <Slides>22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Gill Sans MT</vt:lpstr>
      <vt:lpstr>Montserrat</vt:lpstr>
      <vt:lpstr>Wingdings 2</vt:lpstr>
      <vt:lpstr>Dividende</vt:lpstr>
      <vt:lpstr>Dividende</vt:lpstr>
      <vt:lpstr>Soutenance Projet 7</vt:lpstr>
      <vt:lpstr>Sommaire</vt:lpstr>
      <vt:lpstr>Problématique et objectifs</vt:lpstr>
      <vt:lpstr>Jeu de données</vt:lpstr>
      <vt:lpstr>Prétraitement des données</vt:lpstr>
      <vt:lpstr>Déséquilibre des données</vt:lpstr>
      <vt:lpstr>Modélisation</vt:lpstr>
      <vt:lpstr>modélisation</vt:lpstr>
      <vt:lpstr>modélisation</vt:lpstr>
      <vt:lpstr>Modélisation</vt:lpstr>
      <vt:lpstr>modélisation</vt:lpstr>
      <vt:lpstr>Fonction de coût métier</vt:lpstr>
      <vt:lpstr>Optimisation du coût métier</vt:lpstr>
      <vt:lpstr>Optimisation du coût métier</vt:lpstr>
      <vt:lpstr>Fonction du coût métier</vt:lpstr>
      <vt:lpstr>Interprétation du modèle</vt:lpstr>
      <vt:lpstr>Interprétation du modèle</vt:lpstr>
      <vt:lpstr>Dashboard</vt:lpstr>
      <vt:lpstr>API</vt:lpstr>
      <vt:lpstr>API</vt:lpstr>
      <vt:lpstr>Conclusion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4</dc:title>
  <dc:creator>charlotte millet</dc:creator>
  <cp:lastModifiedBy>charlotte millet</cp:lastModifiedBy>
  <cp:revision>82</cp:revision>
  <dcterms:created xsi:type="dcterms:W3CDTF">2022-02-08T12:22:47Z</dcterms:created>
  <dcterms:modified xsi:type="dcterms:W3CDTF">2022-08-15T13:44:09Z</dcterms:modified>
</cp:coreProperties>
</file>