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Coleman,_Texas" TargetMode="External"/><Relationship Id="rId3" Type="http://schemas.openxmlformats.org/officeDocument/2006/relationships/hyperlink" Target="https://en.wikipedia.org/wiki/Dominoes" TargetMode="External"/><Relationship Id="rId4" Type="http://schemas.openxmlformats.org/officeDocument/2006/relationships/hyperlink" Target="https://en.wikipedia.org/wiki/Abilene,_Texas" TargetMode="External"/><Relationship Id="rId5" Type="http://schemas.openxmlformats.org/officeDocument/2006/relationships/hyperlink" Target="https://en.wiktionary.org/wiki/nuclear_power_plant"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b="1" i="1" lang="en" sz="1250">
                <a:solidFill>
                  <a:srgbClr val="252525"/>
                </a:solidFill>
                <a:highlight>
                  <a:srgbClr val="FFFFFF"/>
                </a:highlight>
              </a:rPr>
              <a:t>New Systems mean new problems</a:t>
            </a:r>
          </a:p>
          <a:p>
            <a:pPr lvl="0" rtl="0">
              <a:spcBef>
                <a:spcPts val="0"/>
              </a:spcBef>
              <a:buNone/>
            </a:pPr>
            <a:r>
              <a:rPr b="1" i="1" lang="en" sz="1250">
                <a:solidFill>
                  <a:srgbClr val="252525"/>
                </a:solidFill>
                <a:highlight>
                  <a:srgbClr val="FFFFFF"/>
                </a:highlight>
              </a:rPr>
              <a:t>Complicated systems produce unexpected outcomes</a:t>
            </a:r>
          </a:p>
          <a:p>
            <a:pPr lvl="0" rtl="0">
              <a:spcBef>
                <a:spcPts val="0"/>
              </a:spcBef>
              <a:buNone/>
            </a:pPr>
            <a:r>
              <a:rPr lang="en" sz="1050">
                <a:solidFill>
                  <a:srgbClr val="252525"/>
                </a:solidFill>
                <a:highlight>
                  <a:srgbClr val="FFFFFF"/>
                </a:highlight>
              </a:rPr>
              <a:t>A complex system that works is invariably found to have evolved from a simple system that works.</a:t>
            </a:r>
          </a:p>
          <a:p>
            <a:pPr lvl="0" rtl="0">
              <a:lnSpc>
                <a:spcPct val="115000"/>
              </a:lnSpc>
              <a:spcBef>
                <a:spcPts val="300"/>
              </a:spcBef>
              <a:spcAft>
                <a:spcPts val="100"/>
              </a:spcAft>
              <a:buNone/>
            </a:pPr>
            <a:r>
              <a:rPr b="1" lang="en" sz="1050">
                <a:solidFill>
                  <a:srgbClr val="252525"/>
                </a:solidFill>
                <a:highlight>
                  <a:srgbClr val="FFFFFF"/>
                </a:highlight>
              </a:rPr>
              <a:t>A complex system designed from scratch never works and cannot be patched up to make it work. You have to start over, beginning with a working simple system.</a:t>
            </a:r>
          </a:p>
          <a:p>
            <a:pPr lvl="0" rtl="0">
              <a:lnSpc>
                <a:spcPct val="115000"/>
              </a:lnSpc>
              <a:spcBef>
                <a:spcPts val="300"/>
              </a:spcBef>
              <a:spcAft>
                <a:spcPts val="100"/>
              </a:spcAft>
              <a:buNone/>
            </a:pPr>
            <a:r>
              <a:rPr lang="en" sz="1050">
                <a:solidFill>
                  <a:srgbClr val="252525"/>
                </a:solidFill>
                <a:highlight>
                  <a:srgbClr val="FFFFFF"/>
                </a:highlight>
              </a:rPr>
              <a:t>The larger the system, the greater the probability of unexpected failure.</a:t>
            </a:r>
          </a:p>
          <a:p>
            <a:pPr lvl="0" rtl="0">
              <a:lnSpc>
                <a:spcPct val="115000"/>
              </a:lnSpc>
              <a:spcBef>
                <a:spcPts val="300"/>
              </a:spcBef>
              <a:spcAft>
                <a:spcPts val="100"/>
              </a:spcAft>
              <a:buNone/>
            </a:pPr>
            <a:r>
              <a:rPr lang="en" sz="1050">
                <a:solidFill>
                  <a:srgbClr val="252525"/>
                </a:solidFill>
                <a:highlight>
                  <a:srgbClr val="FFFFFF"/>
                </a:highlight>
              </a:rPr>
              <a:t>Loose systems last longer and work better. (Efficient systems are dangerous to themselves and to others.)</a:t>
            </a:r>
          </a:p>
          <a:p>
            <a:pPr lvl="0" rtl="0">
              <a:lnSpc>
                <a:spcPct val="115000"/>
              </a:lnSpc>
              <a:spcBef>
                <a:spcPts val="300"/>
              </a:spcBef>
              <a:spcAft>
                <a:spcPts val="100"/>
              </a:spcAft>
              <a:buNone/>
            </a:pPr>
            <a:r>
              <a:rPr lang="en" sz="1050">
                <a:solidFill>
                  <a:srgbClr val="252525"/>
                </a:solidFill>
                <a:highlight>
                  <a:srgbClr val="FFFFFF"/>
                </a:highlight>
              </a:rPr>
              <a:t>Complex systems tend to produce complex responses (not solutions) to problems</a:t>
            </a:r>
          </a:p>
          <a:p>
            <a:pPr lvl="0" rtl="0">
              <a:lnSpc>
                <a:spcPct val="115000"/>
              </a:lnSpc>
              <a:spcBef>
                <a:spcPts val="300"/>
              </a:spcBef>
              <a:spcAft>
                <a:spcPts val="100"/>
              </a:spcAft>
              <a:buNone/>
            </a:pPr>
            <a:r>
              <a:t/>
            </a:r>
            <a:endParaRPr sz="1050">
              <a:solidFill>
                <a:srgbClr val="252525"/>
              </a:solidFill>
              <a:highlight>
                <a:srgbClr val="FFFFFF"/>
              </a:highlight>
            </a:endParaRPr>
          </a:p>
          <a:p>
            <a:pPr lvl="0" rtl="0">
              <a:lnSpc>
                <a:spcPct val="115000"/>
              </a:lnSpc>
              <a:spcBef>
                <a:spcPts val="300"/>
              </a:spcBef>
              <a:spcAft>
                <a:spcPts val="100"/>
              </a:spcAft>
              <a:buNone/>
            </a:pPr>
            <a:r>
              <a:t/>
            </a:r>
            <a:endParaRPr b="1" sz="1050">
              <a:solidFill>
                <a:srgbClr val="252525"/>
              </a:solidFill>
              <a:highlight>
                <a:srgbClr val="FFFFFF"/>
              </a:highlight>
            </a:endParaRPr>
          </a:p>
          <a:p>
            <a:pPr lvl="0">
              <a:spcBef>
                <a:spcPts val="0"/>
              </a:spcBef>
              <a:buNone/>
            </a:pPr>
            <a:r>
              <a:t/>
            </a:r>
            <a:endParaRPr b="1" i="1" sz="1250">
              <a:solidFill>
                <a:srgbClr val="252525"/>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600"/>
              </a:spcBef>
              <a:spcAft>
                <a:spcPts val="600"/>
              </a:spcAft>
              <a:buNone/>
            </a:pPr>
            <a:r>
              <a:rPr lang="en" sz="1050">
                <a:solidFill>
                  <a:srgbClr val="252525"/>
                </a:solidFill>
                <a:highlight>
                  <a:srgbClr val="FFFFFF"/>
                </a:highlight>
              </a:rPr>
              <a:t>Abilene Paradox: On a hot afternoon visiting in </a:t>
            </a:r>
            <a:r>
              <a:rPr lang="en" sz="1050">
                <a:solidFill>
                  <a:srgbClr val="0B0080"/>
                </a:solidFill>
                <a:highlight>
                  <a:srgbClr val="FFFFFF"/>
                </a:highlight>
                <a:hlinkClick r:id="rId2"/>
              </a:rPr>
              <a:t>Coleman, Texas</a:t>
            </a:r>
            <a:r>
              <a:rPr lang="en" sz="1050">
                <a:solidFill>
                  <a:srgbClr val="252525"/>
                </a:solidFill>
                <a:highlight>
                  <a:srgbClr val="FFFFFF"/>
                </a:highlight>
              </a:rPr>
              <a:t>, the family is comfortably playing </a:t>
            </a:r>
            <a:r>
              <a:rPr lang="en" sz="1050">
                <a:solidFill>
                  <a:srgbClr val="0B0080"/>
                </a:solidFill>
                <a:highlight>
                  <a:srgbClr val="FFFFFF"/>
                </a:highlight>
                <a:hlinkClick r:id="rId3"/>
              </a:rPr>
              <a:t>dominoes</a:t>
            </a:r>
            <a:r>
              <a:rPr lang="en" sz="1050">
                <a:solidFill>
                  <a:srgbClr val="252525"/>
                </a:solidFill>
                <a:highlight>
                  <a:srgbClr val="FFFFFF"/>
                </a:highlight>
              </a:rPr>
              <a:t> on a porch, until the father-in-law suggests that they take a trip to </a:t>
            </a:r>
            <a:r>
              <a:rPr lang="en" sz="1050">
                <a:solidFill>
                  <a:srgbClr val="0B0080"/>
                </a:solidFill>
                <a:highlight>
                  <a:srgbClr val="FFFFFF"/>
                </a:highlight>
                <a:hlinkClick r:id="rId4"/>
              </a:rPr>
              <a:t>Abilene</a:t>
            </a:r>
            <a:r>
              <a:rPr lang="en" sz="1050">
                <a:solidFill>
                  <a:srgbClr val="252525"/>
                </a:solidFill>
                <a:highlight>
                  <a:srgbClr val="FFFFFF"/>
                </a:highlight>
              </a:rPr>
              <a:t> [53 miles north] for dinner. The wife says, "Sounds like a great idea." The husband, despite having reservations because the drive is long and hot, thinks that his preferences must be out-of-step with the group and says, "Sounds good to me. I just hope your mother wants to go." The mother-in-law then says, "Of course I want to go. I haven't been to Abilene in a long time."</a:t>
            </a:r>
          </a:p>
          <a:p>
            <a:pPr lvl="0" rtl="0">
              <a:lnSpc>
                <a:spcPct val="115000"/>
              </a:lnSpc>
              <a:spcBef>
                <a:spcPts val="600"/>
              </a:spcBef>
              <a:spcAft>
                <a:spcPts val="600"/>
              </a:spcAft>
              <a:buNone/>
            </a:pPr>
            <a:r>
              <a:rPr lang="en" sz="1050">
                <a:solidFill>
                  <a:srgbClr val="252525"/>
                </a:solidFill>
                <a:highlight>
                  <a:srgbClr val="FFFFFF"/>
                </a:highlight>
              </a:rPr>
              <a:t>The drive </a:t>
            </a:r>
            <a:r>
              <a:rPr i="1" lang="en" sz="1050">
                <a:solidFill>
                  <a:srgbClr val="252525"/>
                </a:solidFill>
                <a:highlight>
                  <a:srgbClr val="FFFFFF"/>
                </a:highlight>
              </a:rPr>
              <a:t>is</a:t>
            </a:r>
            <a:r>
              <a:rPr lang="en" sz="1050">
                <a:solidFill>
                  <a:srgbClr val="252525"/>
                </a:solidFill>
                <a:highlight>
                  <a:srgbClr val="FFFFFF"/>
                </a:highlight>
              </a:rPr>
              <a:t> hot, dusty, and long. When they arrive at the cafeteria, the food is as bad as the drive. They arrive back home four hours later, exhausted.</a:t>
            </a:r>
          </a:p>
          <a:p>
            <a:pPr lvl="0" rtl="0">
              <a:lnSpc>
                <a:spcPct val="115000"/>
              </a:lnSpc>
              <a:spcBef>
                <a:spcPts val="600"/>
              </a:spcBef>
              <a:spcAft>
                <a:spcPts val="600"/>
              </a:spcAft>
              <a:buNone/>
            </a:pPr>
            <a:r>
              <a:rPr lang="en" sz="1050">
                <a:solidFill>
                  <a:srgbClr val="252525"/>
                </a:solidFill>
                <a:highlight>
                  <a:srgbClr val="FFFFFF"/>
                </a:highlight>
              </a:rPr>
              <a:t>One of them dishonestly says, "It was a great trip, wasn't it?" The mother-in-law says that, actually, she would rather have stayed home, but went along since the other three were so enthusiastic. The husband says, "I wasn't delighted to be doing what we were doing. I only went to satisfy the rest of you." The wife says, "I just went along to keep you happy. I would have had to be crazy to want to go out in the heat like that." The father-in-law then says that he only suggested it because he thought the others might be bored.</a:t>
            </a:r>
          </a:p>
          <a:p>
            <a:pPr lvl="0" rtl="0">
              <a:lnSpc>
                <a:spcPct val="115000"/>
              </a:lnSpc>
              <a:spcBef>
                <a:spcPts val="600"/>
              </a:spcBef>
              <a:spcAft>
                <a:spcPts val="600"/>
              </a:spcAft>
              <a:buNone/>
            </a:pPr>
            <a:r>
              <a:rPr lang="en" sz="1050">
                <a:solidFill>
                  <a:srgbClr val="252525"/>
                </a:solidFill>
                <a:highlight>
                  <a:srgbClr val="FFFFFF"/>
                </a:highlight>
              </a:rPr>
              <a:t>The group sits back, perplexed that they together decided to take a trip which none of them wanted. They each would have preferred to sit comfortably, but did not admit to it when they still had time to enjoy the afternoon.</a:t>
            </a:r>
          </a:p>
          <a:p>
            <a:pPr lvl="0">
              <a:spcBef>
                <a:spcPts val="0"/>
              </a:spcBef>
              <a:buNone/>
            </a:pPr>
            <a:r>
              <a:rPr lang="en" sz="1050">
                <a:solidFill>
                  <a:srgbClr val="252525"/>
                </a:solidFill>
                <a:highlight>
                  <a:srgbClr val="FFFFFF"/>
                </a:highlight>
              </a:rPr>
              <a:t>Bikeshedding: Parkinson observed that a committee whose job is to approve plans for a </a:t>
            </a:r>
            <a:r>
              <a:rPr lang="en" sz="1050">
                <a:solidFill>
                  <a:srgbClr val="0B0080"/>
                </a:solidFill>
                <a:highlight>
                  <a:srgbClr val="FFFFFF"/>
                </a:highlight>
                <a:hlinkClick r:id="rId5"/>
              </a:rPr>
              <a:t>nuclear power plant</a:t>
            </a:r>
            <a:r>
              <a:rPr lang="en" sz="1050">
                <a:solidFill>
                  <a:srgbClr val="252525"/>
                </a:solidFill>
                <a:highlight>
                  <a:srgbClr val="FFFFFF"/>
                </a:highlight>
              </a:rPr>
              <a:t> may spend the majority of its time on relatively unimportant but easy-to-grasp issues, such as what materials to use for the staff bikeshed, while neglecting the design of the power plant itself, which is far more important but also far more difficult to criticize constructively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buChar char="●"/>
              <a:defRPr/>
            </a:lvl1pPr>
            <a:lvl2pPr lvl="1">
              <a:spcBef>
                <a:spcPts val="0"/>
              </a:spcBef>
              <a:buChar char="○"/>
              <a:defRPr sz="1800"/>
            </a:lvl2pPr>
            <a:lvl3pPr lvl="2">
              <a:spcBef>
                <a:spcPts val="0"/>
              </a:spcBef>
              <a:buChar char="■"/>
              <a:defRPr/>
            </a:lvl3pPr>
            <a:lvl4pPr lvl="3">
              <a:spcBef>
                <a:spcPts val="0"/>
              </a:spcBef>
              <a:buChar char="●"/>
              <a:defRPr/>
            </a:lvl4pPr>
            <a:lvl5pPr lvl="4">
              <a:spcBef>
                <a:spcPts val="0"/>
              </a:spcBef>
              <a:buChar char="○"/>
              <a:defRPr/>
            </a:lvl5pPr>
            <a:lvl6pPr lvl="5">
              <a:spcBef>
                <a:spcPts val="0"/>
              </a:spcBef>
              <a:buChar char="■"/>
              <a:defRPr/>
            </a:lvl6pPr>
            <a:lvl7pPr lvl="6">
              <a:spcBef>
                <a:spcPts val="0"/>
              </a:spcBef>
              <a:buChar char="●"/>
              <a:defRPr/>
            </a:lvl7pPr>
            <a:lvl8pPr lvl="7">
              <a:spcBef>
                <a:spcPts val="0"/>
              </a:spcBef>
              <a:buChar char="○"/>
              <a:defRPr/>
            </a:lvl8pPr>
            <a:lvl9pPr lvl="8">
              <a:spcBef>
                <a:spcPts val="0"/>
              </a:spcBef>
              <a:buChar char="■"/>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t>Project And Data Management</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Systems and “Stacks”</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17500" lvl="0" marL="457200" rtl="0">
              <a:spcBef>
                <a:spcPts val="0"/>
              </a:spcBef>
              <a:buClr>
                <a:srgbClr val="D9D9D9"/>
              </a:buClr>
              <a:buSzPct val="100000"/>
            </a:pPr>
            <a:r>
              <a:rPr lang="en" sz="1400">
                <a:solidFill>
                  <a:srgbClr val="D9D9D9"/>
                </a:solidFill>
              </a:rPr>
              <a:t>Online Edition as “system”</a:t>
            </a:r>
          </a:p>
          <a:p>
            <a:pPr indent="-228600" lvl="1" marL="914400" rtl="0">
              <a:lnSpc>
                <a:spcPct val="80000"/>
              </a:lnSpc>
              <a:spcBef>
                <a:spcPts val="0"/>
              </a:spcBef>
              <a:spcAft>
                <a:spcPts val="0"/>
              </a:spcAft>
              <a:buClr>
                <a:srgbClr val="D9D9D9"/>
              </a:buClr>
            </a:pPr>
            <a:r>
              <a:rPr i="1" lang="en" sz="1400">
                <a:solidFill>
                  <a:srgbClr val="D9D9D9"/>
                </a:solidFill>
              </a:rPr>
              <a:t>“System for presentation, analysis, and interpretation of textual and documentary evidence”</a:t>
            </a:r>
          </a:p>
          <a:p>
            <a:pPr indent="-317500" lvl="0" marL="457200" rtl="0">
              <a:spcBef>
                <a:spcPts val="0"/>
              </a:spcBef>
              <a:buClr>
                <a:srgbClr val="D9D9D9"/>
              </a:buClr>
              <a:buSzPct val="100000"/>
            </a:pPr>
            <a:r>
              <a:rPr lang="en" sz="1400">
                <a:solidFill>
                  <a:srgbClr val="D9D9D9"/>
                </a:solidFill>
              </a:rPr>
              <a:t>Technology “Stacks”</a:t>
            </a:r>
          </a:p>
          <a:p>
            <a:pPr indent="-228600" lvl="1" marL="914400" rtl="0">
              <a:spcBef>
                <a:spcPts val="0"/>
              </a:spcBef>
              <a:buClr>
                <a:srgbClr val="D9D9D9"/>
              </a:buClr>
            </a:pPr>
            <a:r>
              <a:rPr lang="en" sz="1400">
                <a:solidFill>
                  <a:srgbClr val="D9D9D9"/>
                </a:solidFill>
              </a:rPr>
              <a:t>Layers of interdependent components functioning as a system</a:t>
            </a:r>
          </a:p>
          <a:p>
            <a:pPr indent="-228600" lvl="1" marL="914400" rtl="0">
              <a:spcBef>
                <a:spcPts val="0"/>
              </a:spcBef>
              <a:buClr>
                <a:srgbClr val="D9D9D9"/>
              </a:buClr>
            </a:pPr>
            <a:r>
              <a:rPr lang="en" sz="1400">
                <a:solidFill>
                  <a:srgbClr val="D9D9D9"/>
                </a:solidFill>
              </a:rPr>
              <a:t>LAMP</a:t>
            </a:r>
          </a:p>
          <a:p>
            <a:pPr indent="-317500" lvl="0" marL="457200" rtl="0">
              <a:spcBef>
                <a:spcPts val="0"/>
              </a:spcBef>
              <a:buClr>
                <a:srgbClr val="D9D9D9"/>
              </a:buClr>
              <a:buSzPct val="100000"/>
            </a:pPr>
            <a:r>
              <a:rPr lang="en" sz="1400">
                <a:solidFill>
                  <a:srgbClr val="D9D9D9"/>
                </a:solidFill>
              </a:rPr>
              <a:t>Pitfalls</a:t>
            </a:r>
          </a:p>
          <a:p>
            <a:pPr indent="-228600" lvl="1" marL="914400" rtl="0">
              <a:spcBef>
                <a:spcPts val="0"/>
              </a:spcBef>
              <a:buClr>
                <a:srgbClr val="D9D9D9"/>
              </a:buClr>
            </a:pPr>
            <a:r>
              <a:rPr i="1" lang="en" sz="1400">
                <a:solidFill>
                  <a:srgbClr val="D9D9D9"/>
                </a:solidFill>
              </a:rPr>
              <a:t>Change</a:t>
            </a:r>
          </a:p>
          <a:p>
            <a:pPr indent="-228600" lvl="1" marL="914400" rtl="0">
              <a:spcBef>
                <a:spcPts val="0"/>
              </a:spcBef>
              <a:buClr>
                <a:srgbClr val="D9D9D9"/>
              </a:buClr>
            </a:pPr>
            <a:r>
              <a:rPr i="1" lang="en" sz="1400">
                <a:solidFill>
                  <a:srgbClr val="D9D9D9"/>
                </a:solidFill>
              </a:rPr>
              <a:t>Complexity</a:t>
            </a:r>
          </a:p>
          <a:p>
            <a:pPr indent="-228600" lvl="1" marL="914400" rtl="0">
              <a:spcBef>
                <a:spcPts val="0"/>
              </a:spcBef>
              <a:buClr>
                <a:srgbClr val="D9D9D9"/>
              </a:buClr>
            </a:pPr>
            <a:r>
              <a:rPr lang="en" sz="1400">
                <a:solidFill>
                  <a:srgbClr val="D9D9D9"/>
                </a:solidFill>
              </a:rPr>
              <a:t>“Systemantics”</a:t>
            </a:r>
          </a:p>
          <a:p>
            <a:pPr indent="-228600" lvl="1" marL="914400" rtl="0">
              <a:spcBef>
                <a:spcPts val="0"/>
              </a:spcBef>
              <a:buClr>
                <a:srgbClr val="D9D9D9"/>
              </a:buClr>
            </a:pPr>
            <a:r>
              <a:rPr lang="en" sz="1400">
                <a:solidFill>
                  <a:srgbClr val="D9D9D9"/>
                </a:solidFill>
              </a:rPr>
              <a:t>Technical Debt</a:t>
            </a:r>
          </a:p>
          <a:p>
            <a:pPr indent="-228600" lvl="1" marL="914400" rtl="0">
              <a:spcBef>
                <a:spcPts val="0"/>
              </a:spcBef>
              <a:buClr>
                <a:srgbClr val="D9D9D9"/>
              </a:buClr>
            </a:pPr>
            <a:r>
              <a:rPr lang="en" sz="1400">
                <a:solidFill>
                  <a:srgbClr val="D9D9D9"/>
                </a:solidFill>
              </a:rPr>
              <a:t>Obsolescence</a:t>
            </a:r>
          </a:p>
          <a:p>
            <a:pPr indent="-228600" lvl="1" marL="914400" rtl="0">
              <a:spcBef>
                <a:spcPts val="0"/>
              </a:spcBef>
              <a:buClr>
                <a:srgbClr val="D9D9D9"/>
              </a:buClr>
            </a:pPr>
            <a:r>
              <a:rPr lang="en" sz="1400">
                <a:solidFill>
                  <a:srgbClr val="D9D9D9"/>
                </a:solidFill>
              </a:rPr>
              <a:t>Dependencies</a:t>
            </a:r>
            <a:br>
              <a:rPr lang="en" sz="1400">
                <a:solidFill>
                  <a:srgbClr val="D9D9D9"/>
                </a:solidFill>
              </a:rPr>
            </a:b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Working in Groups</a:t>
            </a:r>
          </a:p>
        </p:txBody>
      </p:sp>
      <p:sp>
        <p:nvSpPr>
          <p:cNvPr id="67" name="Shape 67"/>
          <p:cNvSpPr txBox="1"/>
          <p:nvPr>
            <p:ph idx="1" type="body"/>
          </p:nvPr>
        </p:nvSpPr>
        <p:spPr>
          <a:xfrm>
            <a:off x="311700" y="1152475"/>
            <a:ext cx="8520600" cy="3835800"/>
          </a:xfrm>
          <a:prstGeom prst="rect">
            <a:avLst/>
          </a:prstGeom>
        </p:spPr>
        <p:txBody>
          <a:bodyPr anchorCtr="0" anchor="t" bIns="91425" lIns="91425" rIns="91425" tIns="91425">
            <a:noAutofit/>
          </a:bodyPr>
          <a:lstStyle/>
          <a:p>
            <a:pPr indent="-317500" lvl="0" marL="457200" rtl="0">
              <a:spcBef>
                <a:spcPts val="0"/>
              </a:spcBef>
              <a:buSzPct val="100000"/>
            </a:pPr>
            <a:r>
              <a:rPr lang="en" sz="1400"/>
              <a:t>Necessary due to variety and distribution of tasks, roles, expertise, capacity</a:t>
            </a:r>
          </a:p>
          <a:p>
            <a:pPr indent="-317500" lvl="0" marL="457200" rtl="0">
              <a:spcBef>
                <a:spcPts val="0"/>
              </a:spcBef>
              <a:buSzPct val="100000"/>
            </a:pPr>
            <a:r>
              <a:rPr lang="en" sz="1400"/>
              <a:t>Pitfalls</a:t>
            </a:r>
          </a:p>
          <a:p>
            <a:pPr indent="-228600" lvl="1" marL="914400" rtl="0">
              <a:spcBef>
                <a:spcPts val="0"/>
              </a:spcBef>
            </a:pPr>
            <a:r>
              <a:rPr i="1" lang="en" sz="1400"/>
              <a:t>Communication &amp; Power</a:t>
            </a:r>
          </a:p>
          <a:p>
            <a:pPr indent="-228600" lvl="1" marL="914400" rtl="0">
              <a:spcBef>
                <a:spcPts val="0"/>
              </a:spcBef>
            </a:pPr>
            <a:r>
              <a:rPr lang="en" sz="1400"/>
              <a:t>Groupthink</a:t>
            </a:r>
          </a:p>
          <a:p>
            <a:pPr indent="-228600" lvl="1" marL="914400" rtl="0">
              <a:spcBef>
                <a:spcPts val="0"/>
              </a:spcBef>
            </a:pPr>
            <a:r>
              <a:rPr lang="en" sz="1400"/>
              <a:t>Abilene Paradox</a:t>
            </a:r>
          </a:p>
          <a:p>
            <a:pPr indent="-317500" lvl="1" marL="914400" rtl="0">
              <a:spcBef>
                <a:spcPts val="0"/>
              </a:spcBef>
              <a:buSzPct val="100000"/>
            </a:pPr>
            <a:r>
              <a:rPr lang="en" sz="1400"/>
              <a:t>“Bikeshedding”</a:t>
            </a:r>
          </a:p>
          <a:p>
            <a:pPr indent="-228600" lvl="1" marL="914400" rtl="0">
              <a:spcBef>
                <a:spcPts val="0"/>
              </a:spcBef>
            </a:pPr>
            <a:r>
              <a:rPr lang="en" sz="1400"/>
              <a:t>C. Northcote Parkinson</a:t>
            </a:r>
          </a:p>
          <a:p>
            <a:pPr indent="-228600" lvl="2" marL="1371600" rtl="0">
              <a:spcBef>
                <a:spcPts val="0"/>
              </a:spcBef>
            </a:pPr>
            <a:r>
              <a:rPr lang="en"/>
              <a:t>“Work expands so as to fill the time available for its completion”</a:t>
            </a:r>
          </a:p>
          <a:p>
            <a:pPr indent="-228600" lvl="2" marL="1371600" rtl="0">
              <a:spcBef>
                <a:spcPts val="0"/>
              </a:spcBef>
            </a:pPr>
            <a:r>
              <a:rPr lang="en"/>
              <a:t>Committee/Meeting Size and effect on consensus</a:t>
            </a:r>
          </a:p>
          <a:p>
            <a:pPr indent="-228600" lvl="2" marL="1371600" rtl="0">
              <a:spcBef>
                <a:spcPts val="0"/>
              </a:spcBef>
            </a:pPr>
            <a:r>
              <a:rPr lang="en"/>
              <a:t>Growth of Management</a:t>
            </a:r>
          </a:p>
          <a:p>
            <a:pPr indent="-228600" lvl="3" marL="1828800" rtl="0">
              <a:spcBef>
                <a:spcPts val="0"/>
              </a:spcBef>
            </a:pPr>
            <a:r>
              <a:rPr lang="en"/>
              <a:t>"An official wants to multiply subordinates, not rivals"</a:t>
            </a:r>
          </a:p>
          <a:p>
            <a:pPr indent="-228600" lvl="3" marL="1828800" rtl="0">
              <a:spcBef>
                <a:spcPts val="0"/>
              </a:spcBef>
            </a:pPr>
            <a:r>
              <a:rPr lang="en">
                <a:solidFill>
                  <a:srgbClr val="252525"/>
                </a:solidFill>
                <a:highlight>
                  <a:srgbClr val="FFFFFF"/>
                </a:highlight>
              </a:rPr>
              <a:t>"Officials make work for each other</a:t>
            </a:r>
          </a:p>
          <a:p>
            <a:pPr indent="-228600" lvl="1" marL="914400" rtl="0">
              <a:spcBef>
                <a:spcPts val="0"/>
              </a:spcBef>
            </a:pPr>
            <a:r>
              <a:rPr lang="en" sz="1400"/>
              <a:t>Scope/Feature Creep</a:t>
            </a:r>
          </a:p>
          <a:p>
            <a:pPr indent="-228600" lvl="1" marL="914400" rtl="0">
              <a:spcBef>
                <a:spcPts val="0"/>
              </a:spcBef>
            </a:pPr>
            <a:r>
              <a:rPr lang="en" sz="1400"/>
              <a:t>Potemkin Villages</a:t>
            </a:r>
          </a:p>
          <a:p>
            <a:pPr indent="-228600" lvl="1" marL="914400">
              <a:spcBef>
                <a:spcPts val="0"/>
              </a:spcBef>
            </a:pPr>
            <a:r>
              <a:rPr lang="en" sz="1400"/>
              <a:t>Ignored Opportunity Costs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Antidotes</a:t>
            </a:r>
          </a:p>
        </p:txBody>
      </p:sp>
      <p:sp>
        <p:nvSpPr>
          <p:cNvPr id="73" name="Shape 7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Free and Open:</a:t>
            </a:r>
          </a:p>
          <a:p>
            <a:pPr indent="-228600" lvl="1" marL="914400" rtl="0">
              <a:spcBef>
                <a:spcPts val="0"/>
              </a:spcBef>
            </a:pPr>
            <a:r>
              <a:rPr lang="en"/>
              <a:t>Speech</a:t>
            </a:r>
          </a:p>
          <a:p>
            <a:pPr indent="-228600" lvl="1" marL="914400" rtl="0">
              <a:spcBef>
                <a:spcPts val="0"/>
              </a:spcBef>
            </a:pPr>
            <a:r>
              <a:rPr lang="en"/>
              <a:t>Code</a:t>
            </a:r>
          </a:p>
          <a:p>
            <a:pPr indent="-228600" lvl="0" marL="457200" rtl="0">
              <a:spcBef>
                <a:spcPts val="0"/>
              </a:spcBef>
            </a:pPr>
            <a:r>
              <a:rPr lang="en"/>
              <a:t>Acceptance of Change and Uncertainty</a:t>
            </a:r>
          </a:p>
          <a:p>
            <a:pPr indent="-228600" lvl="0" marL="457200" rtl="0">
              <a:spcBef>
                <a:spcPts val="0"/>
              </a:spcBef>
            </a:pPr>
            <a:r>
              <a:rPr lang="en"/>
              <a:t>Clear Goals and Purposes</a:t>
            </a:r>
          </a:p>
          <a:p>
            <a:pPr indent="-228600" lvl="0" marL="457200" rtl="0">
              <a:spcBef>
                <a:spcPts val="0"/>
              </a:spcBef>
            </a:pPr>
            <a:r>
              <a:rPr i="1" lang="en"/>
              <a:t>Small Stack</a:t>
            </a:r>
            <a:r>
              <a:rPr lang="en"/>
              <a:t>/</a:t>
            </a:r>
            <a:r>
              <a:rPr i="1" lang="en"/>
              <a:t>Minimal Computing</a:t>
            </a:r>
          </a:p>
          <a:p>
            <a:pPr indent="-228600" lvl="0" marL="457200" rtl="0">
              <a:spcBef>
                <a:spcPts val="0"/>
              </a:spcBef>
            </a:pPr>
            <a:r>
              <a:rPr lang="en"/>
              <a:t>Distinguish:</a:t>
            </a:r>
          </a:p>
          <a:p>
            <a:pPr indent="-228600" lvl="1" marL="914400" rtl="0">
              <a:spcBef>
                <a:spcPts val="0"/>
              </a:spcBef>
            </a:pPr>
            <a:r>
              <a:rPr lang="en"/>
              <a:t>Interesting, Urgent, and Important</a:t>
            </a:r>
          </a:p>
          <a:p>
            <a:pPr indent="-228600" lvl="1" marL="914400" rtl="0">
              <a:spcBef>
                <a:spcPts val="0"/>
              </a:spcBef>
            </a:pPr>
            <a:r>
              <a:rPr lang="en"/>
              <a:t>Development and Production/Maintenance</a:t>
            </a:r>
          </a:p>
          <a:p>
            <a:pPr indent="-228600" lvl="1" marL="914400" rtl="0">
              <a:spcBef>
                <a:spcPts val="0"/>
              </a:spcBef>
            </a:pPr>
            <a:r>
              <a:rPr lang="en"/>
              <a:t>Experimental and Stable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Agile</a:t>
            </a:r>
          </a:p>
        </p:txBody>
      </p:sp>
      <p:sp>
        <p:nvSpPr>
          <p:cNvPr id="79" name="Shape 7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Methodology for Software Development and Management</a:t>
            </a:r>
          </a:p>
          <a:p>
            <a:pPr indent="-228600" lvl="0" marL="457200" rtl="0">
              <a:spcBef>
                <a:spcPts val="0"/>
              </a:spcBef>
            </a:pPr>
            <a:r>
              <a:rPr lang="en"/>
              <a:t>Emerged in 1990s (with precedents in other domains, esp. miltary)</a:t>
            </a:r>
          </a:p>
          <a:p>
            <a:pPr indent="-228600" lvl="0" marL="457200" rtl="0">
              <a:spcBef>
                <a:spcPts val="0"/>
              </a:spcBef>
            </a:pPr>
            <a:r>
              <a:rPr lang="en"/>
              <a:t>https://www.agilealliance.org/</a:t>
            </a:r>
          </a:p>
          <a:p>
            <a:pPr indent="-228600" lvl="0" marL="457200" rtl="0">
              <a:spcBef>
                <a:spcPts val="0"/>
              </a:spcBef>
            </a:pPr>
            <a:r>
              <a:rPr lang="en"/>
              <a:t>“</a:t>
            </a:r>
            <a:r>
              <a:rPr lang="en"/>
              <a:t>Manifesto for Agile Software Development”</a:t>
            </a:r>
            <a:r>
              <a:rPr lang="en"/>
              <a:t> (2001)</a:t>
            </a:r>
          </a:p>
          <a:p>
            <a:pPr indent="-228600" lvl="1" marL="914400" rtl="0">
              <a:spcBef>
                <a:spcPts val="0"/>
              </a:spcBef>
            </a:pPr>
            <a:r>
              <a:rPr lang="en" sz="2400"/>
              <a:t>Individuals and interactions</a:t>
            </a:r>
            <a:r>
              <a:rPr lang="en"/>
              <a:t> over processes and tools</a:t>
            </a:r>
          </a:p>
          <a:p>
            <a:pPr indent="-228600" lvl="1" marL="914400" rtl="0">
              <a:spcBef>
                <a:spcPts val="0"/>
              </a:spcBef>
            </a:pPr>
            <a:r>
              <a:rPr lang="en" sz="2400"/>
              <a:t>Working software</a:t>
            </a:r>
            <a:r>
              <a:rPr lang="en"/>
              <a:t> over comprehensive documentation</a:t>
            </a:r>
          </a:p>
          <a:p>
            <a:pPr indent="-228600" lvl="1" marL="914400" rtl="0">
              <a:spcBef>
                <a:spcPts val="0"/>
              </a:spcBef>
            </a:pPr>
            <a:r>
              <a:rPr lang="en" sz="2400"/>
              <a:t>Customer collaboration</a:t>
            </a:r>
            <a:r>
              <a:rPr lang="en"/>
              <a:t> over contract negotiation</a:t>
            </a:r>
          </a:p>
          <a:p>
            <a:pPr indent="-228600" lvl="1" marL="914400" rtl="0">
              <a:spcBef>
                <a:spcPts val="0"/>
              </a:spcBef>
            </a:pPr>
            <a:r>
              <a:rPr lang="en" sz="2400"/>
              <a:t>Responding to change</a:t>
            </a:r>
            <a:r>
              <a:rPr lang="en"/>
              <a:t> over following a plan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Some Agile Principles</a:t>
            </a:r>
          </a:p>
        </p:txBody>
      </p:sp>
      <p:sp>
        <p:nvSpPr>
          <p:cNvPr id="85" name="Shape 8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Welcome changing requirements, even late in development. Agile processes harness change for the customer's competitive advantage.</a:t>
            </a:r>
          </a:p>
          <a:p>
            <a:pPr indent="-228600" lvl="0" marL="457200" rtl="0">
              <a:spcBef>
                <a:spcPts val="0"/>
              </a:spcBef>
            </a:pPr>
            <a:r>
              <a:rPr lang="en"/>
              <a:t>Deliver working software frequently, from a couple of weeks to a couple of months, with a preference to the shorter timescale.</a:t>
            </a:r>
          </a:p>
          <a:p>
            <a:pPr indent="-228600" lvl="0" marL="457200" rtl="0">
              <a:spcBef>
                <a:spcPts val="0"/>
              </a:spcBef>
            </a:pPr>
            <a:r>
              <a:rPr lang="en"/>
              <a:t>Simplicity--the art of maximizing the amount of work not done--is essential.</a:t>
            </a:r>
          </a:p>
          <a:p>
            <a:pPr indent="-228600" lvl="0" marL="457200" rtl="0">
              <a:spcBef>
                <a:spcPts val="0"/>
              </a:spcBef>
            </a:pPr>
            <a:r>
              <a:rPr lang="en"/>
              <a:t>The best architectures, requirements, and designs emerge from self-organizing teams.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Agile approaches</a:t>
            </a:r>
          </a:p>
        </p:txBody>
      </p:sp>
      <p:sp>
        <p:nvSpPr>
          <p:cNvPr id="91" name="Shape 9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Tasks and Teams</a:t>
            </a:r>
          </a:p>
          <a:p>
            <a:pPr indent="-228600" lvl="0" marL="457200" rtl="0">
              <a:spcBef>
                <a:spcPts val="0"/>
              </a:spcBef>
            </a:pPr>
            <a:r>
              <a:rPr lang="en"/>
              <a:t>Incremental Development</a:t>
            </a:r>
          </a:p>
          <a:p>
            <a:pPr indent="-228600" lvl="0" marL="457200" rtl="0">
              <a:spcBef>
                <a:spcPts val="0"/>
              </a:spcBef>
            </a:pPr>
            <a:r>
              <a:rPr lang="en"/>
              <a:t>Continuous Development</a:t>
            </a:r>
          </a:p>
          <a:p>
            <a:pPr indent="-228600" lvl="0" marL="457200" rtl="0">
              <a:spcBef>
                <a:spcPts val="0"/>
              </a:spcBef>
            </a:pPr>
            <a:r>
              <a:rPr lang="en"/>
              <a:t>“Minimum Viable Product”</a:t>
            </a:r>
          </a:p>
          <a:p>
            <a:pPr indent="-228600" lvl="0" marL="457200" rtl="0">
              <a:spcBef>
                <a:spcPts val="0"/>
              </a:spcBef>
            </a:pPr>
            <a:r>
              <a:rPr lang="en"/>
              <a:t>Release Early and Often</a:t>
            </a:r>
          </a:p>
          <a:p>
            <a:pPr indent="-228600" lvl="0" marL="457200" rtl="0">
              <a:spcBef>
                <a:spcPts val="0"/>
              </a:spcBef>
            </a:pPr>
            <a:r>
              <a:rPr lang="en"/>
              <a:t>Scrum</a:t>
            </a:r>
          </a:p>
          <a:p>
            <a:pPr indent="-228600" lvl="0" marL="457200" rtl="0">
              <a:spcBef>
                <a:spcPts val="0"/>
              </a:spcBef>
            </a:pPr>
            <a:r>
              <a:rPr i="1" lang="en"/>
              <a:t>Kanban</a:t>
            </a:r>
          </a:p>
        </p:txBody>
      </p:sp>
    </p:spTree>
  </p:cSld>
  <p:clrMapOvr>
    <a:masterClrMapping/>
  </p:clrMapOvr>
</p:sld>
</file>

<file path=ppt/theme/theme1.xml><?xml version="1.0" encoding="utf-8"?>
<a:theme xmlns:a="http://schemas.openxmlformats.org/drawingml/2006/main" xmlns:r="http://schemas.openxmlformats.org/officeDocument/2006/relationships"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