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4D23-71B4-4103-B38E-0F13652F076F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DF54-7B5E-41D1-9320-C0544C16FAA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65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4D23-71B4-4103-B38E-0F13652F076F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DF54-7B5E-41D1-9320-C0544C16FA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29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4D23-71B4-4103-B38E-0F13652F076F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DF54-7B5E-41D1-9320-C0544C16FA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797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4D23-71B4-4103-B38E-0F13652F076F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DF54-7B5E-41D1-9320-C0544C16FAA4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412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4D23-71B4-4103-B38E-0F13652F076F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DF54-7B5E-41D1-9320-C0544C16FA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837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4D23-71B4-4103-B38E-0F13652F076F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DF54-7B5E-41D1-9320-C0544C16FAA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8591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4D23-71B4-4103-B38E-0F13652F076F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DF54-7B5E-41D1-9320-C0544C16FA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044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4D23-71B4-4103-B38E-0F13652F076F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DF54-7B5E-41D1-9320-C0544C16FA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132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4D23-71B4-4103-B38E-0F13652F076F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DF54-7B5E-41D1-9320-C0544C16FA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17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4D23-71B4-4103-B38E-0F13652F076F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DF54-7B5E-41D1-9320-C0544C16FA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2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4D23-71B4-4103-B38E-0F13652F076F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DF54-7B5E-41D1-9320-C0544C16FA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5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4D23-71B4-4103-B38E-0F13652F076F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DF54-7B5E-41D1-9320-C0544C16FA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12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4D23-71B4-4103-B38E-0F13652F076F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DF54-7B5E-41D1-9320-C0544C16FA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27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4D23-71B4-4103-B38E-0F13652F076F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DF54-7B5E-41D1-9320-C0544C16FA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06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4D23-71B4-4103-B38E-0F13652F076F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DF54-7B5E-41D1-9320-C0544C16FA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90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4D23-71B4-4103-B38E-0F13652F076F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DF54-7B5E-41D1-9320-C0544C16FA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81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4D23-71B4-4103-B38E-0F13652F076F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DF54-7B5E-41D1-9320-C0544C16FA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95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29C4D23-71B4-4103-B38E-0F13652F076F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4F9DF54-7B5E-41D1-9320-C0544C16FAA4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MSIPCMContentMarking" descr="{&quot;HashCode&quot;:-1291105900,&quot;Placement&quot;:&quot;Header&quot;,&quot;Top&quot;:0.0,&quot;Left&quot;:0.0,&quot;SlideWidth&quot;:960,&quot;SlideHeight&quot;:540}"/>
          <p:cNvSpPr txBox="1"/>
          <p:nvPr userDrawn="1"/>
        </p:nvSpPr>
        <p:spPr>
          <a:xfrm>
            <a:off x="0" y="0"/>
            <a:ext cx="26077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fr-FR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MSIPCMContentMarking" descr="{&quot;HashCode&quot;:-93347946,&quot;Placement&quot;:&quot;Footer&quot;,&quot;Top&quot;:519.343,&quot;Left&quot;:454.5844,&quot;SlideWidth&quot;:960,&quot;SlideHeight&quot;:540}"/>
          <p:cNvSpPr txBox="1"/>
          <p:nvPr userDrawn="1"/>
        </p:nvSpPr>
        <p:spPr>
          <a:xfrm>
            <a:off x="5773222" y="6595656"/>
            <a:ext cx="6455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1000" smtClean="0">
                <a:solidFill>
                  <a:srgbClr val="000000"/>
                </a:solidFill>
                <a:latin typeface="Calibri" panose="020F0502020204030204" pitchFamily="34" charset="0"/>
              </a:rPr>
              <a:t>{OPEN}</a:t>
            </a:r>
            <a:endParaRPr lang="fr-FR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92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Sécurisation Debian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Charles-Thibault Sanchez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8077" y="0"/>
            <a:ext cx="8534400" cy="1507067"/>
          </a:xfrm>
        </p:spPr>
        <p:txBody>
          <a:bodyPr/>
          <a:lstStyle/>
          <a:p>
            <a:r>
              <a:rPr lang="fr-FR" dirty="0" smtClean="0"/>
              <a:t>Attaque sur le GRUB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571" y="1507067"/>
            <a:ext cx="4091114" cy="282891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031" y="1507067"/>
            <a:ext cx="4247921" cy="282891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549667" y="4591250"/>
            <a:ext cx="4244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Appuyer sur e pour éditer les commandes de </a:t>
            </a:r>
            <a:r>
              <a:rPr lang="fr-FR" dirty="0" err="1"/>
              <a:t>bootage</a:t>
            </a:r>
            <a:endParaRPr lang="fr-FR" dirty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497031" y="4591250"/>
            <a:ext cx="43506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Bootage</a:t>
            </a:r>
            <a:r>
              <a:rPr lang="fr-FR" dirty="0"/>
              <a:t> en mode single user : </a:t>
            </a:r>
          </a:p>
          <a:p>
            <a:r>
              <a:rPr lang="fr-FR" dirty="0"/>
              <a:t>Mode dans lequel un OS d’ordinateur multi utilisateur boot en un simple SU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019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9951" y="0"/>
            <a:ext cx="8534400" cy="1507067"/>
          </a:xfrm>
        </p:spPr>
        <p:txBody>
          <a:bodyPr/>
          <a:lstStyle/>
          <a:p>
            <a:r>
              <a:rPr lang="fr-FR" dirty="0" smtClean="0"/>
              <a:t>Attaque sur le GRUB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951" y="2264343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Accès initial en lecture seule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Il faut monter le système de fichier </a:t>
            </a:r>
            <a:r>
              <a:rPr lang="fr-FR" dirty="0" err="1" smtClean="0">
                <a:solidFill>
                  <a:schemeClr val="tx1"/>
                </a:solidFill>
              </a:rPr>
              <a:t>root</a:t>
            </a:r>
            <a:r>
              <a:rPr lang="fr-FR" dirty="0" smtClean="0">
                <a:solidFill>
                  <a:schemeClr val="tx1"/>
                </a:solidFill>
              </a:rPr>
              <a:t> en écriture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Cette étape peut être évitée si on remplace </a:t>
            </a:r>
            <a:r>
              <a:rPr lang="fr-FR" dirty="0" err="1" smtClean="0">
                <a:solidFill>
                  <a:schemeClr val="tx1"/>
                </a:solidFill>
              </a:rPr>
              <a:t>ro</a:t>
            </a:r>
            <a:r>
              <a:rPr lang="fr-FR" dirty="0" smtClean="0">
                <a:solidFill>
                  <a:schemeClr val="tx1"/>
                </a:solidFill>
              </a:rPr>
              <a:t> par </a:t>
            </a:r>
            <a:r>
              <a:rPr lang="fr-FR" dirty="0" err="1" smtClean="0">
                <a:solidFill>
                  <a:schemeClr val="tx1"/>
                </a:solidFill>
              </a:rPr>
              <a:t>rw</a:t>
            </a:r>
            <a:r>
              <a:rPr lang="fr-FR" dirty="0" smtClean="0">
                <a:solidFill>
                  <a:schemeClr val="tx1"/>
                </a:solidFill>
              </a:rPr>
              <a:t> à l’étape précédente  !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Accès </a:t>
            </a:r>
            <a:r>
              <a:rPr lang="fr-FR" dirty="0" err="1" smtClean="0">
                <a:solidFill>
                  <a:schemeClr val="tx1"/>
                </a:solidFill>
              </a:rPr>
              <a:t>root</a:t>
            </a:r>
            <a:r>
              <a:rPr lang="fr-FR" dirty="0" smtClean="0">
                <a:solidFill>
                  <a:schemeClr val="tx1"/>
                </a:solidFill>
              </a:rPr>
              <a:t> sur la machine, c’est gagné !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242" y="1319436"/>
            <a:ext cx="5843151" cy="113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3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0700" y="0"/>
            <a:ext cx="8534400" cy="1507067"/>
          </a:xfrm>
        </p:spPr>
        <p:txBody>
          <a:bodyPr/>
          <a:lstStyle/>
          <a:p>
            <a:r>
              <a:rPr lang="fr-FR" dirty="0" smtClean="0"/>
              <a:t>Sécuriser le GRUB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0700" y="2266613"/>
            <a:ext cx="8534400" cy="3615267"/>
          </a:xfrm>
        </p:spPr>
        <p:txBody>
          <a:bodyPr>
            <a:normAutofit fontScale="92500"/>
          </a:bodyPr>
          <a:lstStyle/>
          <a:p>
            <a:pPr>
              <a:buFont typeface="Symbol" panose="05050102010706020507" pitchFamily="18" charset="2"/>
              <a:buChar char="Þ"/>
            </a:pPr>
            <a:r>
              <a:rPr lang="fr-FR" dirty="0" smtClean="0">
                <a:solidFill>
                  <a:schemeClr val="tx1"/>
                </a:solidFill>
              </a:rPr>
              <a:t>Mot de passe pour l’accès aux commandes de </a:t>
            </a:r>
            <a:r>
              <a:rPr lang="fr-FR" dirty="0" err="1" smtClean="0">
                <a:solidFill>
                  <a:schemeClr val="tx1"/>
                </a:solidFill>
              </a:rPr>
              <a:t>bootage</a:t>
            </a:r>
            <a:r>
              <a:rPr lang="fr-FR" dirty="0" smtClean="0">
                <a:solidFill>
                  <a:schemeClr val="tx1"/>
                </a:solidFill>
              </a:rPr>
              <a:t> / dès l’accès au GRUB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Editer la config du fichier 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/etc/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grub.d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/00_header </a:t>
            </a:r>
            <a:r>
              <a:rPr lang="fr-FR" dirty="0" smtClean="0">
                <a:solidFill>
                  <a:schemeClr val="tx1"/>
                </a:solidFill>
              </a:rPr>
              <a:t>/ 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sudo update-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grub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/ 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sudo reboot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Faire une entrée sous la forme : 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fr-FR" dirty="0" smtClean="0">
                <a:solidFill>
                  <a:schemeClr val="tx1"/>
                </a:solidFill>
              </a:rPr>
              <a:t>On ne veut pas notre mot de passe en clair dans le fichier de </a:t>
            </a:r>
            <a:r>
              <a:rPr lang="fr-FR" dirty="0" err="1" smtClean="0">
                <a:solidFill>
                  <a:schemeClr val="tx1"/>
                </a:solidFill>
              </a:rPr>
              <a:t>conf</a:t>
            </a:r>
            <a:r>
              <a:rPr lang="fr-FR" dirty="0" smtClean="0">
                <a:solidFill>
                  <a:schemeClr val="tx1"/>
                </a:solidFill>
              </a:rPr>
              <a:t> !</a:t>
            </a:r>
          </a:p>
          <a:p>
            <a:pPr>
              <a:buFont typeface="Symbol" panose="05050102010706020507" pitchFamily="18" charset="2"/>
              <a:buChar char="Þ"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676" y="3881742"/>
            <a:ext cx="30003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0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8077" y="8346"/>
            <a:ext cx="8534400" cy="1507067"/>
          </a:xfrm>
        </p:spPr>
        <p:txBody>
          <a:bodyPr/>
          <a:lstStyle/>
          <a:p>
            <a:r>
              <a:rPr lang="fr-FR" dirty="0" smtClean="0"/>
              <a:t>Sécuriser le GRUB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8077" y="2055517"/>
            <a:ext cx="9893952" cy="4403035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Þ"/>
            </a:pPr>
            <a:r>
              <a:rPr lang="fr-FR" sz="1800" dirty="0" smtClean="0">
                <a:solidFill>
                  <a:schemeClr val="tx1"/>
                </a:solidFill>
              </a:rPr>
              <a:t>Hash du mot de passe</a:t>
            </a:r>
          </a:p>
          <a:p>
            <a:pPr marL="0" indent="0">
              <a:buNone/>
            </a:pPr>
            <a:endParaRPr lang="fr-FR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chemeClr val="tx1"/>
                </a:solidFill>
              </a:rPr>
              <a:t>Commande 			                       génère un hash du </a:t>
            </a:r>
            <a:r>
              <a:rPr lang="fr-FR" sz="1800" dirty="0" err="1" smtClean="0">
                <a:solidFill>
                  <a:schemeClr val="tx1"/>
                </a:solidFill>
              </a:rPr>
              <a:t>mdp</a:t>
            </a:r>
            <a:r>
              <a:rPr lang="fr-FR" sz="1800" dirty="0" smtClean="0">
                <a:solidFill>
                  <a:schemeClr val="tx1"/>
                </a:solidFill>
              </a:rPr>
              <a:t> en SHA512</a:t>
            </a:r>
          </a:p>
          <a:p>
            <a:pPr marL="0" indent="0">
              <a:buNone/>
            </a:pPr>
            <a:endParaRPr lang="fr-FR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chemeClr val="tx1"/>
                </a:solidFill>
              </a:rPr>
              <a:t>Entre cat &lt;&lt; EOF et EOF</a:t>
            </a:r>
          </a:p>
          <a:p>
            <a:pPr marL="0" indent="0">
              <a:buNone/>
            </a:pPr>
            <a:endParaRPr lang="fr-FR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chemeClr val="tx1"/>
                </a:solidFill>
              </a:rPr>
              <a:t>Pourquoi l’algorithme SHA512 ?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sz="1800" dirty="0" smtClean="0">
                <a:solidFill>
                  <a:schemeClr val="tx1"/>
                </a:solidFill>
              </a:rPr>
              <a:t>GRUB utilise ce système de hash</a:t>
            </a:r>
          </a:p>
          <a:p>
            <a:pPr>
              <a:buFont typeface="Symbol" panose="05050102010706020507" pitchFamily="18" charset="2"/>
              <a:buChar char="Þ"/>
            </a:pPr>
            <a:endParaRPr lang="fr-FR" sz="1800" dirty="0" smtClean="0">
              <a:solidFill>
                <a:schemeClr val="tx1"/>
              </a:solidFill>
            </a:endParaRPr>
          </a:p>
          <a:p>
            <a:endParaRPr lang="fr-FR" sz="1800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000" y="2769440"/>
            <a:ext cx="2628900" cy="2000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77" y="3883413"/>
            <a:ext cx="77438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9740" y="0"/>
            <a:ext cx="8534400" cy="1507067"/>
          </a:xfrm>
        </p:spPr>
        <p:txBody>
          <a:bodyPr/>
          <a:lstStyle/>
          <a:p>
            <a:r>
              <a:rPr lang="fr-FR" dirty="0" smtClean="0"/>
              <a:t>Avantages / Inconvénients 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9740" y="2225843"/>
            <a:ext cx="8534400" cy="3615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Avantage :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 smtClean="0">
                <a:solidFill>
                  <a:schemeClr val="tx1"/>
                </a:solidFill>
              </a:rPr>
              <a:t>Plus d’accès au single user mode 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Inconvénients :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 smtClean="0">
                <a:solidFill>
                  <a:schemeClr val="tx1"/>
                </a:solidFill>
              </a:rPr>
              <a:t>Protection seulement contre les attaques physiques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 smtClean="0">
                <a:solidFill>
                  <a:schemeClr val="tx1"/>
                </a:solidFill>
              </a:rPr>
              <a:t>Si le user/</a:t>
            </a:r>
            <a:r>
              <a:rPr lang="fr-FR" dirty="0" err="1" smtClean="0">
                <a:solidFill>
                  <a:schemeClr val="tx1"/>
                </a:solidFill>
              </a:rPr>
              <a:t>mdp</a:t>
            </a:r>
            <a:r>
              <a:rPr lang="fr-FR" dirty="0" smtClean="0">
                <a:solidFill>
                  <a:schemeClr val="tx1"/>
                </a:solidFill>
              </a:rPr>
              <a:t> est oublié, on ne pourra plus booter sur l’OS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 smtClean="0">
                <a:solidFill>
                  <a:schemeClr val="tx1"/>
                </a:solidFill>
              </a:rPr>
              <a:t>Déconseillé sur les systèmes distants auxquels on accède par SSH au risque de se retrouver bloqué en cas de reboot</a:t>
            </a:r>
          </a:p>
          <a:p>
            <a:pPr>
              <a:buFontTx/>
              <a:buChar char="-"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75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3886" y="0"/>
            <a:ext cx="8534400" cy="1507067"/>
          </a:xfrm>
        </p:spPr>
        <p:txBody>
          <a:bodyPr/>
          <a:lstStyle/>
          <a:p>
            <a:r>
              <a:rPr lang="fr-FR" dirty="0" smtClean="0"/>
              <a:t>Chiffrer son disque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3886" y="2061498"/>
            <a:ext cx="8534400" cy="3615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Disponible pendant l’installation initiale ou ensuite depuis le terminal avec </a:t>
            </a:r>
            <a:r>
              <a:rPr lang="fr-FR" dirty="0" err="1" smtClean="0">
                <a:solidFill>
                  <a:schemeClr val="tx1"/>
                </a:solidFill>
              </a:rPr>
              <a:t>cryptsetup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LUKS (Linux </a:t>
            </a:r>
            <a:r>
              <a:rPr lang="fr-FR" dirty="0" err="1" smtClean="0">
                <a:solidFill>
                  <a:schemeClr val="tx1"/>
                </a:solidFill>
              </a:rPr>
              <a:t>Unified</a:t>
            </a:r>
            <a:r>
              <a:rPr lang="fr-FR" dirty="0" smtClean="0">
                <a:solidFill>
                  <a:schemeClr val="tx1"/>
                </a:solidFill>
              </a:rPr>
              <a:t> Key Setup) : algorithme aes-xts-plain64 par défaut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Permet de sécuriser nos données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Demande un mot de passe supplémentaire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En cas d’oubli du mot de passe, les données sont perdues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98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8827" y="0"/>
            <a:ext cx="8534400" cy="1507067"/>
          </a:xfrm>
        </p:spPr>
        <p:txBody>
          <a:bodyPr/>
          <a:lstStyle/>
          <a:p>
            <a:r>
              <a:rPr lang="fr-FR" dirty="0" smtClean="0"/>
              <a:t>Partitionner son système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8826" y="2143692"/>
            <a:ext cx="10606221" cy="41127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Permet de se protéger contre les </a:t>
            </a:r>
            <a:r>
              <a:rPr lang="fr-FR" dirty="0" err="1" smtClean="0">
                <a:solidFill>
                  <a:schemeClr val="tx1"/>
                </a:solidFill>
              </a:rPr>
              <a:t>DoS</a:t>
            </a:r>
            <a:r>
              <a:rPr lang="fr-FR" dirty="0" smtClean="0">
                <a:solidFill>
                  <a:schemeClr val="tx1"/>
                </a:solidFill>
              </a:rPr>
              <a:t> type </a:t>
            </a:r>
            <a:r>
              <a:rPr lang="fr-FR" dirty="0" err="1" smtClean="0">
                <a:solidFill>
                  <a:schemeClr val="tx1"/>
                </a:solidFill>
              </a:rPr>
              <a:t>diskspace</a:t>
            </a: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Mise en place de limites :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Modifier 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/etc/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fstab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: 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/dev/sda1  /home  ext3    </a:t>
            </a:r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defaults,nosuid,nodev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1 2</a:t>
            </a:r>
            <a:endParaRPr lang="fr-FR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Attention : Certains programmes utilisent 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tmp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pour l’installation et on besoin d’</a:t>
            </a:r>
            <a:r>
              <a:rPr lang="fr-FR" dirty="0" err="1" smtClean="0">
                <a:solidFill>
                  <a:schemeClr val="tx1"/>
                </a:solidFill>
              </a:rPr>
              <a:t>exec</a:t>
            </a:r>
            <a:r>
              <a:rPr lang="fr-FR" dirty="0" smtClean="0">
                <a:solidFill>
                  <a:schemeClr val="tx1"/>
                </a:solidFill>
              </a:rPr>
              <a:t> !!!</a:t>
            </a:r>
          </a:p>
          <a:p>
            <a:pPr>
              <a:buFont typeface="Symbol" panose="05050102010706020507" pitchFamily="18" charset="2"/>
              <a:buChar char="Þ"/>
            </a:pPr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26" y="3347281"/>
            <a:ext cx="4563120" cy="95669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040" y="3297313"/>
            <a:ext cx="4910912" cy="105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3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454" y="21265"/>
            <a:ext cx="8534400" cy="1507067"/>
          </a:xfrm>
        </p:spPr>
        <p:txBody>
          <a:bodyPr/>
          <a:lstStyle/>
          <a:p>
            <a:r>
              <a:rPr lang="fr-FR" dirty="0" smtClean="0"/>
              <a:t>SUID et GUID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454" y="2009445"/>
            <a:ext cx="8534400" cy="3615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SUID : Si présent sur l’exécutable, celui-ci se lancera avec les privilèges du propriétaire du fichier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SGID : Si présent sur l’exécutable, celui-ci se lancera avec les privilèges du groupe du fichier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Est dangereux si mal configuré !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54" y="2799996"/>
            <a:ext cx="10921917" cy="37023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54" y="4331017"/>
            <a:ext cx="10779435" cy="360194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39527" y="2829172"/>
            <a:ext cx="288759" cy="3118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463040" y="4379329"/>
            <a:ext cx="288759" cy="3118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84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76" y="0"/>
            <a:ext cx="8534400" cy="1507067"/>
          </a:xfrm>
        </p:spPr>
        <p:txBody>
          <a:bodyPr/>
          <a:lstStyle/>
          <a:p>
            <a:r>
              <a:rPr lang="fr-FR" dirty="0" smtClean="0"/>
              <a:t>Garder le système à jour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9575" y="1666863"/>
            <a:ext cx="9913203" cy="43585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Garder les programmes et librairies à jour : 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sudo 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apt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update &amp;&amp; sudo 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apt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upgrade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Mise à jour automatique des patchs de sécurités importants :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sudo 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apt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unattended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-upgrades &amp;&amp; systemctl enable --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now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unattended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-upgrades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Mettre à jour son </a:t>
            </a:r>
            <a:r>
              <a:rPr lang="fr-FR" dirty="0" err="1" smtClean="0">
                <a:solidFill>
                  <a:schemeClr val="tx1"/>
                </a:solidFill>
              </a:rPr>
              <a:t>kernel</a:t>
            </a:r>
            <a:r>
              <a:rPr lang="fr-FR" dirty="0" smtClean="0">
                <a:solidFill>
                  <a:schemeClr val="tx1"/>
                </a:solidFill>
              </a:rPr>
              <a:t> : 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uname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–r </a:t>
            </a:r>
            <a:r>
              <a:rPr lang="fr-FR" dirty="0" smtClean="0">
                <a:solidFill>
                  <a:schemeClr val="tx1"/>
                </a:solidFill>
              </a:rPr>
              <a:t>/ 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apt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search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linux-image </a:t>
            </a:r>
            <a:r>
              <a:rPr lang="fr-FR" dirty="0" smtClean="0">
                <a:solidFill>
                  <a:schemeClr val="tx1"/>
                </a:solidFill>
              </a:rPr>
              <a:t>/ 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apt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... (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newer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version)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Installer le moins de logiciels possible / Supprimer les applications dont on ne se sert plus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80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6578" y="-10311"/>
            <a:ext cx="8534400" cy="1507067"/>
          </a:xfrm>
        </p:spPr>
        <p:txBody>
          <a:bodyPr/>
          <a:lstStyle/>
          <a:p>
            <a:r>
              <a:rPr lang="fr-FR" dirty="0" smtClean="0"/>
              <a:t>Restreindre les droits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6578" y="196484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Restreindre l’utilisation de sudo : fichier 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/etc/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sudoers</a:t>
            </a:r>
            <a:endParaRPr lang="fr-FR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deployer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ALL=(ALL) NOPASSWD:ALL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Restreindre l’usage des ports USB : Usbguard par exemple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78" y="3681541"/>
            <a:ext cx="6210300" cy="762000"/>
          </a:xfrm>
          <a:prstGeom prst="rect">
            <a:avLst/>
          </a:prstGeom>
        </p:spPr>
      </p:pic>
      <p:sp>
        <p:nvSpPr>
          <p:cNvPr id="5" name="Multiplication 4"/>
          <p:cNvSpPr/>
          <p:nvPr/>
        </p:nvSpPr>
        <p:spPr>
          <a:xfrm>
            <a:off x="7557432" y="2846069"/>
            <a:ext cx="490889" cy="37538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816" y="3863418"/>
            <a:ext cx="580123" cy="58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2970" y="383269"/>
            <a:ext cx="8534400" cy="1507067"/>
          </a:xfrm>
        </p:spPr>
        <p:txBody>
          <a:bodyPr/>
          <a:lstStyle/>
          <a:p>
            <a:r>
              <a:rPr lang="fr-FR" dirty="0" smtClean="0"/>
              <a:t>Processus de démarrage d’un système Linux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7749" y="2487102"/>
            <a:ext cx="50006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6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8077" y="0"/>
            <a:ext cx="8534400" cy="1507067"/>
          </a:xfrm>
        </p:spPr>
        <p:txBody>
          <a:bodyPr/>
          <a:lstStyle/>
          <a:p>
            <a:r>
              <a:rPr lang="fr-FR" dirty="0" smtClean="0"/>
              <a:t>Lancer le minimum de 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8077" y="2159933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Regarder quels ports sont ouverts : 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sudo 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ss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–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tulpn</a:t>
            </a:r>
            <a:endParaRPr lang="fr-FR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Les fermer si nécessaires : 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systemctl stop &lt;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nom_du_service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&gt; 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L’empêcher de se lancer à chaque boot : 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systemctl 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disable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&lt;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nom_du_service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Masquer le </a:t>
            </a:r>
            <a:r>
              <a:rPr lang="fr-FR" dirty="0" err="1" smtClean="0">
                <a:solidFill>
                  <a:schemeClr val="tx1"/>
                </a:solidFill>
              </a:rPr>
              <a:t>le</a:t>
            </a:r>
            <a:r>
              <a:rPr lang="fr-FR" dirty="0" smtClean="0">
                <a:solidFill>
                  <a:schemeClr val="tx1"/>
                </a:solidFill>
              </a:rPr>
              <a:t> processus : 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systemctl 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mask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&lt;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nom_du_service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6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9201" y="0"/>
            <a:ext cx="8534400" cy="1507067"/>
          </a:xfrm>
        </p:spPr>
        <p:txBody>
          <a:bodyPr/>
          <a:lstStyle/>
          <a:p>
            <a:r>
              <a:rPr lang="fr-FR" dirty="0" smtClean="0"/>
              <a:t>Contrôle d’intégrité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9201" y="1648327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Détecter les modifications de fichiers du système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Aide, </a:t>
            </a:r>
            <a:r>
              <a:rPr lang="fr-FR" dirty="0" err="1" smtClean="0">
                <a:solidFill>
                  <a:schemeClr val="tx1"/>
                </a:solidFill>
              </a:rPr>
              <a:t>integrit</a:t>
            </a:r>
            <a:r>
              <a:rPr lang="fr-FR" dirty="0" smtClean="0">
                <a:solidFill>
                  <a:schemeClr val="tx1"/>
                </a:solidFill>
              </a:rPr>
              <a:t> ou </a:t>
            </a:r>
            <a:r>
              <a:rPr lang="fr-FR" dirty="0" err="1" smtClean="0">
                <a:solidFill>
                  <a:schemeClr val="tx1"/>
                </a:solidFill>
              </a:rPr>
              <a:t>samhain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Crontab : processus démon tournant en arrière-plan utilisé pour planifier et exécuter des tâches automatisées à des intervalles de temps déterminés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01" y="4306304"/>
            <a:ext cx="9416816" cy="170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76" y="0"/>
            <a:ext cx="8534400" cy="1507067"/>
          </a:xfrm>
        </p:spPr>
        <p:txBody>
          <a:bodyPr/>
          <a:lstStyle/>
          <a:p>
            <a:r>
              <a:rPr lang="fr-FR" dirty="0" smtClean="0"/>
              <a:t>Surveiller le réseau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9576" y="1908208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NIDS (Network Intrusion </a:t>
            </a:r>
            <a:r>
              <a:rPr lang="fr-FR" dirty="0" err="1" smtClean="0">
                <a:solidFill>
                  <a:schemeClr val="tx1"/>
                </a:solidFill>
              </a:rPr>
              <a:t>Detection</a:t>
            </a:r>
            <a:r>
              <a:rPr lang="fr-FR" dirty="0" smtClean="0">
                <a:solidFill>
                  <a:schemeClr val="tx1"/>
                </a:solidFill>
              </a:rPr>
              <a:t> System) : application logicielle permettant de détecter et de signaler les problèmes de sécurité du réseau en surveillant les activités du réseau ou du système à la recherche de comportements malveillants ou anormaux 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err="1" smtClean="0">
                <a:solidFill>
                  <a:schemeClr val="tx1"/>
                </a:solidFill>
              </a:rPr>
              <a:t>Snort</a:t>
            </a:r>
            <a:r>
              <a:rPr lang="fr-FR" dirty="0" smtClean="0">
                <a:solidFill>
                  <a:schemeClr val="tx1"/>
                </a:solidFill>
              </a:rPr>
              <a:t> : </a:t>
            </a:r>
            <a:r>
              <a:rPr lang="fr-FR" dirty="0" err="1" smtClean="0">
                <a:solidFill>
                  <a:schemeClr val="tx1"/>
                </a:solidFill>
              </a:rPr>
              <a:t>Packet</a:t>
            </a:r>
            <a:r>
              <a:rPr lang="fr-FR" dirty="0" smtClean="0">
                <a:solidFill>
                  <a:schemeClr val="tx1"/>
                </a:solidFill>
              </a:rPr>
              <a:t> sniffer qui détecte les attaques grâce à une base de données d’attaques connues (scans de ports, buffer </a:t>
            </a:r>
            <a:r>
              <a:rPr lang="fr-FR" dirty="0" err="1" smtClean="0">
                <a:solidFill>
                  <a:schemeClr val="tx1"/>
                </a:solidFill>
              </a:rPr>
              <a:t>overflows</a:t>
            </a:r>
            <a:r>
              <a:rPr lang="fr-FR" dirty="0" smtClean="0">
                <a:solidFill>
                  <a:schemeClr val="tx1"/>
                </a:solidFill>
              </a:rPr>
              <a:t> …)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95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0700" y="10115"/>
            <a:ext cx="8534400" cy="1507067"/>
          </a:xfrm>
        </p:spPr>
        <p:txBody>
          <a:bodyPr/>
          <a:lstStyle/>
          <a:p>
            <a:r>
              <a:rPr lang="fr-FR" dirty="0" smtClean="0"/>
              <a:t>Surveiller le système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0700" y="1975585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HIDS (Host Intrusion </a:t>
            </a:r>
            <a:r>
              <a:rPr lang="fr-FR" dirty="0" err="1" smtClean="0">
                <a:solidFill>
                  <a:schemeClr val="tx1"/>
                </a:solidFill>
              </a:rPr>
              <a:t>Dectection</a:t>
            </a:r>
            <a:r>
              <a:rPr lang="fr-FR" dirty="0" smtClean="0">
                <a:solidFill>
                  <a:schemeClr val="tx1"/>
                </a:solidFill>
              </a:rPr>
              <a:t> System) : système surveillant un système informatique sur lequel il est installé permettant de détecter une intrusion et/ou une utilisation abusive.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Chercher des processus suspects, monitorer les accès utilisateurs …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Tiger : md5sum des fichiers installés, emplacement des fichiers n’appartenant pas aux paquets (packages), analyse des processus qui écoutent 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75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5993" y="0"/>
            <a:ext cx="8534400" cy="1507067"/>
          </a:xfrm>
        </p:spPr>
        <p:txBody>
          <a:bodyPr/>
          <a:lstStyle/>
          <a:p>
            <a:r>
              <a:rPr lang="fr-FR" dirty="0" smtClean="0"/>
              <a:t>Proposer un accès sécurisé aux utilisateurs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993" y="2052587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PAM (</a:t>
            </a:r>
            <a:r>
              <a:rPr lang="fr-FR" dirty="0" err="1" smtClean="0">
                <a:solidFill>
                  <a:schemeClr val="tx1"/>
                </a:solidFill>
              </a:rPr>
              <a:t>Pluggable</a:t>
            </a:r>
            <a:r>
              <a:rPr lang="fr-FR" dirty="0" smtClean="0">
                <a:solidFill>
                  <a:schemeClr val="tx1"/>
                </a:solidFill>
              </a:rPr>
              <a:t> Authentication Module) : système Linux permettant à de nombreuses applications ou services d’authentifier les utilisateurs de manière centralisée.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Configuration dans 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/etc/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pam.d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367" y="3435166"/>
            <a:ext cx="45148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0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454" y="14106"/>
            <a:ext cx="8534400" cy="1507067"/>
          </a:xfrm>
        </p:spPr>
        <p:txBody>
          <a:bodyPr/>
          <a:lstStyle/>
          <a:p>
            <a:r>
              <a:rPr lang="fr-FR" dirty="0" smtClean="0"/>
              <a:t>PAM : une approche modulaire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96" y="2050678"/>
            <a:ext cx="5401365" cy="346245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540" y="2050678"/>
            <a:ext cx="5793532" cy="346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76" y="489"/>
            <a:ext cx="8534400" cy="1507067"/>
          </a:xfrm>
        </p:spPr>
        <p:txBody>
          <a:bodyPr/>
          <a:lstStyle/>
          <a:p>
            <a:r>
              <a:rPr lang="fr-FR" dirty="0" smtClean="0"/>
              <a:t>Les mécanismes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9576" y="2081463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Fichiers principaux : 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/etc/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pam.d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common-auth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: Règles d'authentification communes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/etc/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pam.d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common-account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: Règles de gestion des comptes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/etc/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pam.d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common-password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: Règles de gestion des mots de passe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/etc/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pam.d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common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-session </a:t>
            </a:r>
            <a:r>
              <a:rPr lang="fr-FR" dirty="0" smtClean="0">
                <a:solidFill>
                  <a:schemeClr val="tx1"/>
                </a:solidFill>
              </a:rPr>
              <a:t>: Règles de gestion des sessions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8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4330" y="50085"/>
            <a:ext cx="8534400" cy="1507067"/>
          </a:xfrm>
        </p:spPr>
        <p:txBody>
          <a:bodyPr/>
          <a:lstStyle/>
          <a:p>
            <a:r>
              <a:rPr lang="fr-FR" dirty="0" smtClean="0"/>
              <a:t>Sécurité d’accès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4330" y="1948178"/>
            <a:ext cx="9585944" cy="42408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Bloquer un compte pendant un certain temps après trop d’échecs d’authentification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Fichier 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/etc/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pam.d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common-auth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auth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	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required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	pam_faillock.so		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preauth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silent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deny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=3 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unlock_time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=600 </a:t>
            </a:r>
          </a:p>
          <a:p>
            <a:pPr marL="0" indent="0">
              <a:buNone/>
            </a:pP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auth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	[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success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=1 default=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bad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]		pam_unix.so </a:t>
            </a:r>
          </a:p>
          <a:p>
            <a:pPr marL="0" indent="0">
              <a:buNone/>
            </a:pP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auth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	[default=die]	pam_faillock.so		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authfail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deny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=3 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unlock_time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=600 </a:t>
            </a:r>
          </a:p>
          <a:p>
            <a:pPr marL="0" indent="0">
              <a:buNone/>
            </a:pP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auth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	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sufficient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	pam_faillock.so		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authsucc</a:t>
            </a:r>
            <a:endParaRPr lang="fr-FR" b="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Fichier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/etc/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pam.d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common-account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: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account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	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required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	pam_faillock.so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7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7702" y="0"/>
            <a:ext cx="8534400" cy="1507067"/>
          </a:xfrm>
        </p:spPr>
        <p:txBody>
          <a:bodyPr/>
          <a:lstStyle/>
          <a:p>
            <a:r>
              <a:rPr lang="fr-FR" dirty="0" smtClean="0"/>
              <a:t>Sécurité des mots de passe avec PAM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7702" y="2302844"/>
            <a:ext cx="8534400" cy="3615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Politique des mots de passe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Fichier 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/etc/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pam.d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common-password</a:t>
            </a:r>
            <a:endParaRPr lang="fr-FR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password	required	pam_cracklib.so 	retry=3 </a:t>
            </a:r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minlen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=8 </a:t>
            </a:r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difok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=3 </a:t>
            </a:r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ucredit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=-1 </a:t>
            </a:r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dcredit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=-2 </a:t>
            </a:r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ocredit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=-1</a:t>
            </a:r>
            <a:endParaRPr lang="fr-FR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password   [success=1 default=ignore]      pam_unix.so 	</a:t>
            </a:r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use_authok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yescrypt</a:t>
            </a:r>
            <a:endParaRPr lang="en-US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password	requisite	pam_deny.so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password	required	pam_permit.so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32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201" y="2514600"/>
            <a:ext cx="4514850" cy="24669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6953" y="0"/>
            <a:ext cx="8534400" cy="1507067"/>
          </a:xfrm>
        </p:spPr>
        <p:txBody>
          <a:bodyPr/>
          <a:lstStyle/>
          <a:p>
            <a:r>
              <a:rPr lang="fr-FR" dirty="0" smtClean="0"/>
              <a:t>Protection contre les attaques ARP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6953" y="2110338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>
                <a:solidFill>
                  <a:schemeClr val="tx1"/>
                </a:solidFill>
              </a:rPr>
              <a:t>Attaque ARP : L’attaquant lie son adresse MAC avec l’IP de la machine cible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sz="1800" dirty="0" smtClean="0">
                <a:solidFill>
                  <a:schemeClr val="tx1"/>
                </a:solidFill>
              </a:rPr>
              <a:t>sniffer le trafic réseau, déconnecter des hôtes …</a:t>
            </a:r>
          </a:p>
          <a:p>
            <a:pPr>
              <a:buFont typeface="Symbol" panose="05050102010706020507" pitchFamily="18" charset="2"/>
              <a:buChar char="Þ"/>
            </a:pPr>
            <a:endParaRPr lang="fr-FR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chemeClr val="tx1"/>
                </a:solidFill>
              </a:rPr>
              <a:t>Solution : Créer des entrées manuellement dans la table ARP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sudo </a:t>
            </a:r>
            <a:r>
              <a:rPr lang="fr-FR" sz="1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arp</a:t>
            </a:r>
            <a:r>
              <a:rPr lang="fr-FR" sz="1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– s &lt;</a:t>
            </a:r>
            <a:r>
              <a:rPr lang="fr-FR" sz="1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adresse_IP</a:t>
            </a:r>
            <a:r>
              <a:rPr lang="fr-FR" sz="1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&gt; &lt;</a:t>
            </a:r>
            <a:r>
              <a:rPr lang="fr-FR" sz="1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adresse_MAC</a:t>
            </a:r>
            <a:r>
              <a:rPr lang="fr-FR" sz="1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fr-FR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chemeClr val="tx1"/>
                </a:solidFill>
              </a:rPr>
              <a:t>Assure l’authenticité de ces hôtes</a:t>
            </a:r>
          </a:p>
          <a:p>
            <a:endParaRPr lang="fr-F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58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1756" y="0"/>
            <a:ext cx="8534400" cy="1507067"/>
          </a:xfrm>
        </p:spPr>
        <p:txBody>
          <a:bodyPr/>
          <a:lstStyle/>
          <a:p>
            <a:r>
              <a:rPr lang="fr-FR" dirty="0" smtClean="0"/>
              <a:t>Le BIOS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1756" y="1507067"/>
            <a:ext cx="11646568" cy="361526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BIOS (Basic Input/Output System): ensemble de fonctions contenues dans la mémoire morte (ROM) de la carte mère d'un ordinateur lui permettant d'effectuer des opérations élémentaires lors de sa mise sous tension.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Vérification d’intégrité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Cherche le programme d’amorçage sur un disque dur, USB ou CD 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3955" y="0"/>
            <a:ext cx="8534400" cy="1507067"/>
          </a:xfrm>
        </p:spPr>
        <p:txBody>
          <a:bodyPr/>
          <a:lstStyle/>
          <a:p>
            <a:r>
              <a:rPr lang="fr-FR" dirty="0" smtClean="0"/>
              <a:t>Installer un firewall personnel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3955" y="203479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Filtrage des informations entrantes / sortantes de notre machine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ufw / </a:t>
            </a:r>
            <a:r>
              <a:rPr lang="fr-FR" dirty="0" err="1" smtClean="0">
                <a:solidFill>
                  <a:schemeClr val="tx1"/>
                </a:solidFill>
              </a:rPr>
              <a:t>iptables</a:t>
            </a: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Activation : 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sudo ufw enable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Sur IP : 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sudo ufw allow/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deny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from &lt;IP ou sous réseau &gt;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Sur port : 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sudo ufw allow/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deny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PORT[/PROTOCOL]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Limitation de connexion : 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sudo ufw 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limit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PORT[/PROTOCOL]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355" y="1332152"/>
            <a:ext cx="2802856" cy="224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6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2456" y="0"/>
            <a:ext cx="8534400" cy="1507067"/>
          </a:xfrm>
        </p:spPr>
        <p:txBody>
          <a:bodyPr/>
          <a:lstStyle/>
          <a:p>
            <a:r>
              <a:rPr lang="fr-FR" dirty="0" smtClean="0"/>
              <a:t>Installer un antivirus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2456" y="2030127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ClamAV : antivirus open source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Utilitaire clamscan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Réaliser un scan périodique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 smtClean="0">
                <a:solidFill>
                  <a:schemeClr val="tx1"/>
                </a:solidFill>
              </a:rPr>
              <a:t> Entrée dans 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/etc/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crontab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: clamscan –r –i /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 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933" y="2164881"/>
            <a:ext cx="5887446" cy="188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3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614" y="28876"/>
            <a:ext cx="8534400" cy="1507067"/>
          </a:xfrm>
        </p:spPr>
        <p:txBody>
          <a:bodyPr/>
          <a:lstStyle/>
          <a:p>
            <a:r>
              <a:rPr lang="fr-FR" dirty="0" smtClean="0"/>
              <a:t>Le MBR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1614" y="1718823"/>
            <a:ext cx="10789102" cy="361526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MBR (Master Boot Record) : premier secteur adressable d’un disque dur (512 bits) contenant 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Le chargeur d’amorçage (boot loader)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La table des partitions du disque dur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Signature de démarrage du MBR : </a:t>
            </a:r>
            <a:r>
              <a:rPr lang="fr-FR" b="0" dirty="0" smtClean="0">
                <a:solidFill>
                  <a:schemeClr val="tx1"/>
                </a:solidFill>
              </a:rPr>
              <a:t> </a:t>
            </a:r>
            <a:r>
              <a:rPr lang="fr-FR" dirty="0" smtClean="0">
                <a:solidFill>
                  <a:schemeClr val="tx1"/>
                </a:solidFill>
              </a:rPr>
              <a:t>chaînes « 55 » et « AA » sur deux octets</a:t>
            </a:r>
          </a:p>
          <a:p>
            <a:pPr>
              <a:buFontTx/>
              <a:buChar char="-"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5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0326" y="0"/>
            <a:ext cx="8534400" cy="1507067"/>
          </a:xfrm>
        </p:spPr>
        <p:txBody>
          <a:bodyPr/>
          <a:lstStyle/>
          <a:p>
            <a:r>
              <a:rPr lang="fr-FR" dirty="0" smtClean="0"/>
              <a:t>Le GRUB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0326" y="1507067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GRUB (Grand </a:t>
            </a:r>
            <a:r>
              <a:rPr lang="fr-FR" dirty="0" err="1" smtClean="0">
                <a:solidFill>
                  <a:schemeClr val="tx1"/>
                </a:solidFill>
              </a:rPr>
              <a:t>Unified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Bootloader</a:t>
            </a:r>
            <a:r>
              <a:rPr lang="fr-FR" dirty="0" smtClean="0">
                <a:solidFill>
                  <a:schemeClr val="tx1"/>
                </a:solidFill>
              </a:rPr>
              <a:t>) : programme d’amorçage de micro-ordinateur. Vient exécuter l’image </a:t>
            </a:r>
            <a:r>
              <a:rPr lang="fr-FR" dirty="0" err="1" smtClean="0">
                <a:solidFill>
                  <a:schemeClr val="tx1"/>
                </a:solidFill>
              </a:rPr>
              <a:t>initrd</a:t>
            </a: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err="1" smtClean="0">
                <a:solidFill>
                  <a:schemeClr val="tx1"/>
                </a:solidFill>
              </a:rPr>
              <a:t>Initrd</a:t>
            </a:r>
            <a:r>
              <a:rPr lang="fr-FR" dirty="0" smtClean="0">
                <a:solidFill>
                  <a:schemeClr val="tx1"/>
                </a:solidFill>
              </a:rPr>
              <a:t> : image d’un OS minimal qui va servir à charger les modules nécessaires au chargement du noyau linux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67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452" y="0"/>
            <a:ext cx="8534400" cy="1507067"/>
          </a:xfrm>
        </p:spPr>
        <p:txBody>
          <a:bodyPr/>
          <a:lstStyle/>
          <a:p>
            <a:r>
              <a:rPr lang="fr-FR" dirty="0" smtClean="0"/>
              <a:t>Le noyau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8452" y="2042963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Monte le système de fichiers racine (« </a:t>
            </a:r>
            <a:r>
              <a:rPr lang="fr-FR" dirty="0" err="1" smtClean="0">
                <a:solidFill>
                  <a:schemeClr val="tx1"/>
                </a:solidFill>
              </a:rPr>
              <a:t>root</a:t>
            </a:r>
            <a:r>
              <a:rPr lang="fr-FR" dirty="0" smtClean="0">
                <a:solidFill>
                  <a:schemeClr val="tx1"/>
                </a:solidFill>
              </a:rPr>
              <a:t> »).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Relie une partition ou un périphérique à un répertoire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Le noyau charge et exécute le programme 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sbin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init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38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6368" y="0"/>
            <a:ext cx="8534400" cy="1507067"/>
          </a:xfrm>
        </p:spPr>
        <p:txBody>
          <a:bodyPr/>
          <a:lstStyle/>
          <a:p>
            <a:r>
              <a:rPr lang="fr-FR" dirty="0" err="1" smtClean="0"/>
              <a:t>Init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6368" y="1959454"/>
            <a:ext cx="8534400" cy="36152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Consulte 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/etc/</a:t>
            </a:r>
            <a:r>
              <a:rPr lang="fr-FR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inittab</a:t>
            </a:r>
            <a:r>
              <a:rPr lang="fr-F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pour décider quel niveau d'exécution démarrer.</a:t>
            </a:r>
            <a:br>
              <a:rPr lang="fr-FR" dirty="0" smtClean="0">
                <a:solidFill>
                  <a:schemeClr val="tx1"/>
                </a:solidFill>
              </a:rPr>
            </a:b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0 - Arrêt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1- Mode mono-utilisateur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2 - Mode multi-utilisateur sans serveur applicatif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3 - Mode multi-utilisateur avec serveur applicatif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4 - Inutilisé ou X11 -&gt; interface graphique selon la distribution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5 - X11 -&gt; interface graphique selon la distribution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6 - Redémarrage</a:t>
            </a:r>
            <a:br>
              <a:rPr lang="fr-FR" dirty="0" smtClean="0">
                <a:solidFill>
                  <a:schemeClr val="tx1"/>
                </a:solidFill>
              </a:rPr>
            </a:b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9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6204" y="0"/>
            <a:ext cx="8534400" cy="1507067"/>
          </a:xfrm>
        </p:spPr>
        <p:txBody>
          <a:bodyPr/>
          <a:lstStyle/>
          <a:p>
            <a:r>
              <a:rPr lang="fr-FR" dirty="0" smtClean="0"/>
              <a:t>Attaque sur le BIOS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6204" y="1677203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L’attaquant accède au BIOS pour booter sur une clé USB lui appartenant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fr-FR" dirty="0" smtClean="0">
                <a:solidFill>
                  <a:schemeClr val="tx1"/>
                </a:solidFill>
              </a:rPr>
              <a:t>Démarrage d’un système d’exploitation alternatif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 smtClean="0">
                <a:solidFill>
                  <a:schemeClr val="tx1"/>
                </a:solidFill>
              </a:rPr>
              <a:t>Outils conçus pour exploiter des failles dans notre OS principal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 smtClean="0">
                <a:solidFill>
                  <a:schemeClr val="tx1"/>
                </a:solidFill>
              </a:rPr>
              <a:t>Injection de code malveillant au démarrage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38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2199" y="0"/>
            <a:ext cx="8534400" cy="1507067"/>
          </a:xfrm>
        </p:spPr>
        <p:txBody>
          <a:bodyPr/>
          <a:lstStyle/>
          <a:p>
            <a:r>
              <a:rPr lang="fr-FR" dirty="0" smtClean="0"/>
              <a:t>Sécuriser le BIOS/démarrage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2199" y="1740266"/>
            <a:ext cx="8534400" cy="3615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fr-FR" dirty="0" smtClean="0">
                <a:solidFill>
                  <a:schemeClr val="tx1"/>
                </a:solidFill>
              </a:rPr>
              <a:t>Mot de passe sur le bios : User/</a:t>
            </a:r>
            <a:r>
              <a:rPr lang="fr-FR" dirty="0" err="1" smtClean="0">
                <a:solidFill>
                  <a:schemeClr val="tx1"/>
                </a:solidFill>
              </a:rPr>
              <a:t>Administrator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fr-FR" dirty="0" smtClean="0">
                <a:solidFill>
                  <a:schemeClr val="tx1"/>
                </a:solidFill>
              </a:rPr>
              <a:t>Désactiver le démarrage depuis les périphériques externes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 smtClean="0">
                <a:solidFill>
                  <a:schemeClr val="tx1"/>
                </a:solidFill>
              </a:rPr>
              <a:t>Activer le Secure Boot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Secure Boot : Logiciel vérifiant chaque </a:t>
            </a:r>
            <a:r>
              <a:rPr lang="fr-FR" dirty="0" err="1" smtClean="0">
                <a:solidFill>
                  <a:schemeClr val="tx1"/>
                </a:solidFill>
              </a:rPr>
              <a:t>firmware</a:t>
            </a:r>
            <a:r>
              <a:rPr lang="fr-FR" dirty="0" smtClean="0">
                <a:solidFill>
                  <a:schemeClr val="tx1"/>
                </a:solidFill>
              </a:rPr>
              <a:t> et logiciel qui s’exécute au démarrage du PC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Vérification par signatures numériques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348" y="2053364"/>
            <a:ext cx="3955983" cy="274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191</TotalTime>
  <Words>1321</Words>
  <Application>Microsoft Office PowerPoint</Application>
  <PresentationFormat>Grand écran</PresentationFormat>
  <Paragraphs>218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6" baseType="lpstr">
      <vt:lpstr>Calibri</vt:lpstr>
      <vt:lpstr>Century Gothic</vt:lpstr>
      <vt:lpstr>Symbol</vt:lpstr>
      <vt:lpstr>Wingdings 3</vt:lpstr>
      <vt:lpstr>Secteur</vt:lpstr>
      <vt:lpstr>Sécurisation Debian</vt:lpstr>
      <vt:lpstr>Processus de démarrage d’un système Linux</vt:lpstr>
      <vt:lpstr>Le BIOS</vt:lpstr>
      <vt:lpstr>Le MBR</vt:lpstr>
      <vt:lpstr>Le GRUB</vt:lpstr>
      <vt:lpstr>Le noyau</vt:lpstr>
      <vt:lpstr>Init </vt:lpstr>
      <vt:lpstr>Attaque sur le BIOS</vt:lpstr>
      <vt:lpstr>Sécuriser le BIOS/démarrage</vt:lpstr>
      <vt:lpstr>Attaque sur le GRUB </vt:lpstr>
      <vt:lpstr>Attaque sur le GRUB </vt:lpstr>
      <vt:lpstr>Sécuriser le GRUB</vt:lpstr>
      <vt:lpstr>Sécuriser le GRUB</vt:lpstr>
      <vt:lpstr>Avantages / Inconvénients  </vt:lpstr>
      <vt:lpstr>Chiffrer son disque</vt:lpstr>
      <vt:lpstr>Partitionner son système </vt:lpstr>
      <vt:lpstr>SUID et GUID</vt:lpstr>
      <vt:lpstr>Garder le système à jour</vt:lpstr>
      <vt:lpstr>Restreindre les droits</vt:lpstr>
      <vt:lpstr>Lancer le minimum de services</vt:lpstr>
      <vt:lpstr>Contrôle d’intégrité</vt:lpstr>
      <vt:lpstr>Surveiller le réseau </vt:lpstr>
      <vt:lpstr>Surveiller le système</vt:lpstr>
      <vt:lpstr>Proposer un accès sécurisé aux utilisateurs</vt:lpstr>
      <vt:lpstr>PAM : une approche modulaire </vt:lpstr>
      <vt:lpstr>Les mécanismes </vt:lpstr>
      <vt:lpstr>Sécurité d’accès</vt:lpstr>
      <vt:lpstr>Sécurité des mots de passe avec PAM</vt:lpstr>
      <vt:lpstr>Protection contre les attaques ARP </vt:lpstr>
      <vt:lpstr>Installer un firewall personnel</vt:lpstr>
      <vt:lpstr>Installer un antivirus</vt:lpstr>
    </vt:vector>
  </TitlesOfParts>
  <Company>Thales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Sécurisation Debian</dc:title>
  <dc:creator>Charles Thibault SANCHEZ</dc:creator>
  <cp:lastModifiedBy>Charles Thibault SANCHEZ</cp:lastModifiedBy>
  <cp:revision>12</cp:revision>
  <dcterms:created xsi:type="dcterms:W3CDTF">2024-06-12T11:55:26Z</dcterms:created>
  <dcterms:modified xsi:type="dcterms:W3CDTF">2024-06-12T15:07:07Z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4c9cc36-7289-4c96-81d0-25ee8eefd11d_Enabled">
    <vt:lpwstr>true</vt:lpwstr>
  </property>
  <property fmtid="{D5CDD505-2E9C-101B-9397-08002B2CF9AE}" pid="3" name="MSIP_Label_64c9cc36-7289-4c96-81d0-25ee8eefd11d_SetDate">
    <vt:lpwstr>2024-06-12T15:07:07Z</vt:lpwstr>
  </property>
  <property fmtid="{D5CDD505-2E9C-101B-9397-08002B2CF9AE}" pid="4" name="MSIP_Label_64c9cc36-7289-4c96-81d0-25ee8eefd11d_Method">
    <vt:lpwstr>Privileged</vt:lpwstr>
  </property>
  <property fmtid="{D5CDD505-2E9C-101B-9397-08002B2CF9AE}" pid="5" name="MSIP_Label_64c9cc36-7289-4c96-81d0-25ee8eefd11d_Name">
    <vt:lpwstr>THALES-CORE-01</vt:lpwstr>
  </property>
  <property fmtid="{D5CDD505-2E9C-101B-9397-08002B2CF9AE}" pid="6" name="MSIP_Label_64c9cc36-7289-4c96-81d0-25ee8eefd11d_SiteId">
    <vt:lpwstr>6e603289-5e46-4e26-ac7c-03a85420a9a5</vt:lpwstr>
  </property>
  <property fmtid="{D5CDD505-2E9C-101B-9397-08002B2CF9AE}" pid="7" name="MSIP_Label_64c9cc36-7289-4c96-81d0-25ee8eefd11d_ActionId">
    <vt:lpwstr>de47aaf8-16ef-4695-ab00-e847f6cc621b</vt:lpwstr>
  </property>
  <property fmtid="{D5CDD505-2E9C-101B-9397-08002B2CF9AE}" pid="8" name="MSIP_Label_64c9cc36-7289-4c96-81d0-25ee8eefd11d_ContentBits">
    <vt:lpwstr>3</vt:lpwstr>
  </property>
  <property fmtid="{D5CDD505-2E9C-101B-9397-08002B2CF9AE}" pid="9" name="Thales-Sensitivity">
    <vt:lpwstr>{TGOPEN}</vt:lpwstr>
  </property>
</Properties>
</file>