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58" r:id="rId3"/>
    <p:sldId id="260" r:id="rId4"/>
    <p:sldId id="259" r:id="rId5"/>
    <p:sldId id="261" r:id="rId6"/>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A731"/>
    <a:srgbClr val="00C4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93" autoAdjust="0"/>
  </p:normalViewPr>
  <p:slideViewPr>
    <p:cSldViewPr snapToGrid="0" snapToObjects="1" showGuides="1">
      <p:cViewPr>
        <p:scale>
          <a:sx n="37" d="100"/>
          <a:sy n="37" d="100"/>
        </p:scale>
        <p:origin x="-3432" y="-80"/>
      </p:cViewPr>
      <p:guideLst>
        <p:guide orient="horz" pos="4320"/>
        <p:guide pos="57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14" d="100"/>
          <a:sy n="114" d="100"/>
        </p:scale>
        <p:origin x="-417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658DE-1D9B-B24B-B463-255BEE16A200}" type="datetimeFigureOut">
              <a:rPr lang="en-US" smtClean="0"/>
              <a:t>12/30/11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88AB69-7775-EC4D-8A06-30A96F11110A}" type="slidenum">
              <a:rPr lang="en-US" smtClean="0"/>
              <a:t>‹#›</a:t>
            </a:fld>
            <a:endParaRPr lang="en-US"/>
          </a:p>
        </p:txBody>
      </p:sp>
    </p:spTree>
    <p:extLst>
      <p:ext uri="{BB962C8B-B14F-4D97-AF65-F5344CB8AC3E}">
        <p14:creationId xmlns:p14="http://schemas.microsoft.com/office/powerpoint/2010/main" val="40103546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88AB69-7775-EC4D-8A06-30A96F11110A}" type="slidenum">
              <a:rPr lang="en-US" smtClean="0"/>
              <a:t>2</a:t>
            </a:fld>
            <a:endParaRPr lang="en-US"/>
          </a:p>
        </p:txBody>
      </p:sp>
    </p:spTree>
    <p:extLst>
      <p:ext uri="{BB962C8B-B14F-4D97-AF65-F5344CB8AC3E}">
        <p14:creationId xmlns:p14="http://schemas.microsoft.com/office/powerpoint/2010/main" val="369971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88AB69-7775-EC4D-8A06-30A96F11110A}" type="slidenum">
              <a:rPr lang="en-US" smtClean="0"/>
              <a:t>3</a:t>
            </a:fld>
            <a:endParaRPr lang="en-US"/>
          </a:p>
        </p:txBody>
      </p:sp>
    </p:spTree>
    <p:extLst>
      <p:ext uri="{BB962C8B-B14F-4D97-AF65-F5344CB8AC3E}">
        <p14:creationId xmlns:p14="http://schemas.microsoft.com/office/powerpoint/2010/main" val="369971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67"/>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8C254E-8045-BA48-A012-C8BC80F83522}" type="datetimeFigureOut">
              <a:rPr lang="en-US" smtClean="0"/>
              <a:t>12/30/11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66383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8C254E-8045-BA48-A012-C8BC80F83522}" type="datetimeFigureOut">
              <a:rPr lang="en-US" smtClean="0"/>
              <a:t>12/30/11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24808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93"/>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93"/>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8C254E-8045-BA48-A012-C8BC80F83522}" type="datetimeFigureOut">
              <a:rPr lang="en-US" smtClean="0"/>
              <a:t>12/30/11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35734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8C254E-8045-BA48-A012-C8BC80F83522}" type="datetimeFigureOut">
              <a:rPr lang="en-US" smtClean="0"/>
              <a:t>12/30/11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362458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17"/>
            <a:ext cx="1554480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8C254E-8045-BA48-A012-C8BC80F83522}" type="datetimeFigureOut">
              <a:rPr lang="en-US" smtClean="0"/>
              <a:t>12/30/11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366797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13"/>
            <a:ext cx="8077200" cy="90519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13"/>
            <a:ext cx="8077200" cy="90519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8C254E-8045-BA48-A012-C8BC80F83522}" type="datetimeFigureOut">
              <a:rPr lang="en-US" smtClean="0"/>
              <a:t>12/30/11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4089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9" y="3070226"/>
            <a:ext cx="8083550"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9" y="4349750"/>
            <a:ext cx="8083550"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C254E-8045-BA48-A012-C8BC80F83522}" type="datetimeFigureOut">
              <a:rPr lang="en-US" smtClean="0"/>
              <a:t>12/30/11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232450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8C254E-8045-BA48-A012-C8BC80F83522}" type="datetimeFigureOut">
              <a:rPr lang="en-US" smtClean="0"/>
              <a:t>12/30/11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202522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C254E-8045-BA48-A012-C8BC80F83522}" type="datetimeFigureOut">
              <a:rPr lang="en-US" smtClean="0"/>
              <a:t>12/30/11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221597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0"/>
            <a:ext cx="6016626"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546117"/>
            <a:ext cx="10223500" cy="11706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7"/>
            <a:ext cx="6016626" cy="93821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C254E-8045-BA48-A012-C8BC80F83522}" type="datetimeFigureOut">
              <a:rPr lang="en-US" smtClean="0"/>
              <a:t>12/30/11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50223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C254E-8045-BA48-A012-C8BC80F83522}" type="datetimeFigureOut">
              <a:rPr lang="en-US" smtClean="0"/>
              <a:t>12/30/11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A6EA9D-3EE0-564B-9439-18CE64DE0222}" type="slidenum">
              <a:rPr lang="en-US" smtClean="0"/>
              <a:t>‹#›</a:t>
            </a:fld>
            <a:endParaRPr lang="en-US"/>
          </a:p>
        </p:txBody>
      </p:sp>
    </p:spTree>
    <p:extLst>
      <p:ext uri="{BB962C8B-B14F-4D97-AF65-F5344CB8AC3E}">
        <p14:creationId xmlns:p14="http://schemas.microsoft.com/office/powerpoint/2010/main" val="2847747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13"/>
            <a:ext cx="16459200" cy="90519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7"/>
            <a:ext cx="426720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D88C254E-8045-BA48-A012-C8BC80F83522}" type="datetimeFigureOut">
              <a:rPr lang="en-US" smtClean="0"/>
              <a:t>12/30/11</a:t>
            </a:fld>
            <a:endParaRPr lang="en-US"/>
          </a:p>
        </p:txBody>
      </p:sp>
      <p:sp>
        <p:nvSpPr>
          <p:cNvPr id="5" name="Footer Placeholder 4"/>
          <p:cNvSpPr>
            <a:spLocks noGrp="1"/>
          </p:cNvSpPr>
          <p:nvPr>
            <p:ph type="ftr" sz="quarter" idx="3"/>
          </p:nvPr>
        </p:nvSpPr>
        <p:spPr>
          <a:xfrm>
            <a:off x="6248400" y="12712717"/>
            <a:ext cx="57912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17"/>
            <a:ext cx="426720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BFA6EA9D-3EE0-564B-9439-18CE64DE0222}" type="slidenum">
              <a:rPr lang="en-US" smtClean="0"/>
              <a:t>‹#›</a:t>
            </a:fld>
            <a:endParaRPr lang="en-US"/>
          </a:p>
        </p:txBody>
      </p:sp>
    </p:spTree>
    <p:extLst>
      <p:ext uri="{BB962C8B-B14F-4D97-AF65-F5344CB8AC3E}">
        <p14:creationId xmlns:p14="http://schemas.microsoft.com/office/powerpoint/2010/main" val="3993213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charlton@cs.stanford.edu" TargetMode="External"/><Relationship Id="rId5" Type="http://schemas.openxmlformats.org/officeDocument/2006/relationships/hyperlink" Target="http://twitter.com/charltonys" TargetMode="External"/><Relationship Id="rId6" Type="http://schemas.openxmlformats.org/officeDocument/2006/relationships/hyperlink" Target="http://www.facebook.com/charltonsoesanto" TargetMode="External"/><Relationship Id="rId7" Type="http://schemas.openxmlformats.org/officeDocument/2006/relationships/hyperlink" Target="http://www.linkedin.com/in/charltonsoesanto" TargetMode="External"/><Relationship Id="rId8" Type="http://schemas.openxmlformats.org/officeDocument/2006/relationships/hyperlink" Target="http://re.vu/charlton"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2273668"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13" name="Rectangle 12"/>
          <p:cNvSpPr/>
          <p:nvPr/>
        </p:nvSpPr>
        <p:spPr>
          <a:xfrm>
            <a:off x="12404366"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a:solidFill>
                  <a:srgbClr val="FFFFFF"/>
                </a:solidFill>
                <a:latin typeface="Helvetica Neue Light"/>
                <a:cs typeface="Helvetica Neue Light"/>
              </a:rPr>
              <a:t>resume</a:t>
            </a:r>
            <a:endParaRPr lang="en-US" dirty="0">
              <a:solidFill>
                <a:srgbClr val="FFFFFF"/>
              </a:solidFill>
              <a:latin typeface="Helvetica Neue Light"/>
              <a:cs typeface="Helvetica Neue Light"/>
            </a:endParaRPr>
          </a:p>
        </p:txBody>
      </p:sp>
      <p:sp>
        <p:nvSpPr>
          <p:cNvPr id="14" name="Rounded Rectangle 13"/>
          <p:cNvSpPr/>
          <p:nvPr/>
        </p:nvSpPr>
        <p:spPr>
          <a:xfrm>
            <a:off x="3103901"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15" name="Rectangle 14"/>
          <p:cNvSpPr/>
          <p:nvPr/>
        </p:nvSpPr>
        <p:spPr>
          <a:xfrm>
            <a:off x="3234599"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2900" dirty="0" err="1">
                <a:solidFill>
                  <a:srgbClr val="FFFFFF"/>
                </a:solidFill>
                <a:latin typeface="Helvetica Neue Light"/>
                <a:cs typeface="Helvetica Neue Light"/>
              </a:rPr>
              <a:t>i</a:t>
            </a:r>
            <a:r>
              <a:rPr lang="en-US" sz="2900" dirty="0" err="1" smtClean="0">
                <a:solidFill>
                  <a:srgbClr val="FFFFFF"/>
                </a:solidFill>
                <a:latin typeface="Helvetica Neue Light"/>
                <a:cs typeface="Helvetica Neue Light"/>
              </a:rPr>
              <a:t>’m</a:t>
            </a:r>
            <a:r>
              <a:rPr lang="en-US" sz="2900" dirty="0" smtClean="0">
                <a:solidFill>
                  <a:srgbClr val="FFFFFF"/>
                </a:solidFill>
                <a:latin typeface="Helvetica Neue Light"/>
                <a:cs typeface="Helvetica Neue Light"/>
              </a:rPr>
              <a:t> feeling lucky</a:t>
            </a:r>
            <a:endParaRPr lang="en-US" sz="2900" dirty="0">
              <a:solidFill>
                <a:srgbClr val="FFFFFF"/>
              </a:solidFill>
              <a:latin typeface="Helvetica Neue Light"/>
              <a:cs typeface="Helvetica Neue Light"/>
            </a:endParaRPr>
          </a:p>
        </p:txBody>
      </p:sp>
      <p:sp>
        <p:nvSpPr>
          <p:cNvPr id="16" name="Rounded Rectangle 15"/>
          <p:cNvSpPr/>
          <p:nvPr/>
        </p:nvSpPr>
        <p:spPr>
          <a:xfrm>
            <a:off x="9230343"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4400" dirty="0" err="1" smtClean="0">
                <a:solidFill>
                  <a:srgbClr val="000000"/>
                </a:solidFill>
                <a:latin typeface="Helvetica Neue Light"/>
                <a:cs typeface="Helvetica Neue Light"/>
              </a:rPr>
              <a:t>Wq</a:t>
            </a:r>
            <a:r>
              <a:rPr lang="en-US" sz="4400" dirty="0" smtClean="0">
                <a:solidFill>
                  <a:srgbClr val="000000"/>
                </a:solidFill>
                <a:latin typeface="Helvetica Neue Light"/>
                <a:cs typeface="Helvetica Neue Light"/>
              </a:rPr>
              <a:t>	</a:t>
            </a:r>
            <a:endParaRPr lang="en-US" sz="4400" dirty="0">
              <a:solidFill>
                <a:srgbClr val="000000"/>
              </a:solidFill>
              <a:latin typeface="Helvetica Neue Light"/>
              <a:cs typeface="Helvetica Neue Light"/>
            </a:endParaRPr>
          </a:p>
        </p:txBody>
      </p:sp>
      <p:sp>
        <p:nvSpPr>
          <p:cNvPr id="17" name="Rectangle 16"/>
          <p:cNvSpPr/>
          <p:nvPr/>
        </p:nvSpPr>
        <p:spPr>
          <a:xfrm>
            <a:off x="9361041"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contact</a:t>
            </a:r>
            <a:endParaRPr lang="en-US" dirty="0">
              <a:solidFill>
                <a:srgbClr val="FFFFFF"/>
              </a:solidFill>
              <a:latin typeface="Helvetica Neue Light"/>
              <a:cs typeface="Helvetica Neue Light"/>
            </a:endParaRPr>
          </a:p>
        </p:txBody>
      </p:sp>
      <p:sp>
        <p:nvSpPr>
          <p:cNvPr id="18" name="Rounded Rectangle 17"/>
          <p:cNvSpPr/>
          <p:nvPr/>
        </p:nvSpPr>
        <p:spPr>
          <a:xfrm>
            <a:off x="6107262"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19" name="Rectangle 18"/>
          <p:cNvSpPr/>
          <p:nvPr/>
        </p:nvSpPr>
        <p:spPr>
          <a:xfrm>
            <a:off x="6237960"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projects</a:t>
            </a:r>
            <a:endParaRPr lang="en-US" dirty="0">
              <a:solidFill>
                <a:srgbClr val="FFFFFF"/>
              </a:solidFill>
              <a:latin typeface="Helvetica Neue Light"/>
              <a:cs typeface="Helvetica Neue Light"/>
            </a:endParaRPr>
          </a:p>
        </p:txBody>
      </p:sp>
      <p:sp>
        <p:nvSpPr>
          <p:cNvPr id="36" name="Rounded Rectangle 35"/>
          <p:cNvSpPr/>
          <p:nvPr/>
        </p:nvSpPr>
        <p:spPr>
          <a:xfrm>
            <a:off x="12273668" y="4286748"/>
            <a:ext cx="2917018" cy="900545"/>
          </a:xfrm>
          <a:prstGeom prst="roundRect">
            <a:avLst/>
          </a:prstGeom>
          <a:solidFill>
            <a:schemeClr val="accent6">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7" name="Rectangle 36"/>
          <p:cNvSpPr/>
          <p:nvPr/>
        </p:nvSpPr>
        <p:spPr>
          <a:xfrm>
            <a:off x="12404366" y="4396092"/>
            <a:ext cx="2636442" cy="669627"/>
          </a:xfrm>
          <a:prstGeom prst="rect">
            <a:avLst/>
          </a:prstGeom>
          <a:solidFill>
            <a:schemeClr val="accent6">
              <a:lumMod val="75000"/>
            </a:schemeClr>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a:solidFill>
                  <a:srgbClr val="FFFFFF"/>
                </a:solidFill>
                <a:latin typeface="Helvetica Neue Light"/>
                <a:cs typeface="Helvetica Neue Light"/>
              </a:rPr>
              <a:t>resume</a:t>
            </a:r>
            <a:endParaRPr lang="en-US" dirty="0">
              <a:solidFill>
                <a:srgbClr val="FFFFFF"/>
              </a:solidFill>
              <a:latin typeface="Helvetica Neue Light"/>
              <a:cs typeface="Helvetica Neue Light"/>
            </a:endParaRPr>
          </a:p>
        </p:txBody>
      </p:sp>
      <p:sp>
        <p:nvSpPr>
          <p:cNvPr id="38" name="Rounded Rectangle 37"/>
          <p:cNvSpPr/>
          <p:nvPr/>
        </p:nvSpPr>
        <p:spPr>
          <a:xfrm>
            <a:off x="3103901" y="4286748"/>
            <a:ext cx="2917018" cy="900545"/>
          </a:xfrm>
          <a:prstGeom prst="roundRect">
            <a:avLst/>
          </a:prstGeom>
          <a:solidFill>
            <a:schemeClr val="accent6">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9" name="Rectangle 38"/>
          <p:cNvSpPr/>
          <p:nvPr/>
        </p:nvSpPr>
        <p:spPr>
          <a:xfrm>
            <a:off x="3234599" y="4396092"/>
            <a:ext cx="2636442" cy="669627"/>
          </a:xfrm>
          <a:prstGeom prst="rect">
            <a:avLst/>
          </a:prstGeom>
          <a:solidFill>
            <a:schemeClr val="accent6">
              <a:lumMod val="75000"/>
            </a:schemeClr>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2900" dirty="0" err="1">
                <a:solidFill>
                  <a:srgbClr val="FFFFFF"/>
                </a:solidFill>
                <a:latin typeface="Helvetica Neue Light"/>
                <a:cs typeface="Helvetica Neue Light"/>
              </a:rPr>
              <a:t>i</a:t>
            </a:r>
            <a:r>
              <a:rPr lang="en-US" sz="2900" dirty="0" err="1" smtClean="0">
                <a:solidFill>
                  <a:srgbClr val="FFFFFF"/>
                </a:solidFill>
                <a:latin typeface="Helvetica Neue Light"/>
                <a:cs typeface="Helvetica Neue Light"/>
              </a:rPr>
              <a:t>’m</a:t>
            </a:r>
            <a:r>
              <a:rPr lang="en-US" sz="2900" dirty="0" smtClean="0">
                <a:solidFill>
                  <a:srgbClr val="FFFFFF"/>
                </a:solidFill>
                <a:latin typeface="Helvetica Neue Light"/>
                <a:cs typeface="Helvetica Neue Light"/>
              </a:rPr>
              <a:t> feeling lucky</a:t>
            </a:r>
            <a:endParaRPr lang="en-US" sz="2900" dirty="0">
              <a:solidFill>
                <a:srgbClr val="FFFFFF"/>
              </a:solidFill>
              <a:latin typeface="Helvetica Neue Light"/>
              <a:cs typeface="Helvetica Neue Light"/>
            </a:endParaRPr>
          </a:p>
        </p:txBody>
      </p:sp>
      <p:sp>
        <p:nvSpPr>
          <p:cNvPr id="40" name="Rounded Rectangle 39"/>
          <p:cNvSpPr/>
          <p:nvPr/>
        </p:nvSpPr>
        <p:spPr>
          <a:xfrm>
            <a:off x="9230343" y="4286748"/>
            <a:ext cx="2917018" cy="900545"/>
          </a:xfrm>
          <a:prstGeom prst="roundRect">
            <a:avLst/>
          </a:prstGeom>
          <a:solidFill>
            <a:schemeClr val="accent6">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41" name="Rectangle 40"/>
          <p:cNvSpPr/>
          <p:nvPr/>
        </p:nvSpPr>
        <p:spPr>
          <a:xfrm>
            <a:off x="9361041" y="4396092"/>
            <a:ext cx="2636442" cy="669627"/>
          </a:xfrm>
          <a:prstGeom prst="rect">
            <a:avLst/>
          </a:prstGeom>
          <a:solidFill>
            <a:schemeClr val="accent6">
              <a:lumMod val="75000"/>
            </a:schemeClr>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contact</a:t>
            </a:r>
            <a:endParaRPr lang="en-US" dirty="0">
              <a:solidFill>
                <a:srgbClr val="FFFFFF"/>
              </a:solidFill>
              <a:latin typeface="Helvetica Neue Light"/>
              <a:cs typeface="Helvetica Neue Light"/>
            </a:endParaRPr>
          </a:p>
        </p:txBody>
      </p:sp>
      <p:sp>
        <p:nvSpPr>
          <p:cNvPr id="42" name="Rounded Rectangle 41"/>
          <p:cNvSpPr/>
          <p:nvPr/>
        </p:nvSpPr>
        <p:spPr>
          <a:xfrm>
            <a:off x="6107262" y="4286748"/>
            <a:ext cx="2917018" cy="900545"/>
          </a:xfrm>
          <a:prstGeom prst="roundRect">
            <a:avLst/>
          </a:prstGeom>
          <a:solidFill>
            <a:schemeClr val="accent6">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43" name="Rectangle 42"/>
          <p:cNvSpPr/>
          <p:nvPr/>
        </p:nvSpPr>
        <p:spPr>
          <a:xfrm>
            <a:off x="6237960" y="4396092"/>
            <a:ext cx="2636442" cy="669627"/>
          </a:xfrm>
          <a:prstGeom prst="rect">
            <a:avLst/>
          </a:prstGeom>
          <a:solidFill>
            <a:schemeClr val="accent6">
              <a:lumMod val="75000"/>
            </a:schemeClr>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projects</a:t>
            </a:r>
            <a:endParaRPr lang="en-US" dirty="0">
              <a:solidFill>
                <a:srgbClr val="FFFFFF"/>
              </a:solidFill>
              <a:latin typeface="Helvetica Neue Light"/>
              <a:cs typeface="Helvetica Neue Light"/>
            </a:endParaRPr>
          </a:p>
        </p:txBody>
      </p:sp>
      <p:sp>
        <p:nvSpPr>
          <p:cNvPr id="44" name="Rounded Rectangle 43"/>
          <p:cNvSpPr/>
          <p:nvPr/>
        </p:nvSpPr>
        <p:spPr>
          <a:xfrm>
            <a:off x="11941337" y="229323"/>
            <a:ext cx="2917018" cy="900545"/>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45" name="Rectangle 44"/>
          <p:cNvSpPr/>
          <p:nvPr/>
        </p:nvSpPr>
        <p:spPr>
          <a:xfrm>
            <a:off x="12072035" y="338667"/>
            <a:ext cx="2636442" cy="669627"/>
          </a:xfrm>
          <a:prstGeom prst="rect">
            <a:avLst/>
          </a:prstGeom>
          <a:solidFill>
            <a:schemeClr val="tx1"/>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a:solidFill>
                  <a:srgbClr val="FFFFFF"/>
                </a:solidFill>
                <a:latin typeface="Helvetica Neue Light"/>
                <a:cs typeface="Helvetica Neue Light"/>
              </a:rPr>
              <a:t>resume</a:t>
            </a:r>
            <a:endParaRPr lang="en-US" dirty="0">
              <a:solidFill>
                <a:srgbClr val="FFFFFF"/>
              </a:solidFill>
              <a:latin typeface="Helvetica Neue Light"/>
              <a:cs typeface="Helvetica Neue Light"/>
            </a:endParaRPr>
          </a:p>
        </p:txBody>
      </p:sp>
      <p:sp>
        <p:nvSpPr>
          <p:cNvPr id="46" name="Rounded Rectangle 45"/>
          <p:cNvSpPr/>
          <p:nvPr/>
        </p:nvSpPr>
        <p:spPr>
          <a:xfrm>
            <a:off x="2771570" y="229323"/>
            <a:ext cx="2917018" cy="900545"/>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47" name="Rectangle 46"/>
          <p:cNvSpPr/>
          <p:nvPr/>
        </p:nvSpPr>
        <p:spPr>
          <a:xfrm>
            <a:off x="2902268" y="338667"/>
            <a:ext cx="2636442" cy="669627"/>
          </a:xfrm>
          <a:prstGeom prst="rect">
            <a:avLst/>
          </a:prstGeom>
          <a:solidFill>
            <a:schemeClr val="tx1"/>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2900" dirty="0" err="1">
                <a:solidFill>
                  <a:srgbClr val="FFFFFF"/>
                </a:solidFill>
                <a:latin typeface="Helvetica Neue Light"/>
                <a:cs typeface="Helvetica Neue Light"/>
              </a:rPr>
              <a:t>i</a:t>
            </a:r>
            <a:r>
              <a:rPr lang="en-US" sz="2900" dirty="0" err="1" smtClean="0">
                <a:solidFill>
                  <a:srgbClr val="FFFFFF"/>
                </a:solidFill>
                <a:latin typeface="Helvetica Neue Light"/>
                <a:cs typeface="Helvetica Neue Light"/>
              </a:rPr>
              <a:t>’m</a:t>
            </a:r>
            <a:r>
              <a:rPr lang="en-US" sz="2900" dirty="0" smtClean="0">
                <a:solidFill>
                  <a:srgbClr val="FFFFFF"/>
                </a:solidFill>
                <a:latin typeface="Helvetica Neue Light"/>
                <a:cs typeface="Helvetica Neue Light"/>
              </a:rPr>
              <a:t> feeling lucky</a:t>
            </a:r>
            <a:endParaRPr lang="en-US" sz="2900" dirty="0">
              <a:solidFill>
                <a:srgbClr val="FFFFFF"/>
              </a:solidFill>
              <a:latin typeface="Helvetica Neue Light"/>
              <a:cs typeface="Helvetica Neue Light"/>
            </a:endParaRPr>
          </a:p>
        </p:txBody>
      </p:sp>
      <p:sp>
        <p:nvSpPr>
          <p:cNvPr id="48" name="Rounded Rectangle 47"/>
          <p:cNvSpPr/>
          <p:nvPr/>
        </p:nvSpPr>
        <p:spPr>
          <a:xfrm>
            <a:off x="8898012" y="229323"/>
            <a:ext cx="2917018" cy="900545"/>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49" name="Rectangle 48"/>
          <p:cNvSpPr/>
          <p:nvPr/>
        </p:nvSpPr>
        <p:spPr>
          <a:xfrm>
            <a:off x="9028710" y="338667"/>
            <a:ext cx="2636442" cy="669627"/>
          </a:xfrm>
          <a:prstGeom prst="rect">
            <a:avLst/>
          </a:prstGeom>
          <a:solidFill>
            <a:schemeClr val="tx1"/>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contact</a:t>
            </a:r>
            <a:endParaRPr lang="en-US" dirty="0">
              <a:solidFill>
                <a:srgbClr val="FFFFFF"/>
              </a:solidFill>
              <a:latin typeface="Helvetica Neue Light"/>
              <a:cs typeface="Helvetica Neue Light"/>
            </a:endParaRPr>
          </a:p>
        </p:txBody>
      </p:sp>
      <p:sp>
        <p:nvSpPr>
          <p:cNvPr id="50" name="Rounded Rectangle 49"/>
          <p:cNvSpPr/>
          <p:nvPr/>
        </p:nvSpPr>
        <p:spPr>
          <a:xfrm>
            <a:off x="5774931" y="229323"/>
            <a:ext cx="2917018" cy="900545"/>
          </a:xfrm>
          <a:prstGeom prst="round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51" name="Rectangle 50"/>
          <p:cNvSpPr/>
          <p:nvPr/>
        </p:nvSpPr>
        <p:spPr>
          <a:xfrm>
            <a:off x="5905629" y="338667"/>
            <a:ext cx="2636442" cy="669627"/>
          </a:xfrm>
          <a:prstGeom prst="rect">
            <a:avLst/>
          </a:prstGeom>
          <a:solidFill>
            <a:schemeClr val="tx1"/>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projects</a:t>
            </a:r>
            <a:endParaRPr lang="en-US" dirty="0">
              <a:solidFill>
                <a:srgbClr val="FFFFFF"/>
              </a:solidFill>
              <a:latin typeface="Helvetica Neue Light"/>
              <a:cs typeface="Helvetica Neue Light"/>
            </a:endParaRPr>
          </a:p>
        </p:txBody>
      </p:sp>
      <p:sp>
        <p:nvSpPr>
          <p:cNvPr id="54" name="TextBox 53"/>
          <p:cNvSpPr txBox="1"/>
          <p:nvPr/>
        </p:nvSpPr>
        <p:spPr>
          <a:xfrm>
            <a:off x="4126488" y="6198664"/>
            <a:ext cx="11111874" cy="1631216"/>
          </a:xfrm>
          <a:prstGeom prst="rect">
            <a:avLst/>
          </a:prstGeom>
          <a:noFill/>
        </p:spPr>
        <p:txBody>
          <a:bodyPr wrap="none" rtlCol="0">
            <a:spAutoFit/>
          </a:bodyPr>
          <a:lstStyle/>
          <a:p>
            <a:r>
              <a:rPr lang="en-US" sz="10000" dirty="0" err="1" smtClean="0">
                <a:solidFill>
                  <a:srgbClr val="3366FF"/>
                </a:solidFill>
                <a:latin typeface="Helvetica Neue Light"/>
                <a:cs typeface="Helvetica Neue Light"/>
              </a:rPr>
              <a:t>char</a:t>
            </a:r>
            <a:r>
              <a:rPr lang="en-US" sz="10000" dirty="0" err="1" smtClean="0">
                <a:solidFill>
                  <a:srgbClr val="FF0000"/>
                </a:solidFill>
                <a:latin typeface="Helvetica Neue Light"/>
                <a:cs typeface="Helvetica Neue Light"/>
              </a:rPr>
              <a:t>l</a:t>
            </a:r>
            <a:r>
              <a:rPr lang="en-US" sz="10000" dirty="0" err="1" smtClean="0">
                <a:solidFill>
                  <a:srgbClr val="CCA731"/>
                </a:solidFill>
                <a:latin typeface="Helvetica Neue Light"/>
                <a:cs typeface="Helvetica Neue Light"/>
              </a:rPr>
              <a:t>ton</a:t>
            </a:r>
            <a:r>
              <a:rPr lang="en-US" sz="10000" dirty="0" smtClean="0">
                <a:solidFill>
                  <a:srgbClr val="CCA731"/>
                </a:solidFill>
                <a:latin typeface="Helvetica Neue Light"/>
                <a:cs typeface="Helvetica Neue Light"/>
              </a:rPr>
              <a:t>  </a:t>
            </a:r>
            <a:r>
              <a:rPr lang="en-US" sz="10000" dirty="0" smtClean="0">
                <a:latin typeface="Helvetica Neue Light"/>
                <a:cs typeface="Helvetica Neue Light"/>
              </a:rPr>
              <a:t> </a:t>
            </a:r>
            <a:r>
              <a:rPr lang="en-US" sz="10000" dirty="0" err="1" smtClean="0">
                <a:solidFill>
                  <a:srgbClr val="3366FF"/>
                </a:solidFill>
                <a:latin typeface="Helvetica Neue Light"/>
                <a:cs typeface="Helvetica Neue Light"/>
              </a:rPr>
              <a:t>soe</a:t>
            </a:r>
            <a:r>
              <a:rPr lang="en-US" sz="10000" dirty="0" err="1" smtClean="0">
                <a:solidFill>
                  <a:srgbClr val="008000"/>
                </a:solidFill>
                <a:latin typeface="Helvetica Neue Light"/>
                <a:cs typeface="Helvetica Neue Light"/>
              </a:rPr>
              <a:t>san</a:t>
            </a:r>
            <a:r>
              <a:rPr lang="en-US" sz="10000" dirty="0" err="1" smtClean="0">
                <a:solidFill>
                  <a:srgbClr val="FF0000"/>
                </a:solidFill>
                <a:latin typeface="Helvetica Neue Light"/>
                <a:cs typeface="Helvetica Neue Light"/>
              </a:rPr>
              <a:t>to</a:t>
            </a:r>
            <a:endParaRPr lang="en-US" sz="10000" dirty="0">
              <a:solidFill>
                <a:srgbClr val="FF0000"/>
              </a:solidFill>
              <a:latin typeface="Helvetica Neue Light"/>
              <a:cs typeface="Helvetica Neue Light"/>
            </a:endParaRPr>
          </a:p>
        </p:txBody>
      </p:sp>
      <p:pic>
        <p:nvPicPr>
          <p:cNvPr id="55" name="Picture 54" descr="you-are-he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803" y="5888177"/>
            <a:ext cx="946014" cy="1658595"/>
          </a:xfrm>
          <a:prstGeom prst="rect">
            <a:avLst/>
          </a:prstGeom>
        </p:spPr>
      </p:pic>
      <p:sp>
        <p:nvSpPr>
          <p:cNvPr id="2" name="TextBox 1"/>
          <p:cNvSpPr txBox="1"/>
          <p:nvPr/>
        </p:nvSpPr>
        <p:spPr>
          <a:xfrm>
            <a:off x="0" y="7584813"/>
            <a:ext cx="18288000" cy="584776"/>
          </a:xfrm>
          <a:prstGeom prst="rect">
            <a:avLst/>
          </a:prstGeom>
          <a:noFill/>
        </p:spPr>
        <p:txBody>
          <a:bodyPr wrap="square" rtlCol="0">
            <a:spAutoFit/>
          </a:bodyPr>
          <a:lstStyle/>
          <a:p>
            <a:pPr algn="ctr"/>
            <a:r>
              <a:rPr lang="en-US" sz="3200" dirty="0" smtClean="0">
                <a:latin typeface="Helvetica Neue Light"/>
                <a:cs typeface="Helvetica Neue Light"/>
              </a:rPr>
              <a:t>personal website</a:t>
            </a:r>
            <a:endParaRPr lang="en-US" sz="3200" dirty="0">
              <a:latin typeface="Helvetica Neue Light"/>
              <a:cs typeface="Helvetica Neue Light"/>
            </a:endParaRPr>
          </a:p>
        </p:txBody>
      </p:sp>
      <p:sp>
        <p:nvSpPr>
          <p:cNvPr id="30" name="TextBox 29"/>
          <p:cNvSpPr txBox="1"/>
          <p:nvPr/>
        </p:nvSpPr>
        <p:spPr>
          <a:xfrm>
            <a:off x="4126488" y="9757652"/>
            <a:ext cx="11111874" cy="1631216"/>
          </a:xfrm>
          <a:prstGeom prst="rect">
            <a:avLst/>
          </a:prstGeom>
          <a:noFill/>
        </p:spPr>
        <p:txBody>
          <a:bodyPr wrap="none" rtlCol="0">
            <a:spAutoFit/>
          </a:bodyPr>
          <a:lstStyle/>
          <a:p>
            <a:r>
              <a:rPr lang="en-US" sz="10000" dirty="0" err="1" smtClean="0">
                <a:solidFill>
                  <a:srgbClr val="3366FF"/>
                </a:solidFill>
                <a:latin typeface="Helvetica Neue Light"/>
                <a:cs typeface="Helvetica Neue Light"/>
              </a:rPr>
              <a:t>char</a:t>
            </a:r>
            <a:r>
              <a:rPr lang="en-US" sz="10000" dirty="0" err="1" smtClean="0">
                <a:solidFill>
                  <a:srgbClr val="FF0000"/>
                </a:solidFill>
                <a:latin typeface="Helvetica Neue Light"/>
                <a:cs typeface="Helvetica Neue Light"/>
              </a:rPr>
              <a:t>l</a:t>
            </a:r>
            <a:r>
              <a:rPr lang="en-US" sz="10000" dirty="0" err="1" smtClean="0">
                <a:solidFill>
                  <a:srgbClr val="CCA731"/>
                </a:solidFill>
                <a:latin typeface="Helvetica Neue Light"/>
                <a:cs typeface="Helvetica Neue Light"/>
              </a:rPr>
              <a:t>ton</a:t>
            </a:r>
            <a:r>
              <a:rPr lang="en-US" sz="10000" dirty="0" smtClean="0">
                <a:solidFill>
                  <a:srgbClr val="CCA731"/>
                </a:solidFill>
                <a:latin typeface="Helvetica Neue Light"/>
                <a:cs typeface="Helvetica Neue Light"/>
              </a:rPr>
              <a:t>  </a:t>
            </a:r>
            <a:r>
              <a:rPr lang="en-US" sz="10000" dirty="0" smtClean="0">
                <a:latin typeface="Helvetica Neue Light"/>
                <a:cs typeface="Helvetica Neue Light"/>
              </a:rPr>
              <a:t> </a:t>
            </a:r>
            <a:r>
              <a:rPr lang="en-US" sz="10000" dirty="0" err="1" smtClean="0">
                <a:solidFill>
                  <a:srgbClr val="3366FF"/>
                </a:solidFill>
                <a:latin typeface="Helvetica Neue Light"/>
                <a:cs typeface="Helvetica Neue Light"/>
              </a:rPr>
              <a:t>soe</a:t>
            </a:r>
            <a:r>
              <a:rPr lang="en-US" sz="10000" dirty="0" err="1" smtClean="0">
                <a:solidFill>
                  <a:srgbClr val="008000"/>
                </a:solidFill>
                <a:latin typeface="Helvetica Neue Light"/>
                <a:cs typeface="Helvetica Neue Light"/>
              </a:rPr>
              <a:t>san</a:t>
            </a:r>
            <a:r>
              <a:rPr lang="en-US" sz="10000" dirty="0" err="1" smtClean="0">
                <a:solidFill>
                  <a:srgbClr val="FF0000"/>
                </a:solidFill>
                <a:latin typeface="Helvetica Neue Light"/>
                <a:cs typeface="Helvetica Neue Light"/>
              </a:rPr>
              <a:t>to</a:t>
            </a:r>
            <a:endParaRPr lang="en-US" sz="10000" dirty="0">
              <a:solidFill>
                <a:srgbClr val="FF0000"/>
              </a:solidFill>
              <a:latin typeface="Helvetica Neue Light"/>
              <a:cs typeface="Helvetica Neue Light"/>
            </a:endParaRPr>
          </a:p>
        </p:txBody>
      </p:sp>
      <p:pic>
        <p:nvPicPr>
          <p:cNvPr id="31" name="Picture 30" descr="you-are-he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626" y="10000372"/>
            <a:ext cx="826486" cy="1449032"/>
          </a:xfrm>
          <a:prstGeom prst="rect">
            <a:avLst/>
          </a:prstGeom>
        </p:spPr>
      </p:pic>
      <p:sp>
        <p:nvSpPr>
          <p:cNvPr id="32" name="TextBox 31"/>
          <p:cNvSpPr txBox="1"/>
          <p:nvPr/>
        </p:nvSpPr>
        <p:spPr>
          <a:xfrm>
            <a:off x="6184595" y="11040835"/>
            <a:ext cx="5701457" cy="769441"/>
          </a:xfrm>
          <a:prstGeom prst="rect">
            <a:avLst/>
          </a:prstGeom>
          <a:noFill/>
        </p:spPr>
        <p:txBody>
          <a:bodyPr wrap="square" rtlCol="0">
            <a:spAutoFit/>
          </a:bodyPr>
          <a:lstStyle/>
          <a:p>
            <a:pPr algn="ctr"/>
            <a:r>
              <a:rPr lang="en-US" sz="4400" dirty="0" smtClean="0">
                <a:latin typeface="Helvetica Neue Light"/>
                <a:cs typeface="Helvetica Neue Light"/>
              </a:rPr>
              <a:t>personal website</a:t>
            </a:r>
            <a:endParaRPr lang="en-US" sz="4400" dirty="0">
              <a:latin typeface="Helvetica Neue Light"/>
              <a:cs typeface="Helvetica Neue Light"/>
            </a:endParaRPr>
          </a:p>
        </p:txBody>
      </p:sp>
    </p:spTree>
    <p:extLst>
      <p:ext uri="{BB962C8B-B14F-4D97-AF65-F5344CB8AC3E}">
        <p14:creationId xmlns:p14="http://schemas.microsoft.com/office/powerpoint/2010/main" val="11943049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2273668"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0" name="Rectangle 29"/>
          <p:cNvSpPr/>
          <p:nvPr/>
        </p:nvSpPr>
        <p:spPr>
          <a:xfrm>
            <a:off x="12404366"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a:solidFill>
                  <a:srgbClr val="FFFFFF"/>
                </a:solidFill>
                <a:latin typeface="Helvetica Neue Light"/>
                <a:cs typeface="Helvetica Neue Light"/>
              </a:rPr>
              <a:t>resume</a:t>
            </a:r>
            <a:endParaRPr lang="en-US" dirty="0">
              <a:solidFill>
                <a:srgbClr val="FFFFFF"/>
              </a:solidFill>
              <a:latin typeface="Helvetica Neue Light"/>
              <a:cs typeface="Helvetica Neue Light"/>
            </a:endParaRPr>
          </a:p>
        </p:txBody>
      </p:sp>
      <p:sp>
        <p:nvSpPr>
          <p:cNvPr id="31" name="Rounded Rectangle 30"/>
          <p:cNvSpPr/>
          <p:nvPr/>
        </p:nvSpPr>
        <p:spPr>
          <a:xfrm>
            <a:off x="3103901"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2" name="Rectangle 31"/>
          <p:cNvSpPr/>
          <p:nvPr/>
        </p:nvSpPr>
        <p:spPr>
          <a:xfrm>
            <a:off x="3234599"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about</a:t>
            </a:r>
            <a:endParaRPr lang="en-US" dirty="0">
              <a:solidFill>
                <a:srgbClr val="FFFFFF"/>
              </a:solidFill>
              <a:latin typeface="Helvetica Neue Light"/>
              <a:cs typeface="Helvetica Neue Light"/>
            </a:endParaRPr>
          </a:p>
        </p:txBody>
      </p:sp>
      <p:sp>
        <p:nvSpPr>
          <p:cNvPr id="33" name="Rounded Rectangle 32"/>
          <p:cNvSpPr/>
          <p:nvPr/>
        </p:nvSpPr>
        <p:spPr>
          <a:xfrm>
            <a:off x="9230343"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4" name="Rectangle 33"/>
          <p:cNvSpPr/>
          <p:nvPr/>
        </p:nvSpPr>
        <p:spPr>
          <a:xfrm>
            <a:off x="9361041"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contact</a:t>
            </a:r>
            <a:endParaRPr lang="en-US" dirty="0">
              <a:solidFill>
                <a:srgbClr val="FFFFFF"/>
              </a:solidFill>
              <a:latin typeface="Helvetica Neue Light"/>
              <a:cs typeface="Helvetica Neue Light"/>
            </a:endParaRPr>
          </a:p>
        </p:txBody>
      </p:sp>
      <p:sp>
        <p:nvSpPr>
          <p:cNvPr id="35" name="Rounded Rectangle 34"/>
          <p:cNvSpPr/>
          <p:nvPr/>
        </p:nvSpPr>
        <p:spPr>
          <a:xfrm>
            <a:off x="6107262"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6" name="Rectangle 35"/>
          <p:cNvSpPr/>
          <p:nvPr/>
        </p:nvSpPr>
        <p:spPr>
          <a:xfrm>
            <a:off x="6237960"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projects</a:t>
            </a:r>
            <a:endParaRPr lang="en-US" dirty="0">
              <a:solidFill>
                <a:srgbClr val="FFFFFF"/>
              </a:solidFill>
              <a:latin typeface="Helvetica Neue Light"/>
              <a:cs typeface="Helvetica Neue Light"/>
            </a:endParaRPr>
          </a:p>
        </p:txBody>
      </p:sp>
      <p:sp>
        <p:nvSpPr>
          <p:cNvPr id="37" name="TextBox 36"/>
          <p:cNvSpPr txBox="1"/>
          <p:nvPr/>
        </p:nvSpPr>
        <p:spPr>
          <a:xfrm>
            <a:off x="5719941" y="651722"/>
            <a:ext cx="7514376" cy="1200329"/>
          </a:xfrm>
          <a:prstGeom prst="rect">
            <a:avLst/>
          </a:prstGeom>
          <a:noFill/>
        </p:spPr>
        <p:txBody>
          <a:bodyPr wrap="none" rtlCol="0">
            <a:spAutoFit/>
          </a:bodyPr>
          <a:lstStyle/>
          <a:p>
            <a:r>
              <a:rPr lang="en-US" sz="7200" dirty="0" err="1" smtClean="0">
                <a:solidFill>
                  <a:srgbClr val="008000"/>
                </a:solidFill>
                <a:latin typeface="Helvetica Neue Light"/>
                <a:cs typeface="Helvetica Neue Light"/>
              </a:rPr>
              <a:t>c</a:t>
            </a:r>
            <a:r>
              <a:rPr lang="en-US" sz="7200" dirty="0" err="1" smtClean="0">
                <a:latin typeface="Helvetica Neue Light"/>
                <a:cs typeface="Helvetica Neue Light"/>
              </a:rPr>
              <a:t>harlton</a:t>
            </a:r>
            <a:r>
              <a:rPr lang="en-US" sz="7200" dirty="0" smtClean="0">
                <a:latin typeface="Helvetica Neue Light"/>
                <a:cs typeface="Helvetica Neue Light"/>
              </a:rPr>
              <a:t> </a:t>
            </a:r>
            <a:r>
              <a:rPr lang="en-US" sz="7200" dirty="0" err="1" smtClean="0">
                <a:solidFill>
                  <a:srgbClr val="008000"/>
                </a:solidFill>
                <a:latin typeface="Helvetica Neue Light"/>
                <a:cs typeface="Helvetica Neue Light"/>
              </a:rPr>
              <a:t>s</a:t>
            </a:r>
            <a:r>
              <a:rPr lang="en-US" sz="7200" dirty="0" err="1" smtClean="0">
                <a:latin typeface="Helvetica Neue Light"/>
                <a:cs typeface="Helvetica Neue Light"/>
              </a:rPr>
              <a:t>oesanto</a:t>
            </a:r>
            <a:endParaRPr lang="en-US" sz="7200" dirty="0">
              <a:latin typeface="Helvetica Neue Light"/>
              <a:cs typeface="Helvetica Neue Light"/>
            </a:endParaRPr>
          </a:p>
        </p:txBody>
      </p:sp>
      <p:sp>
        <p:nvSpPr>
          <p:cNvPr id="38" name="Rounded Rectangle 37"/>
          <p:cNvSpPr/>
          <p:nvPr/>
        </p:nvSpPr>
        <p:spPr>
          <a:xfrm>
            <a:off x="1032933" y="3064933"/>
            <a:ext cx="16526934" cy="10476950"/>
          </a:xfrm>
          <a:prstGeom prst="roundRect">
            <a:avLst/>
          </a:prstGeom>
          <a:noFill/>
          <a:ln w="762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9" name="Picture 38" descr="5614_1167378739014_1064280064_30453741_8355608_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549" y="3770491"/>
            <a:ext cx="5801783" cy="7605270"/>
          </a:xfrm>
          <a:prstGeom prst="rect">
            <a:avLst/>
          </a:prstGeom>
        </p:spPr>
      </p:pic>
      <p:sp>
        <p:nvSpPr>
          <p:cNvPr id="40" name="TextBox 39"/>
          <p:cNvSpPr txBox="1"/>
          <p:nvPr/>
        </p:nvSpPr>
        <p:spPr>
          <a:xfrm>
            <a:off x="8577650" y="3770491"/>
            <a:ext cx="8240550" cy="9694960"/>
          </a:xfrm>
          <a:prstGeom prst="rect">
            <a:avLst/>
          </a:prstGeom>
          <a:noFill/>
        </p:spPr>
        <p:txBody>
          <a:bodyPr wrap="square" rtlCol="0">
            <a:spAutoFit/>
          </a:bodyPr>
          <a:lstStyle/>
          <a:p>
            <a:r>
              <a:rPr lang="en-US" sz="2400" dirty="0" smtClean="0"/>
              <a:t>I was born and grew up in Southern California, and now I am come to see the light and smell the fresh air of Northern California—and I don’t plan on leaving soon.</a:t>
            </a:r>
          </a:p>
          <a:p>
            <a:endParaRPr lang="en-US" sz="2400" dirty="0" smtClean="0"/>
          </a:p>
          <a:p>
            <a:r>
              <a:rPr lang="en-US" sz="2400" dirty="0" smtClean="0"/>
              <a:t>I am of Chinese-Indonesian descent, and my middle name “Yap-Chong” means “Industry Regulations.” My mother named me Charlton after Charlton </a:t>
            </a:r>
            <a:r>
              <a:rPr lang="en-US" sz="2400" dirty="0" err="1" smtClean="0"/>
              <a:t>Heston</a:t>
            </a:r>
            <a:r>
              <a:rPr lang="en-US" sz="2400" dirty="0" smtClean="0"/>
              <a:t>, specifically for his portrayal of Moses in The Ten Commandments.</a:t>
            </a:r>
            <a:endParaRPr lang="en-US" sz="2400" dirty="0"/>
          </a:p>
          <a:p>
            <a:endParaRPr lang="en-US" sz="2400" dirty="0" smtClean="0"/>
          </a:p>
          <a:p>
            <a:r>
              <a:rPr lang="en-US" sz="2400" dirty="0" smtClean="0"/>
              <a:t>In high school I was a part of the Junior Classical League (</a:t>
            </a:r>
            <a:r>
              <a:rPr lang="en-US" sz="2400" dirty="0" err="1" smtClean="0"/>
              <a:t>Odi</a:t>
            </a:r>
            <a:r>
              <a:rPr lang="en-US" sz="2400" dirty="0" smtClean="0"/>
              <a:t> et </a:t>
            </a:r>
            <a:r>
              <a:rPr lang="en-US" sz="2400" dirty="0" err="1" smtClean="0"/>
              <a:t>amo</a:t>
            </a:r>
            <a:r>
              <a:rPr lang="en-US" sz="2400" dirty="0" smtClean="0"/>
              <a:t>, indeed), and, lacking coordination to play sports requiring spherical objects, ran track and </a:t>
            </a:r>
            <a:r>
              <a:rPr lang="en-US" sz="2400" dirty="0"/>
              <a:t>c</a:t>
            </a:r>
            <a:r>
              <a:rPr lang="en-US" sz="2400" dirty="0" smtClean="0"/>
              <a:t>ross country. </a:t>
            </a:r>
          </a:p>
          <a:p>
            <a:endParaRPr lang="en-US" sz="2400" dirty="0"/>
          </a:p>
          <a:p>
            <a:r>
              <a:rPr lang="en-US" sz="2400" dirty="0" smtClean="0"/>
              <a:t>In college I spent a significant amount of time in residential education. I was the kitchen manager (‘09-’10) in a house of 36 ravenous fraternity gentlemen, and decided to challenge myself with freshmen as a Resident Assistant )(‘10-’11) for Donner House led by the illustrious Linda Paulson.</a:t>
            </a:r>
          </a:p>
          <a:p>
            <a:endParaRPr lang="en-US" sz="2400" dirty="0" smtClean="0"/>
          </a:p>
          <a:p>
            <a:r>
              <a:rPr lang="en-US" sz="2400" dirty="0" smtClean="0"/>
              <a:t>I expect to be carded until I am well over 30 years of age, but do not take my youth for granted. I have spent summers traveling the world, camping, and </a:t>
            </a:r>
            <a:r>
              <a:rPr lang="en-US" sz="2400" dirty="0" err="1" smtClean="0"/>
              <a:t>ocassionally</a:t>
            </a:r>
            <a:r>
              <a:rPr lang="en-US" sz="2400" dirty="0" smtClean="0"/>
              <a:t> doing real work. I’m interested in #</a:t>
            </a:r>
            <a:r>
              <a:rPr lang="en-US" sz="2400" dirty="0" err="1" smtClean="0"/>
              <a:t>CalmingTechnology</a:t>
            </a:r>
            <a:r>
              <a:rPr lang="en-US" sz="2400" dirty="0" smtClean="0"/>
              <a:t>, #</a:t>
            </a:r>
            <a:r>
              <a:rPr lang="en-US" sz="2400" dirty="0" err="1" smtClean="0"/>
              <a:t>EdTech</a:t>
            </a:r>
            <a:r>
              <a:rPr lang="en-US" sz="2400" dirty="0" smtClean="0"/>
              <a:t>, and #</a:t>
            </a:r>
            <a:r>
              <a:rPr lang="en-US" sz="2400" dirty="0" err="1" smtClean="0"/>
              <a:t>hashtags</a:t>
            </a:r>
            <a:r>
              <a:rPr lang="en-US" sz="2400" dirty="0" smtClean="0"/>
              <a:t>. </a:t>
            </a:r>
          </a:p>
          <a:p>
            <a:endParaRPr lang="en-US" sz="2400" dirty="0" smtClean="0"/>
          </a:p>
          <a:p>
            <a:r>
              <a:rPr lang="en-US" sz="2400" dirty="0" smtClean="0"/>
              <a:t>You can check out my more personal professional achievements on my resume.</a:t>
            </a:r>
          </a:p>
        </p:txBody>
      </p:sp>
    </p:spTree>
    <p:extLst>
      <p:ext uri="{BB962C8B-B14F-4D97-AF65-F5344CB8AC3E}">
        <p14:creationId xmlns:p14="http://schemas.microsoft.com/office/powerpoint/2010/main" val="9136232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2273668"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0" name="Rectangle 29"/>
          <p:cNvSpPr/>
          <p:nvPr/>
        </p:nvSpPr>
        <p:spPr>
          <a:xfrm>
            <a:off x="12404366"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a:solidFill>
                  <a:srgbClr val="FFFFFF"/>
                </a:solidFill>
                <a:latin typeface="Helvetica Neue Light"/>
                <a:cs typeface="Helvetica Neue Light"/>
              </a:rPr>
              <a:t>resume</a:t>
            </a:r>
            <a:endParaRPr lang="en-US" dirty="0">
              <a:solidFill>
                <a:srgbClr val="FFFFFF"/>
              </a:solidFill>
              <a:latin typeface="Helvetica Neue Light"/>
              <a:cs typeface="Helvetica Neue Light"/>
            </a:endParaRPr>
          </a:p>
        </p:txBody>
      </p:sp>
      <p:sp>
        <p:nvSpPr>
          <p:cNvPr id="31" name="Rounded Rectangle 30"/>
          <p:cNvSpPr/>
          <p:nvPr/>
        </p:nvSpPr>
        <p:spPr>
          <a:xfrm>
            <a:off x="3103901"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2" name="Rectangle 31"/>
          <p:cNvSpPr/>
          <p:nvPr/>
        </p:nvSpPr>
        <p:spPr>
          <a:xfrm>
            <a:off x="3234599"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about</a:t>
            </a:r>
            <a:endParaRPr lang="en-US" dirty="0">
              <a:solidFill>
                <a:srgbClr val="FFFFFF"/>
              </a:solidFill>
              <a:latin typeface="Helvetica Neue Light"/>
              <a:cs typeface="Helvetica Neue Light"/>
            </a:endParaRPr>
          </a:p>
        </p:txBody>
      </p:sp>
      <p:sp>
        <p:nvSpPr>
          <p:cNvPr id="33" name="Rounded Rectangle 32"/>
          <p:cNvSpPr/>
          <p:nvPr/>
        </p:nvSpPr>
        <p:spPr>
          <a:xfrm>
            <a:off x="9230343"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4" name="Rectangle 33"/>
          <p:cNvSpPr/>
          <p:nvPr/>
        </p:nvSpPr>
        <p:spPr>
          <a:xfrm>
            <a:off x="9361041"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contact</a:t>
            </a:r>
            <a:endParaRPr lang="en-US" dirty="0">
              <a:solidFill>
                <a:srgbClr val="FFFFFF"/>
              </a:solidFill>
              <a:latin typeface="Helvetica Neue Light"/>
              <a:cs typeface="Helvetica Neue Light"/>
            </a:endParaRPr>
          </a:p>
        </p:txBody>
      </p:sp>
      <p:sp>
        <p:nvSpPr>
          <p:cNvPr id="35" name="Rounded Rectangle 34"/>
          <p:cNvSpPr/>
          <p:nvPr/>
        </p:nvSpPr>
        <p:spPr>
          <a:xfrm>
            <a:off x="6107262"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36" name="Rectangle 35"/>
          <p:cNvSpPr/>
          <p:nvPr/>
        </p:nvSpPr>
        <p:spPr>
          <a:xfrm>
            <a:off x="6237960"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projects</a:t>
            </a:r>
            <a:endParaRPr lang="en-US" dirty="0">
              <a:solidFill>
                <a:srgbClr val="FFFFFF"/>
              </a:solidFill>
              <a:latin typeface="Helvetica Neue Light"/>
              <a:cs typeface="Helvetica Neue Light"/>
            </a:endParaRPr>
          </a:p>
        </p:txBody>
      </p:sp>
      <p:sp>
        <p:nvSpPr>
          <p:cNvPr id="37" name="TextBox 36"/>
          <p:cNvSpPr txBox="1"/>
          <p:nvPr/>
        </p:nvSpPr>
        <p:spPr>
          <a:xfrm>
            <a:off x="5719941" y="651722"/>
            <a:ext cx="7514376" cy="1200329"/>
          </a:xfrm>
          <a:prstGeom prst="rect">
            <a:avLst/>
          </a:prstGeom>
          <a:noFill/>
        </p:spPr>
        <p:txBody>
          <a:bodyPr wrap="none" rtlCol="0">
            <a:spAutoFit/>
          </a:bodyPr>
          <a:lstStyle/>
          <a:p>
            <a:r>
              <a:rPr lang="en-US" sz="7200" dirty="0" err="1" smtClean="0">
                <a:latin typeface="Helvetica Neue Light"/>
                <a:cs typeface="Helvetica Neue Light"/>
              </a:rPr>
              <a:t>charlton</a:t>
            </a:r>
            <a:r>
              <a:rPr lang="en-US" sz="7200" dirty="0" smtClean="0">
                <a:latin typeface="Helvetica Neue Light"/>
                <a:cs typeface="Helvetica Neue Light"/>
              </a:rPr>
              <a:t> </a:t>
            </a:r>
            <a:r>
              <a:rPr lang="en-US" sz="7200" dirty="0" err="1" smtClean="0">
                <a:latin typeface="Helvetica Neue Light"/>
                <a:cs typeface="Helvetica Neue Light"/>
              </a:rPr>
              <a:t>soesanto</a:t>
            </a:r>
            <a:endParaRPr lang="en-US" sz="7200" dirty="0">
              <a:latin typeface="Helvetica Neue Light"/>
              <a:cs typeface="Helvetica Neue Light"/>
            </a:endParaRPr>
          </a:p>
        </p:txBody>
      </p:sp>
      <p:sp>
        <p:nvSpPr>
          <p:cNvPr id="38" name="Rounded Rectangle 37"/>
          <p:cNvSpPr/>
          <p:nvPr/>
        </p:nvSpPr>
        <p:spPr>
          <a:xfrm>
            <a:off x="1032933" y="3064933"/>
            <a:ext cx="16526934" cy="10244667"/>
          </a:xfrm>
          <a:prstGeom prst="roundRect">
            <a:avLst/>
          </a:prstGeom>
          <a:noFill/>
          <a:ln w="762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1-12-29 at 4.37.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049" y="4383041"/>
            <a:ext cx="3503984" cy="6718803"/>
          </a:xfrm>
          <a:prstGeom prst="rect">
            <a:avLst/>
          </a:prstGeom>
        </p:spPr>
      </p:pic>
      <p:sp>
        <p:nvSpPr>
          <p:cNvPr id="4" name="TextBox 3"/>
          <p:cNvSpPr txBox="1"/>
          <p:nvPr/>
        </p:nvSpPr>
        <p:spPr>
          <a:xfrm>
            <a:off x="5569892" y="5187836"/>
            <a:ext cx="11657458" cy="5016758"/>
          </a:xfrm>
          <a:prstGeom prst="rect">
            <a:avLst/>
          </a:prstGeom>
          <a:noFill/>
        </p:spPr>
        <p:txBody>
          <a:bodyPr wrap="none" rtlCol="0">
            <a:spAutoFit/>
          </a:bodyPr>
          <a:lstStyle/>
          <a:p>
            <a:endParaRPr lang="en-US" sz="4800" dirty="0" smtClean="0"/>
          </a:p>
          <a:p>
            <a:r>
              <a:rPr lang="en-US" sz="4800" dirty="0" smtClean="0"/>
              <a:t>email:			</a:t>
            </a:r>
            <a:r>
              <a:rPr lang="en-US" sz="4800" dirty="0" smtClean="0">
                <a:hlinkClick r:id="rId4"/>
              </a:rPr>
              <a:t>charlton at cs dot stanford dot edu</a:t>
            </a:r>
            <a:endParaRPr lang="en-US" sz="4800" dirty="0" smtClean="0"/>
          </a:p>
          <a:p>
            <a:r>
              <a:rPr lang="en-US" sz="4800" dirty="0" smtClean="0"/>
              <a:t>twitter:		</a:t>
            </a:r>
            <a:r>
              <a:rPr lang="en-US" sz="4800" dirty="0" smtClean="0">
                <a:hlinkClick r:id="rId5"/>
              </a:rPr>
              <a:t>twitter.com/charltonys</a:t>
            </a:r>
            <a:endParaRPr lang="en-US" sz="4800" dirty="0" smtClean="0"/>
          </a:p>
          <a:p>
            <a:r>
              <a:rPr lang="en-US" sz="4800" dirty="0" err="1" smtClean="0"/>
              <a:t>facebook</a:t>
            </a:r>
            <a:r>
              <a:rPr lang="en-US" sz="4800" dirty="0" smtClean="0"/>
              <a:t>:	</a:t>
            </a:r>
            <a:r>
              <a:rPr lang="en-US" sz="4800" dirty="0" smtClean="0">
                <a:hlinkClick r:id="rId6"/>
              </a:rPr>
              <a:t>facebook.com/charltonsoesanto</a:t>
            </a:r>
            <a:endParaRPr lang="en-US" sz="4800" dirty="0" smtClean="0"/>
          </a:p>
          <a:p>
            <a:r>
              <a:rPr lang="en-US" sz="4800" dirty="0" err="1" smtClean="0"/>
              <a:t>linkedin</a:t>
            </a:r>
            <a:r>
              <a:rPr lang="en-US" sz="4800" dirty="0" smtClean="0"/>
              <a:t>: 		</a:t>
            </a:r>
            <a:r>
              <a:rPr lang="en-US" sz="4800" dirty="0" smtClean="0">
                <a:hlinkClick r:id="rId7"/>
              </a:rPr>
              <a:t>linkedin.com/in/charltonsoesanto</a:t>
            </a:r>
            <a:endParaRPr lang="en-US" sz="4800" dirty="0" smtClean="0"/>
          </a:p>
          <a:p>
            <a:r>
              <a:rPr lang="en-US" sz="4800" dirty="0" err="1" smtClean="0"/>
              <a:t>re.vu</a:t>
            </a:r>
            <a:r>
              <a:rPr lang="en-US" sz="4800" dirty="0" smtClean="0"/>
              <a:t>:	</a:t>
            </a:r>
            <a:r>
              <a:rPr lang="en-US" sz="4800" dirty="0"/>
              <a:t>	</a:t>
            </a:r>
            <a:r>
              <a:rPr lang="en-US" sz="4800" dirty="0" smtClean="0"/>
              <a:t>	</a:t>
            </a:r>
            <a:r>
              <a:rPr lang="en-US" sz="4800" dirty="0" smtClean="0">
                <a:hlinkClick r:id="rId8"/>
              </a:rPr>
              <a:t>re.vu/charlton</a:t>
            </a:r>
            <a:endParaRPr lang="en-US" sz="4800" dirty="0" smtClean="0"/>
          </a:p>
          <a:p>
            <a:endParaRPr lang="en-US" sz="1600" dirty="0" smtClean="0"/>
          </a:p>
          <a:p>
            <a:endParaRPr lang="en-US" sz="1600" dirty="0" smtClean="0"/>
          </a:p>
        </p:txBody>
      </p:sp>
      <p:sp>
        <p:nvSpPr>
          <p:cNvPr id="5" name="TextBox 4"/>
          <p:cNvSpPr txBox="1"/>
          <p:nvPr/>
        </p:nvSpPr>
        <p:spPr>
          <a:xfrm>
            <a:off x="5569892" y="4464973"/>
            <a:ext cx="5319560" cy="923330"/>
          </a:xfrm>
          <a:prstGeom prst="rect">
            <a:avLst/>
          </a:prstGeom>
          <a:noFill/>
        </p:spPr>
        <p:txBody>
          <a:bodyPr wrap="none" rtlCol="0">
            <a:spAutoFit/>
          </a:bodyPr>
          <a:lstStyle/>
          <a:p>
            <a:r>
              <a:rPr lang="en-US" sz="5400" dirty="0" smtClean="0"/>
              <a:t>how to</a:t>
            </a:r>
            <a:r>
              <a:rPr lang="en-US" sz="5400" b="1" dirty="0" smtClean="0"/>
              <a:t> get at me!</a:t>
            </a:r>
            <a:endParaRPr lang="en-US" sz="5400" b="1" dirty="0"/>
          </a:p>
        </p:txBody>
      </p:sp>
    </p:spTree>
    <p:extLst>
      <p:ext uri="{BB962C8B-B14F-4D97-AF65-F5344CB8AC3E}">
        <p14:creationId xmlns:p14="http://schemas.microsoft.com/office/powerpoint/2010/main" val="30168206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273668"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5" name="Rectangle 4"/>
          <p:cNvSpPr/>
          <p:nvPr/>
        </p:nvSpPr>
        <p:spPr>
          <a:xfrm>
            <a:off x="12404366"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a:solidFill>
                  <a:srgbClr val="FFFFFF"/>
                </a:solidFill>
                <a:latin typeface="Helvetica Neue Light"/>
                <a:cs typeface="Helvetica Neue Light"/>
              </a:rPr>
              <a:t>resume</a:t>
            </a:r>
            <a:endParaRPr lang="en-US" dirty="0">
              <a:solidFill>
                <a:srgbClr val="FFFFFF"/>
              </a:solidFill>
              <a:latin typeface="Helvetica Neue Light"/>
              <a:cs typeface="Helvetica Neue Light"/>
            </a:endParaRPr>
          </a:p>
        </p:txBody>
      </p:sp>
      <p:sp>
        <p:nvSpPr>
          <p:cNvPr id="6" name="Rounded Rectangle 5"/>
          <p:cNvSpPr/>
          <p:nvPr/>
        </p:nvSpPr>
        <p:spPr>
          <a:xfrm>
            <a:off x="3103901"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7" name="Rectangle 6"/>
          <p:cNvSpPr/>
          <p:nvPr/>
        </p:nvSpPr>
        <p:spPr>
          <a:xfrm>
            <a:off x="3234599"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about</a:t>
            </a:r>
            <a:endParaRPr lang="en-US" dirty="0">
              <a:solidFill>
                <a:srgbClr val="FFFFFF"/>
              </a:solidFill>
              <a:latin typeface="Helvetica Neue Light"/>
              <a:cs typeface="Helvetica Neue Light"/>
            </a:endParaRPr>
          </a:p>
        </p:txBody>
      </p:sp>
      <p:sp>
        <p:nvSpPr>
          <p:cNvPr id="8" name="Rounded Rectangle 7"/>
          <p:cNvSpPr/>
          <p:nvPr/>
        </p:nvSpPr>
        <p:spPr>
          <a:xfrm>
            <a:off x="9230343"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9" name="Rectangle 8"/>
          <p:cNvSpPr/>
          <p:nvPr/>
        </p:nvSpPr>
        <p:spPr>
          <a:xfrm>
            <a:off x="9361041"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contact</a:t>
            </a:r>
            <a:endParaRPr lang="en-US" dirty="0">
              <a:solidFill>
                <a:srgbClr val="FFFFFF"/>
              </a:solidFill>
              <a:latin typeface="Helvetica Neue Light"/>
              <a:cs typeface="Helvetica Neue Light"/>
            </a:endParaRPr>
          </a:p>
        </p:txBody>
      </p:sp>
      <p:sp>
        <p:nvSpPr>
          <p:cNvPr id="10" name="Rounded Rectangle 9"/>
          <p:cNvSpPr/>
          <p:nvPr/>
        </p:nvSpPr>
        <p:spPr>
          <a:xfrm>
            <a:off x="6107262" y="1848348"/>
            <a:ext cx="2917018" cy="900545"/>
          </a:xfrm>
          <a:prstGeom prst="roundRect">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endParaRPr lang="en-US" sz="4400" dirty="0">
              <a:solidFill>
                <a:srgbClr val="000000"/>
              </a:solidFill>
              <a:latin typeface="Helvetica Neue Light"/>
              <a:cs typeface="Helvetica Neue Light"/>
            </a:endParaRPr>
          </a:p>
        </p:txBody>
      </p:sp>
      <p:sp>
        <p:nvSpPr>
          <p:cNvPr id="11" name="Rectangle 10"/>
          <p:cNvSpPr/>
          <p:nvPr/>
        </p:nvSpPr>
        <p:spPr>
          <a:xfrm>
            <a:off x="6237960" y="1957692"/>
            <a:ext cx="2636442" cy="669627"/>
          </a:xfrm>
          <a:prstGeom prst="rect">
            <a:avLst/>
          </a:prstGeom>
          <a:solidFill>
            <a:srgbClr val="008000"/>
          </a:solid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45720" tIns="22860" rIns="45720" bIns="22860" spcCol="0" rtlCol="0" anchor="ctr"/>
          <a:lstStyle/>
          <a:p>
            <a:pPr algn="ctr"/>
            <a:r>
              <a:rPr lang="en-US" sz="3200" dirty="0" smtClean="0">
                <a:solidFill>
                  <a:srgbClr val="FFFFFF"/>
                </a:solidFill>
                <a:latin typeface="Helvetica Neue Light"/>
                <a:cs typeface="Helvetica Neue Light"/>
              </a:rPr>
              <a:t>projects</a:t>
            </a:r>
            <a:endParaRPr lang="en-US" dirty="0">
              <a:solidFill>
                <a:srgbClr val="FFFFFF"/>
              </a:solidFill>
              <a:latin typeface="Helvetica Neue Light"/>
              <a:cs typeface="Helvetica Neue Light"/>
            </a:endParaRPr>
          </a:p>
        </p:txBody>
      </p:sp>
      <p:sp>
        <p:nvSpPr>
          <p:cNvPr id="12" name="TextBox 11"/>
          <p:cNvSpPr txBox="1"/>
          <p:nvPr/>
        </p:nvSpPr>
        <p:spPr>
          <a:xfrm>
            <a:off x="5719941" y="651722"/>
            <a:ext cx="7514376" cy="1200329"/>
          </a:xfrm>
          <a:prstGeom prst="rect">
            <a:avLst/>
          </a:prstGeom>
          <a:noFill/>
        </p:spPr>
        <p:txBody>
          <a:bodyPr wrap="none" rtlCol="0">
            <a:spAutoFit/>
          </a:bodyPr>
          <a:lstStyle/>
          <a:p>
            <a:r>
              <a:rPr lang="en-US" sz="7200" dirty="0" err="1" smtClean="0">
                <a:latin typeface="Helvetica Neue Light"/>
                <a:cs typeface="Helvetica Neue Light"/>
              </a:rPr>
              <a:t>charlton</a:t>
            </a:r>
            <a:r>
              <a:rPr lang="en-US" sz="7200" dirty="0" smtClean="0">
                <a:latin typeface="Helvetica Neue Light"/>
                <a:cs typeface="Helvetica Neue Light"/>
              </a:rPr>
              <a:t> </a:t>
            </a:r>
            <a:r>
              <a:rPr lang="en-US" sz="7200" dirty="0" err="1" smtClean="0">
                <a:latin typeface="Helvetica Neue Light"/>
                <a:cs typeface="Helvetica Neue Light"/>
              </a:rPr>
              <a:t>soesanto</a:t>
            </a:r>
            <a:endParaRPr lang="en-US" sz="7200" dirty="0">
              <a:latin typeface="Helvetica Neue Light"/>
              <a:cs typeface="Helvetica Neue Light"/>
            </a:endParaRPr>
          </a:p>
        </p:txBody>
      </p:sp>
      <p:sp>
        <p:nvSpPr>
          <p:cNvPr id="13" name="Rounded Rectangle 12"/>
          <p:cNvSpPr/>
          <p:nvPr/>
        </p:nvSpPr>
        <p:spPr>
          <a:xfrm>
            <a:off x="1032933" y="3064934"/>
            <a:ext cx="16662400" cy="5875866"/>
          </a:xfrm>
          <a:prstGeom prst="roundRect">
            <a:avLst/>
          </a:prstGeom>
          <a:noFill/>
          <a:ln w="762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724616" y="3942203"/>
            <a:ext cx="13438063" cy="1754327"/>
          </a:xfrm>
          <a:prstGeom prst="rect">
            <a:avLst/>
          </a:prstGeom>
          <a:noFill/>
        </p:spPr>
        <p:txBody>
          <a:bodyPr wrap="square" rtlCol="0">
            <a:spAutoFit/>
          </a:bodyPr>
          <a:lstStyle/>
          <a:p>
            <a:r>
              <a:rPr lang="en-US" dirty="0" smtClean="0"/>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r>
              <a:rPr lang="en-US" dirty="0" smtClean="0"/>
              <a:t> </a:t>
            </a:r>
          </a:p>
          <a:p>
            <a:endParaRPr lang="en-US" dirty="0"/>
          </a:p>
        </p:txBody>
      </p:sp>
      <p:cxnSp>
        <p:nvCxnSpPr>
          <p:cNvPr id="24" name="Straight Connector 23"/>
          <p:cNvCxnSpPr/>
          <p:nvPr/>
        </p:nvCxnSpPr>
        <p:spPr>
          <a:xfrm>
            <a:off x="2765477" y="5264158"/>
            <a:ext cx="13397202" cy="4096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352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2215" y="2114325"/>
            <a:ext cx="10755367" cy="1631216"/>
          </a:xfrm>
          <a:prstGeom prst="rect">
            <a:avLst/>
          </a:prstGeom>
          <a:noFill/>
        </p:spPr>
        <p:txBody>
          <a:bodyPr wrap="none" rtlCol="0">
            <a:spAutoFit/>
          </a:bodyPr>
          <a:lstStyle/>
          <a:p>
            <a:r>
              <a:rPr lang="en-US" sz="10000" dirty="0" err="1" smtClean="0">
                <a:solidFill>
                  <a:srgbClr val="008000"/>
                </a:solidFill>
                <a:latin typeface="Helvetica Neue Light"/>
                <a:cs typeface="Helvetica Neue Light"/>
              </a:rPr>
              <a:t>c</a:t>
            </a:r>
            <a:r>
              <a:rPr lang="en-US" sz="10000" dirty="0" err="1" smtClean="0">
                <a:solidFill>
                  <a:srgbClr val="008000"/>
                </a:solidFill>
                <a:latin typeface="Helvetica Neue Light"/>
                <a:cs typeface="Helvetica Neue Light"/>
              </a:rPr>
              <a:t>harlton</a:t>
            </a:r>
            <a:r>
              <a:rPr lang="en-US" sz="10000" dirty="0" smtClean="0">
                <a:solidFill>
                  <a:srgbClr val="008000"/>
                </a:solidFill>
                <a:latin typeface="Helvetica Neue Light"/>
                <a:cs typeface="Helvetica Neue Light"/>
              </a:rPr>
              <a:t>   </a:t>
            </a:r>
            <a:r>
              <a:rPr lang="en-US" sz="10000" dirty="0" err="1" smtClean="0">
                <a:solidFill>
                  <a:srgbClr val="008000"/>
                </a:solidFill>
                <a:latin typeface="Helvetica Neue Light"/>
                <a:cs typeface="Helvetica Neue Light"/>
              </a:rPr>
              <a:t>soesanto</a:t>
            </a:r>
            <a:endParaRPr lang="en-US" sz="10000" dirty="0">
              <a:solidFill>
                <a:srgbClr val="008000"/>
              </a:solidFill>
              <a:latin typeface="Helvetica Neue Light"/>
              <a:cs typeface="Helvetica Neue Light"/>
            </a:endParaRPr>
          </a:p>
        </p:txBody>
      </p:sp>
    </p:spTree>
    <p:extLst>
      <p:ext uri="{BB962C8B-B14F-4D97-AF65-F5344CB8AC3E}">
        <p14:creationId xmlns:p14="http://schemas.microsoft.com/office/powerpoint/2010/main" val="4059233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693</TotalTime>
  <Words>389</Words>
  <Application>Microsoft Macintosh PowerPoint</Application>
  <PresentationFormat>Custom</PresentationFormat>
  <Paragraphs>55</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charlton soesanto</dc:title>
  <dc:creator>Charlton Soesanto</dc:creator>
  <cp:lastModifiedBy>Charlton Soesanto</cp:lastModifiedBy>
  <cp:revision>29</cp:revision>
  <dcterms:created xsi:type="dcterms:W3CDTF">2011-12-29T23:03:55Z</dcterms:created>
  <dcterms:modified xsi:type="dcterms:W3CDTF">2011-12-30T19:39:08Z</dcterms:modified>
</cp:coreProperties>
</file>