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48" r:id="rId1"/>
  </p:sldMasterIdLst>
  <p:sldIdLst>
    <p:sldId id="256" r:id="rId2"/>
    <p:sldId id="273" r:id="rId3"/>
    <p:sldId id="257" r:id="rId4"/>
    <p:sldId id="258" r:id="rId5"/>
    <p:sldId id="259" r:id="rId6"/>
    <p:sldId id="260" r:id="rId7"/>
    <p:sldId id="262" r:id="rId8"/>
    <p:sldId id="261" r:id="rId9"/>
    <p:sldId id="263" r:id="rId10"/>
    <p:sldId id="264" r:id="rId11"/>
    <p:sldId id="265" r:id="rId12"/>
    <p:sldId id="266" r:id="rId13"/>
    <p:sldId id="267" r:id="rId14"/>
    <p:sldId id="268" r:id="rId15"/>
    <p:sldId id="269" r:id="rId16"/>
    <p:sldId id="270" r:id="rId17"/>
    <p:sldId id="271"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343" autoAdjust="0"/>
  </p:normalViewPr>
  <p:slideViewPr>
    <p:cSldViewPr snapToGrid="0">
      <p:cViewPr>
        <p:scale>
          <a:sx n="71" d="100"/>
          <a:sy n="71" d="100"/>
        </p:scale>
        <p:origin x="696" y="-12"/>
      </p:cViewPr>
      <p:guideLst/>
    </p:cSldViewPr>
  </p:slideViewPr>
  <p:outlineViewPr>
    <p:cViewPr>
      <p:scale>
        <a:sx n="33" d="100"/>
        <a:sy n="33" d="100"/>
      </p:scale>
      <p:origin x="0" y="-3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2/6/2024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14.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3.xml"/><Relationship Id="rId17" Type="http://schemas.openxmlformats.org/officeDocument/2006/relationships/slide" Target="slide18.xml"/><Relationship Id="rId2" Type="http://schemas.openxmlformats.org/officeDocument/2006/relationships/slide" Target="slide3.xml"/><Relationship Id="rId16" Type="http://schemas.openxmlformats.org/officeDocument/2006/relationships/slide" Target="slide17.xml"/><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slide" Target="slide12.xml"/><Relationship Id="rId5" Type="http://schemas.openxmlformats.org/officeDocument/2006/relationships/slide" Target="slide6.xml"/><Relationship Id="rId15" Type="http://schemas.openxmlformats.org/officeDocument/2006/relationships/slide" Target="slide16.xml"/><Relationship Id="rId10" Type="http://schemas.openxmlformats.org/officeDocument/2006/relationships/slide" Target="slide11.xml"/><Relationship Id="rId4" Type="http://schemas.openxmlformats.org/officeDocument/2006/relationships/slide" Target="slide5.xml"/><Relationship Id="rId9" Type="http://schemas.openxmlformats.org/officeDocument/2006/relationships/slide" Target="slide10.xml"/><Relationship Id="rId14" Type="http://schemas.openxmlformats.org/officeDocument/2006/relationships/slide" Target="slid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650863" y="1175656"/>
            <a:ext cx="8001000" cy="1136469"/>
          </a:xfrm>
        </p:spPr>
        <p:txBody>
          <a:bodyPr>
            <a:normAutofit/>
          </a:bodyPr>
          <a:lstStyle/>
          <a:p>
            <a:pPr algn="ctr"/>
            <a:r>
              <a:rPr lang="es-ES" sz="3200" dirty="0"/>
              <a:t>Predicción de pérdida de clientes bancarios</a:t>
            </a:r>
            <a:endParaRPr lang="en-US" sz="3200" dirty="0"/>
          </a:p>
        </p:txBody>
      </p:sp>
      <p:sp>
        <p:nvSpPr>
          <p:cNvPr id="3" name="Subtítulo 2"/>
          <p:cNvSpPr>
            <a:spLocks noGrp="1"/>
          </p:cNvSpPr>
          <p:nvPr>
            <p:ph type="subTitle" idx="1"/>
          </p:nvPr>
        </p:nvSpPr>
        <p:spPr>
          <a:xfrm>
            <a:off x="553584" y="3788229"/>
            <a:ext cx="6400800" cy="1140822"/>
          </a:xfrm>
        </p:spPr>
        <p:txBody>
          <a:bodyPr>
            <a:normAutofit/>
          </a:bodyPr>
          <a:lstStyle/>
          <a:p>
            <a:pPr algn="ctr"/>
            <a:endParaRPr lang="es-ES" sz="2400" dirty="0"/>
          </a:p>
          <a:p>
            <a:pPr algn="ctr"/>
            <a:r>
              <a:rPr lang="en-US" sz="2400" b="1" dirty="0">
                <a:solidFill>
                  <a:schemeClr val="tx1"/>
                </a:solidFill>
              </a:rPr>
              <a:t>Data Science</a:t>
            </a:r>
          </a:p>
        </p:txBody>
      </p:sp>
      <p:sp>
        <p:nvSpPr>
          <p:cNvPr id="7" name="Rectángulo 6"/>
          <p:cNvSpPr/>
          <p:nvPr/>
        </p:nvSpPr>
        <p:spPr>
          <a:xfrm>
            <a:off x="8129452" y="5514592"/>
            <a:ext cx="3810000" cy="923330"/>
          </a:xfrm>
          <a:prstGeom prst="rect">
            <a:avLst/>
          </a:prstGeom>
        </p:spPr>
        <p:txBody>
          <a:bodyPr wrap="square">
            <a:spAutoFit/>
          </a:bodyPr>
          <a:lstStyle/>
          <a:p>
            <a:r>
              <a:rPr lang="es-ES" dirty="0"/>
              <a:t>Comisión 46295</a:t>
            </a:r>
          </a:p>
          <a:p>
            <a:r>
              <a:rPr lang="es-ES" dirty="0" smtClean="0"/>
              <a:t>Profesor: David </a:t>
            </a:r>
          </a:p>
          <a:p>
            <a:r>
              <a:rPr lang="es-ES" dirty="0" smtClean="0"/>
              <a:t>Tutor</a:t>
            </a:r>
            <a:r>
              <a:rPr lang="es-ES" dirty="0"/>
              <a:t>: Gabriel Gutiérrez Mas</a:t>
            </a:r>
          </a:p>
        </p:txBody>
      </p:sp>
      <p:sp>
        <p:nvSpPr>
          <p:cNvPr id="4" name="Rectángulo 3"/>
          <p:cNvSpPr/>
          <p:nvPr/>
        </p:nvSpPr>
        <p:spPr>
          <a:xfrm>
            <a:off x="3753984" y="2586260"/>
            <a:ext cx="3813865" cy="369332"/>
          </a:xfrm>
          <a:prstGeom prst="rect">
            <a:avLst/>
          </a:prstGeom>
        </p:spPr>
        <p:txBody>
          <a:bodyPr wrap="none">
            <a:spAutoFit/>
          </a:bodyPr>
          <a:lstStyle/>
          <a:p>
            <a:pPr algn="ctr"/>
            <a:r>
              <a:rPr lang="en-US" dirty="0"/>
              <a:t>Bank Customer Churn Prediction</a:t>
            </a:r>
          </a:p>
        </p:txBody>
      </p:sp>
    </p:spTree>
    <p:extLst>
      <p:ext uri="{BB962C8B-B14F-4D97-AF65-F5344CB8AC3E}">
        <p14:creationId xmlns:p14="http://schemas.microsoft.com/office/powerpoint/2010/main" val="5086618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4026182" y="343702"/>
            <a:ext cx="3219151" cy="338554"/>
          </a:xfrm>
          <a:prstGeom prst="rect">
            <a:avLst/>
          </a:prstGeom>
        </p:spPr>
        <p:txBody>
          <a:bodyPr wrap="none">
            <a:spAutoFit/>
          </a:bodyPr>
          <a:lstStyle/>
          <a:p>
            <a:pPr algn="ctr"/>
            <a:r>
              <a:rPr lang="es-ES" sz="1600" b="1" dirty="0" smtClean="0"/>
              <a:t>Comparación rangos de Edad</a:t>
            </a:r>
            <a:endParaRPr lang="es-ES" sz="1600" b="1" dirty="0"/>
          </a:p>
        </p:txBody>
      </p:sp>
      <p:sp>
        <p:nvSpPr>
          <p:cNvPr id="11" name="Rectángulo 10"/>
          <p:cNvSpPr/>
          <p:nvPr/>
        </p:nvSpPr>
        <p:spPr>
          <a:xfrm>
            <a:off x="1050324" y="780366"/>
            <a:ext cx="10008973" cy="276999"/>
          </a:xfrm>
          <a:prstGeom prst="rect">
            <a:avLst/>
          </a:prstGeom>
        </p:spPr>
        <p:txBody>
          <a:bodyPr wrap="square">
            <a:spAutoFit/>
          </a:bodyPr>
          <a:lstStyle/>
          <a:p>
            <a:pPr algn="ctr"/>
            <a:r>
              <a:rPr lang="es-ES" sz="1200" dirty="0"/>
              <a:t>Ahora puedo comparar los de 30(azul) años y 40 años(naranja</a:t>
            </a:r>
            <a:r>
              <a:rPr lang="es-ES" sz="1200" dirty="0" smtClean="0"/>
              <a:t>)</a:t>
            </a:r>
            <a:endParaRPr lang="en-US" sz="1200" dirty="0"/>
          </a:p>
        </p:txBody>
      </p:sp>
      <p:pic>
        <p:nvPicPr>
          <p:cNvPr id="12" name="Imagen 11"/>
          <p:cNvPicPr/>
          <p:nvPr/>
        </p:nvPicPr>
        <p:blipFill rotWithShape="1">
          <a:blip r:embed="rId2"/>
          <a:srcRect l="26791" t="57933" r="41095" b="7834"/>
          <a:stretch/>
        </p:blipFill>
        <p:spPr bwMode="auto">
          <a:xfrm>
            <a:off x="2796363" y="1155475"/>
            <a:ext cx="6446491" cy="3668524"/>
          </a:xfrm>
          <a:prstGeom prst="rect">
            <a:avLst/>
          </a:prstGeom>
          <a:ln>
            <a:noFill/>
          </a:ln>
          <a:extLst>
            <a:ext uri="{53640926-AAD7-44D8-BBD7-CCE9431645EC}">
              <a14:shadowObscured xmlns:a14="http://schemas.microsoft.com/office/drawing/2010/main"/>
            </a:ext>
          </a:extLst>
        </p:spPr>
      </p:pic>
      <p:sp>
        <p:nvSpPr>
          <p:cNvPr id="14" name="Rectángulo 13"/>
          <p:cNvSpPr/>
          <p:nvPr/>
        </p:nvSpPr>
        <p:spPr>
          <a:xfrm>
            <a:off x="1050324" y="4823999"/>
            <a:ext cx="10008973" cy="1200329"/>
          </a:xfrm>
          <a:prstGeom prst="rect">
            <a:avLst/>
          </a:prstGeom>
        </p:spPr>
        <p:txBody>
          <a:bodyPr wrap="square">
            <a:spAutoFit/>
          </a:bodyPr>
          <a:lstStyle/>
          <a:p>
            <a:pPr algn="ctr"/>
            <a:r>
              <a:rPr lang="es-ES" b="1" dirty="0" smtClean="0"/>
              <a:t>Conclusión:</a:t>
            </a:r>
          </a:p>
          <a:p>
            <a:pPr algn="ctr"/>
            <a:endParaRPr lang="es-ES" b="1" dirty="0" smtClean="0"/>
          </a:p>
          <a:p>
            <a:pPr algn="ctr"/>
            <a:r>
              <a:rPr lang="es-ES" dirty="0" smtClean="0"/>
              <a:t> </a:t>
            </a:r>
            <a:r>
              <a:rPr lang="es-ES" dirty="0" smtClean="0">
                <a:solidFill>
                  <a:schemeClr val="bg1"/>
                </a:solidFill>
              </a:rPr>
              <a:t>“A </a:t>
            </a:r>
            <a:r>
              <a:rPr lang="es-ES" dirty="0">
                <a:solidFill>
                  <a:schemeClr val="bg1"/>
                </a:solidFill>
              </a:rPr>
              <a:t>medida que aumenta la edad bajan las cantidades de personas o clientes del </a:t>
            </a:r>
            <a:r>
              <a:rPr lang="es-ES" dirty="0" smtClean="0">
                <a:solidFill>
                  <a:schemeClr val="bg1"/>
                </a:solidFill>
              </a:rPr>
              <a:t>banco”.</a:t>
            </a:r>
            <a:endParaRPr lang="en-US" dirty="0">
              <a:solidFill>
                <a:schemeClr val="bg1"/>
              </a:solidFill>
            </a:endParaRPr>
          </a:p>
        </p:txBody>
      </p:sp>
    </p:spTree>
    <p:extLst>
      <p:ext uri="{BB962C8B-B14F-4D97-AF65-F5344CB8AC3E}">
        <p14:creationId xmlns:p14="http://schemas.microsoft.com/office/powerpoint/2010/main" val="32868789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803188" y="545410"/>
            <a:ext cx="10169611" cy="276999"/>
          </a:xfrm>
          <a:prstGeom prst="rect">
            <a:avLst/>
          </a:prstGeom>
        </p:spPr>
        <p:txBody>
          <a:bodyPr wrap="square">
            <a:spAutoFit/>
          </a:bodyPr>
          <a:lstStyle/>
          <a:p>
            <a:pPr algn="ctr"/>
            <a:r>
              <a:rPr lang="es-ES" sz="1200" dirty="0"/>
              <a:t>Ahora uso seaborn para mostrar lo que consideré más importante  buscando relaciones, esto es </a:t>
            </a:r>
            <a:r>
              <a:rPr lang="es-ES" sz="1200" dirty="0" err="1"/>
              <a:t>Credit</a:t>
            </a:r>
            <a:r>
              <a:rPr lang="es-ES" sz="1200" dirty="0"/>
              <a:t> Score, </a:t>
            </a:r>
            <a:r>
              <a:rPr lang="es-ES" sz="1200" dirty="0" smtClean="0"/>
              <a:t>Edad</a:t>
            </a:r>
            <a:r>
              <a:rPr lang="es-ES" sz="1200" dirty="0"/>
              <a:t> </a:t>
            </a:r>
            <a:r>
              <a:rPr lang="es-ES" sz="1200" dirty="0" smtClean="0"/>
              <a:t>y </a:t>
            </a:r>
            <a:r>
              <a:rPr lang="es-ES" sz="1200" dirty="0" err="1" smtClean="0"/>
              <a:t>Estimated</a:t>
            </a:r>
            <a:r>
              <a:rPr lang="es-ES" sz="1200" dirty="0" smtClean="0"/>
              <a:t> </a:t>
            </a:r>
            <a:r>
              <a:rPr lang="es-ES" sz="1200" dirty="0" err="1" smtClean="0"/>
              <a:t>Salary</a:t>
            </a:r>
            <a:endParaRPr lang="en-US" sz="1200" dirty="0"/>
          </a:p>
        </p:txBody>
      </p:sp>
      <p:pic>
        <p:nvPicPr>
          <p:cNvPr id="8" name="Imagen 7"/>
          <p:cNvPicPr/>
          <p:nvPr/>
        </p:nvPicPr>
        <p:blipFill rotWithShape="1">
          <a:blip r:embed="rId2"/>
          <a:srcRect l="27217" t="38453" r="43063" b="13222"/>
          <a:stretch/>
        </p:blipFill>
        <p:spPr bwMode="auto">
          <a:xfrm>
            <a:off x="2780270" y="822409"/>
            <a:ext cx="6413157" cy="4874056"/>
          </a:xfrm>
          <a:prstGeom prst="rect">
            <a:avLst/>
          </a:prstGeom>
          <a:ln>
            <a:noFill/>
          </a:ln>
          <a:extLst>
            <a:ext uri="{53640926-AAD7-44D8-BBD7-CCE9431645EC}">
              <a14:shadowObscured xmlns:a14="http://schemas.microsoft.com/office/drawing/2010/main"/>
            </a:ext>
          </a:extLst>
        </p:spPr>
      </p:pic>
      <p:sp>
        <p:nvSpPr>
          <p:cNvPr id="10" name="Rectángulo 9"/>
          <p:cNvSpPr/>
          <p:nvPr/>
        </p:nvSpPr>
        <p:spPr>
          <a:xfrm>
            <a:off x="926757" y="5789827"/>
            <a:ext cx="10046042" cy="830997"/>
          </a:xfrm>
          <a:prstGeom prst="rect">
            <a:avLst/>
          </a:prstGeom>
        </p:spPr>
        <p:txBody>
          <a:bodyPr wrap="square">
            <a:spAutoFit/>
          </a:bodyPr>
          <a:lstStyle/>
          <a:p>
            <a:pPr algn="ctr"/>
            <a:r>
              <a:rPr lang="es-ES" sz="1200" dirty="0"/>
              <a:t>Como se puede observar, las posibilidades que brinda esta visualización es bastante amplia. Me permite entre otras cosas, inferir rápidamente cuáles son los clientes que abandonan el banco (</a:t>
            </a:r>
            <a:r>
              <a:rPr lang="es-ES" sz="1200" dirty="0" err="1"/>
              <a:t>Exited</a:t>
            </a:r>
            <a:r>
              <a:rPr lang="es-ES" sz="1200" dirty="0"/>
              <a:t> = 1), por </a:t>
            </a:r>
            <a:r>
              <a:rPr lang="es-ES" sz="1200" dirty="0" err="1"/>
              <a:t>Creditscore</a:t>
            </a:r>
            <a:r>
              <a:rPr lang="es-ES" sz="1200" dirty="0"/>
              <a:t>, por Edad(</a:t>
            </a:r>
            <a:r>
              <a:rPr lang="es-ES" sz="1200" dirty="0" err="1"/>
              <a:t>Age</a:t>
            </a:r>
            <a:r>
              <a:rPr lang="es-ES" sz="1200" dirty="0"/>
              <a:t>) y por </a:t>
            </a:r>
            <a:r>
              <a:rPr lang="es-ES" sz="1200" dirty="0" err="1"/>
              <a:t>EstimatedSalary</a:t>
            </a:r>
            <a:r>
              <a:rPr lang="es-ES" sz="1200" dirty="0"/>
              <a:t>. Por ejemplo, observo que los que tienen menor </a:t>
            </a:r>
            <a:r>
              <a:rPr lang="es-ES" sz="1200" dirty="0" err="1"/>
              <a:t>CreditScore</a:t>
            </a:r>
            <a:r>
              <a:rPr lang="es-ES" sz="1200" dirty="0"/>
              <a:t> son los que abandonan el banco, o los que tienen </a:t>
            </a:r>
            <a:r>
              <a:rPr lang="es-ES" sz="1200" dirty="0" err="1"/>
              <a:t>tienen</a:t>
            </a:r>
            <a:r>
              <a:rPr lang="es-ES" sz="1200" dirty="0"/>
              <a:t> menor </a:t>
            </a:r>
            <a:r>
              <a:rPr lang="es-ES" sz="1200" dirty="0" err="1"/>
              <a:t>EstimatedSalary</a:t>
            </a:r>
            <a:r>
              <a:rPr lang="es-ES" sz="1200" dirty="0"/>
              <a:t>.</a:t>
            </a:r>
            <a:endParaRPr lang="en-US" sz="1200" dirty="0"/>
          </a:p>
        </p:txBody>
      </p:sp>
      <p:sp>
        <p:nvSpPr>
          <p:cNvPr id="3" name="Rectángulo 2"/>
          <p:cNvSpPr/>
          <p:nvPr/>
        </p:nvSpPr>
        <p:spPr>
          <a:xfrm>
            <a:off x="5171290" y="82716"/>
            <a:ext cx="1116011" cy="369332"/>
          </a:xfrm>
          <a:prstGeom prst="rect">
            <a:avLst/>
          </a:prstGeom>
        </p:spPr>
        <p:txBody>
          <a:bodyPr wrap="none">
            <a:spAutoFit/>
          </a:bodyPr>
          <a:lstStyle/>
          <a:p>
            <a:r>
              <a:rPr lang="es-ES" b="1" dirty="0" smtClean="0"/>
              <a:t>Seaborn</a:t>
            </a:r>
            <a:endParaRPr lang="en-US" dirty="0"/>
          </a:p>
        </p:txBody>
      </p:sp>
    </p:spTree>
    <p:extLst>
      <p:ext uri="{BB962C8B-B14F-4D97-AF65-F5344CB8AC3E}">
        <p14:creationId xmlns:p14="http://schemas.microsoft.com/office/powerpoint/2010/main" val="32123979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5066139" y="123313"/>
            <a:ext cx="1032655" cy="369332"/>
          </a:xfrm>
          <a:prstGeom prst="rect">
            <a:avLst/>
          </a:prstGeom>
        </p:spPr>
        <p:txBody>
          <a:bodyPr wrap="none">
            <a:spAutoFit/>
          </a:bodyPr>
          <a:lstStyle/>
          <a:p>
            <a:r>
              <a:rPr lang="en-US" b="1" dirty="0"/>
              <a:t>Género</a:t>
            </a:r>
          </a:p>
        </p:txBody>
      </p:sp>
      <p:sp>
        <p:nvSpPr>
          <p:cNvPr id="7" name="Rectángulo 6"/>
          <p:cNvSpPr/>
          <p:nvPr/>
        </p:nvSpPr>
        <p:spPr>
          <a:xfrm>
            <a:off x="1431614" y="492645"/>
            <a:ext cx="9366421" cy="307777"/>
          </a:xfrm>
          <a:prstGeom prst="rect">
            <a:avLst/>
          </a:prstGeom>
        </p:spPr>
        <p:txBody>
          <a:bodyPr wrap="square">
            <a:spAutoFit/>
          </a:bodyPr>
          <a:lstStyle/>
          <a:p>
            <a:pPr algn="ctr"/>
            <a:r>
              <a:rPr lang="es-ES" sz="1400" dirty="0"/>
              <a:t>Necesito ver si el género </a:t>
            </a:r>
            <a:r>
              <a:rPr lang="es-ES" sz="1400" dirty="0" smtClean="0"/>
              <a:t>influye en la decisión de abandonar el banco, </a:t>
            </a:r>
            <a:r>
              <a:rPr lang="es-ES" sz="1400" dirty="0"/>
              <a:t>por lo cual lo verifico:</a:t>
            </a:r>
            <a:endParaRPr lang="en-US" sz="1400" dirty="0"/>
          </a:p>
        </p:txBody>
      </p:sp>
      <p:pic>
        <p:nvPicPr>
          <p:cNvPr id="8" name="Imagen 7"/>
          <p:cNvPicPr/>
          <p:nvPr/>
        </p:nvPicPr>
        <p:blipFill rotWithShape="1">
          <a:blip r:embed="rId2"/>
          <a:srcRect l="16785" t="49800" r="63305" b="32690"/>
          <a:stretch/>
        </p:blipFill>
        <p:spPr bwMode="auto">
          <a:xfrm>
            <a:off x="1102362" y="1507202"/>
            <a:ext cx="2526200" cy="1718399"/>
          </a:xfrm>
          <a:prstGeom prst="rect">
            <a:avLst/>
          </a:prstGeom>
          <a:ln>
            <a:noFill/>
          </a:ln>
          <a:extLst>
            <a:ext uri="{53640926-AAD7-44D8-BBD7-CCE9431645EC}">
              <a14:shadowObscured xmlns:a14="http://schemas.microsoft.com/office/drawing/2010/main"/>
            </a:ext>
          </a:extLst>
        </p:spPr>
      </p:pic>
      <p:sp>
        <p:nvSpPr>
          <p:cNvPr id="10" name="Rectángulo 9"/>
          <p:cNvSpPr/>
          <p:nvPr/>
        </p:nvSpPr>
        <p:spPr>
          <a:xfrm>
            <a:off x="148986" y="944999"/>
            <a:ext cx="4432953" cy="461665"/>
          </a:xfrm>
          <a:prstGeom prst="rect">
            <a:avLst/>
          </a:prstGeom>
        </p:spPr>
        <p:txBody>
          <a:bodyPr wrap="square">
            <a:spAutoFit/>
          </a:bodyPr>
          <a:lstStyle/>
          <a:p>
            <a:pPr algn="ctr"/>
            <a:r>
              <a:rPr lang="es-ES" sz="1200" dirty="0"/>
              <a:t>Se verifica que en el top están los hombres, pero no sabemos si es grande la diferencia por sobre las mujeres, </a:t>
            </a:r>
            <a:endParaRPr lang="es-ES" sz="1200" dirty="0" smtClean="0"/>
          </a:p>
        </p:txBody>
      </p:sp>
      <p:sp>
        <p:nvSpPr>
          <p:cNvPr id="13" name="Rectángulo 12"/>
          <p:cNvSpPr/>
          <p:nvPr/>
        </p:nvSpPr>
        <p:spPr>
          <a:xfrm>
            <a:off x="4698446" y="991165"/>
            <a:ext cx="6096000" cy="461665"/>
          </a:xfrm>
          <a:prstGeom prst="rect">
            <a:avLst/>
          </a:prstGeom>
        </p:spPr>
        <p:txBody>
          <a:bodyPr>
            <a:spAutoFit/>
          </a:bodyPr>
          <a:lstStyle/>
          <a:p>
            <a:pPr algn="ctr"/>
            <a:r>
              <a:rPr lang="es-ES" sz="1200" dirty="0" smtClean="0"/>
              <a:t>Se observa acá que la </a:t>
            </a:r>
            <a:r>
              <a:rPr lang="es-ES" sz="1200" dirty="0"/>
              <a:t>distribución </a:t>
            </a:r>
            <a:r>
              <a:rPr lang="es-ES" sz="1200" dirty="0" err="1"/>
              <a:t>Male</a:t>
            </a:r>
            <a:r>
              <a:rPr lang="es-ES" sz="1200" dirty="0"/>
              <a:t> vs </a:t>
            </a:r>
            <a:r>
              <a:rPr lang="es-ES" sz="1200" dirty="0" err="1"/>
              <a:t>Female</a:t>
            </a:r>
            <a:r>
              <a:rPr lang="es-ES" sz="1200" dirty="0"/>
              <a:t> es muy parecida</a:t>
            </a:r>
            <a:r>
              <a:rPr lang="es-ES" sz="1200" dirty="0" smtClean="0"/>
              <a:t>, </a:t>
            </a:r>
            <a:r>
              <a:rPr lang="es-ES" sz="1200" dirty="0"/>
              <a:t>puedo inferir </a:t>
            </a:r>
            <a:r>
              <a:rPr lang="es-ES" sz="1200" dirty="0" smtClean="0"/>
              <a:t>,que </a:t>
            </a:r>
            <a:r>
              <a:rPr lang="es-ES" sz="1200" dirty="0"/>
              <a:t>el sexo no sería un determinante.</a:t>
            </a:r>
            <a:endParaRPr lang="en-US" sz="1200" dirty="0"/>
          </a:p>
        </p:txBody>
      </p:sp>
      <p:sp>
        <p:nvSpPr>
          <p:cNvPr id="3" name="Rectángulo 2"/>
          <p:cNvSpPr/>
          <p:nvPr/>
        </p:nvSpPr>
        <p:spPr>
          <a:xfrm>
            <a:off x="3769829" y="3678685"/>
            <a:ext cx="4208204" cy="338554"/>
          </a:xfrm>
          <a:prstGeom prst="rect">
            <a:avLst/>
          </a:prstGeom>
        </p:spPr>
        <p:txBody>
          <a:bodyPr wrap="none">
            <a:spAutoFit/>
          </a:bodyPr>
          <a:lstStyle/>
          <a:p>
            <a:pPr algn="ctr"/>
            <a:r>
              <a:rPr lang="en-US" sz="1600" b="1" dirty="0" smtClean="0"/>
              <a:t>Estimated Salary </a:t>
            </a:r>
            <a:r>
              <a:rPr lang="en-US" sz="1600" b="1" dirty="0" err="1" smtClean="0"/>
              <a:t>distribuido</a:t>
            </a:r>
            <a:r>
              <a:rPr lang="en-US" sz="1600" b="1" dirty="0" smtClean="0"/>
              <a:t> </a:t>
            </a:r>
            <a:r>
              <a:rPr lang="en-US" sz="1600" b="1" dirty="0" err="1"/>
              <a:t>por</a:t>
            </a:r>
            <a:r>
              <a:rPr lang="en-US" sz="1600" b="1" dirty="0"/>
              <a:t> Gender</a:t>
            </a:r>
          </a:p>
        </p:txBody>
      </p:sp>
      <p:pic>
        <p:nvPicPr>
          <p:cNvPr id="9" name="Imagen 8"/>
          <p:cNvPicPr>
            <a:picLocks noChangeAspect="1"/>
          </p:cNvPicPr>
          <p:nvPr/>
        </p:nvPicPr>
        <p:blipFill rotWithShape="1">
          <a:blip r:embed="rId3"/>
          <a:srcRect l="23930" t="53249" r="52275" b="19732"/>
          <a:stretch/>
        </p:blipFill>
        <p:spPr>
          <a:xfrm>
            <a:off x="6198497" y="1475640"/>
            <a:ext cx="3363514" cy="2147355"/>
          </a:xfrm>
          <a:prstGeom prst="rect">
            <a:avLst/>
          </a:prstGeom>
        </p:spPr>
      </p:pic>
      <p:pic>
        <p:nvPicPr>
          <p:cNvPr id="12" name="Imagen 11"/>
          <p:cNvPicPr>
            <a:picLocks noChangeAspect="1"/>
          </p:cNvPicPr>
          <p:nvPr/>
        </p:nvPicPr>
        <p:blipFill rotWithShape="1">
          <a:blip r:embed="rId4"/>
          <a:srcRect l="24533" t="42768" r="52376" b="29375"/>
          <a:stretch/>
        </p:blipFill>
        <p:spPr>
          <a:xfrm>
            <a:off x="1102362" y="4669157"/>
            <a:ext cx="3266151" cy="2124000"/>
          </a:xfrm>
          <a:prstGeom prst="rect">
            <a:avLst/>
          </a:prstGeom>
        </p:spPr>
      </p:pic>
      <p:sp>
        <p:nvSpPr>
          <p:cNvPr id="14" name="Rectángulo 13"/>
          <p:cNvSpPr/>
          <p:nvPr/>
        </p:nvSpPr>
        <p:spPr>
          <a:xfrm>
            <a:off x="6315559" y="4035422"/>
            <a:ext cx="3760966" cy="461665"/>
          </a:xfrm>
          <a:prstGeom prst="rect">
            <a:avLst/>
          </a:prstGeom>
        </p:spPr>
        <p:txBody>
          <a:bodyPr wrap="none">
            <a:spAutoFit/>
          </a:bodyPr>
          <a:lstStyle/>
          <a:p>
            <a:pPr algn="ctr"/>
            <a:r>
              <a:rPr lang="es-ES" sz="1200" dirty="0" smtClean="0"/>
              <a:t>Con las cantidades, observo </a:t>
            </a:r>
            <a:r>
              <a:rPr lang="es-ES" sz="1200" dirty="0"/>
              <a:t>una diferencia de </a:t>
            </a:r>
            <a:endParaRPr lang="es-ES" sz="1200" dirty="0" smtClean="0"/>
          </a:p>
          <a:p>
            <a:pPr algn="ctr"/>
            <a:r>
              <a:rPr lang="es-ES" sz="1200" dirty="0" smtClean="0"/>
              <a:t>más </a:t>
            </a:r>
            <a:r>
              <a:rPr lang="es-ES" sz="1200" dirty="0"/>
              <a:t>de mil hombres</a:t>
            </a:r>
            <a:endParaRPr lang="en-US" sz="1200" dirty="0"/>
          </a:p>
        </p:txBody>
      </p:sp>
      <p:pic>
        <p:nvPicPr>
          <p:cNvPr id="16" name="Imagen 15"/>
          <p:cNvPicPr>
            <a:picLocks noChangeAspect="1"/>
          </p:cNvPicPr>
          <p:nvPr/>
        </p:nvPicPr>
        <p:blipFill rotWithShape="1">
          <a:blip r:embed="rId5"/>
          <a:srcRect l="24332" t="55089" r="52778" b="16518"/>
          <a:stretch/>
        </p:blipFill>
        <p:spPr>
          <a:xfrm>
            <a:off x="6318910" y="4669158"/>
            <a:ext cx="3362400" cy="2074504"/>
          </a:xfrm>
          <a:prstGeom prst="rect">
            <a:avLst/>
          </a:prstGeom>
        </p:spPr>
      </p:pic>
      <p:sp>
        <p:nvSpPr>
          <p:cNvPr id="17" name="Rectángulo 16"/>
          <p:cNvSpPr/>
          <p:nvPr/>
        </p:nvSpPr>
        <p:spPr>
          <a:xfrm>
            <a:off x="302290" y="4035421"/>
            <a:ext cx="4557093" cy="461665"/>
          </a:xfrm>
          <a:prstGeom prst="rect">
            <a:avLst/>
          </a:prstGeom>
        </p:spPr>
        <p:txBody>
          <a:bodyPr wrap="square">
            <a:spAutoFit/>
          </a:bodyPr>
          <a:lstStyle/>
          <a:p>
            <a:pPr algn="ctr"/>
            <a:r>
              <a:rPr lang="es-ES" sz="1200" dirty="0" smtClean="0"/>
              <a:t>Así se ve la distribución de los salarios vs el género,  pero no </a:t>
            </a:r>
            <a:r>
              <a:rPr lang="es-ES" sz="1200" dirty="0" smtClean="0"/>
              <a:t>sé </a:t>
            </a:r>
            <a:r>
              <a:rPr lang="es-ES" sz="1200" dirty="0" smtClean="0"/>
              <a:t>las cantidades de Hombres Vs Mujeres</a:t>
            </a:r>
            <a:endParaRPr lang="en-US" sz="1200" dirty="0"/>
          </a:p>
        </p:txBody>
      </p:sp>
      <p:sp>
        <p:nvSpPr>
          <p:cNvPr id="2" name="Flecha derecha 1"/>
          <p:cNvSpPr/>
          <p:nvPr/>
        </p:nvSpPr>
        <p:spPr>
          <a:xfrm>
            <a:off x="470647" y="2554941"/>
            <a:ext cx="497541" cy="2286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463482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1650864" y="185057"/>
            <a:ext cx="8534400" cy="402771"/>
          </a:xfrm>
        </p:spPr>
        <p:txBody>
          <a:bodyPr>
            <a:normAutofit/>
          </a:bodyPr>
          <a:lstStyle/>
          <a:p>
            <a:pPr algn="ctr"/>
            <a:r>
              <a:rPr lang="es-ES" b="1" dirty="0">
                <a:solidFill>
                  <a:schemeClr val="tx1"/>
                </a:solidFill>
              </a:rPr>
              <a:t>Clientes Activos vs Inactivos</a:t>
            </a:r>
            <a:endParaRPr lang="en-US" b="1" dirty="0">
              <a:solidFill>
                <a:schemeClr val="tx1"/>
              </a:solidFill>
            </a:endParaRPr>
          </a:p>
        </p:txBody>
      </p:sp>
      <p:sp>
        <p:nvSpPr>
          <p:cNvPr id="5" name="Marcador de texto 2"/>
          <p:cNvSpPr txBox="1">
            <a:spLocks/>
          </p:cNvSpPr>
          <p:nvPr/>
        </p:nvSpPr>
        <p:spPr>
          <a:xfrm>
            <a:off x="1019492" y="667294"/>
            <a:ext cx="8534400" cy="402771"/>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s-ES" sz="1400" dirty="0">
                <a:solidFill>
                  <a:schemeClr val="tx1"/>
                </a:solidFill>
              </a:rPr>
              <a:t>Se vio que la edad posiblemente, no es un factor determinante para que los clientes abandonen el banco. Siguiendo las hipótesis quiero saber la cantidad de miembros activos vs los que se fueron y  los que tienen productos, etc. </a:t>
            </a:r>
            <a:endParaRPr lang="es-ES" sz="1400" dirty="0" smtClean="0">
              <a:solidFill>
                <a:schemeClr val="tx1"/>
              </a:solidFill>
            </a:endParaRPr>
          </a:p>
          <a:p>
            <a:pPr algn="ctr"/>
            <a:endParaRPr lang="es-ES" sz="1400" dirty="0" smtClean="0">
              <a:solidFill>
                <a:schemeClr val="tx1"/>
              </a:solidFill>
            </a:endParaRPr>
          </a:p>
          <a:p>
            <a:pPr algn="ctr"/>
            <a:endParaRPr lang="en-US" sz="1400" dirty="0">
              <a:solidFill>
                <a:schemeClr val="tx1"/>
              </a:solidFill>
            </a:endParaRPr>
          </a:p>
        </p:txBody>
      </p:sp>
      <p:sp>
        <p:nvSpPr>
          <p:cNvPr id="6" name="CuadroTexto 5"/>
          <p:cNvSpPr txBox="1"/>
          <p:nvPr/>
        </p:nvSpPr>
        <p:spPr>
          <a:xfrm>
            <a:off x="138021" y="1451056"/>
            <a:ext cx="3542958" cy="461665"/>
          </a:xfrm>
          <a:prstGeom prst="rect">
            <a:avLst/>
          </a:prstGeom>
          <a:noFill/>
        </p:spPr>
        <p:txBody>
          <a:bodyPr wrap="none" rtlCol="0">
            <a:spAutoFit/>
          </a:bodyPr>
          <a:lstStyle/>
          <a:p>
            <a:pPr algn="ctr"/>
            <a:r>
              <a:rPr lang="es-ES" sz="1200" dirty="0" smtClean="0"/>
              <a:t>Observo </a:t>
            </a:r>
            <a:r>
              <a:rPr lang="es-ES" sz="1200" dirty="0"/>
              <a:t>que es bastante pareja la situación </a:t>
            </a:r>
            <a:endParaRPr lang="es-ES" sz="1200" dirty="0" smtClean="0"/>
          </a:p>
          <a:p>
            <a:pPr algn="ctr"/>
            <a:r>
              <a:rPr lang="es-ES" sz="1200" dirty="0" smtClean="0"/>
              <a:t>de </a:t>
            </a:r>
            <a:r>
              <a:rPr lang="es-ES" sz="1200" dirty="0"/>
              <a:t>los activos vs los inactivos</a:t>
            </a:r>
            <a:endParaRPr lang="en-US" sz="1200" dirty="0"/>
          </a:p>
        </p:txBody>
      </p:sp>
      <p:pic>
        <p:nvPicPr>
          <p:cNvPr id="7" name="Imagen 6"/>
          <p:cNvPicPr>
            <a:picLocks noChangeAspect="1"/>
          </p:cNvPicPr>
          <p:nvPr/>
        </p:nvPicPr>
        <p:blipFill rotWithShape="1">
          <a:blip r:embed="rId2"/>
          <a:srcRect l="24934" t="63661" r="56693" b="12411"/>
          <a:stretch/>
        </p:blipFill>
        <p:spPr>
          <a:xfrm>
            <a:off x="455612" y="1933293"/>
            <a:ext cx="2902828" cy="2125568"/>
          </a:xfrm>
          <a:prstGeom prst="rect">
            <a:avLst/>
          </a:prstGeom>
        </p:spPr>
      </p:pic>
      <p:pic>
        <p:nvPicPr>
          <p:cNvPr id="8" name="Imagen 7"/>
          <p:cNvPicPr>
            <a:picLocks noChangeAspect="1"/>
          </p:cNvPicPr>
          <p:nvPr/>
        </p:nvPicPr>
        <p:blipFill rotWithShape="1">
          <a:blip r:embed="rId3"/>
          <a:srcRect l="24733" t="44018" r="57396" b="32053"/>
          <a:stretch/>
        </p:blipFill>
        <p:spPr>
          <a:xfrm>
            <a:off x="8276231" y="1933290"/>
            <a:ext cx="2821432" cy="2124000"/>
          </a:xfrm>
          <a:prstGeom prst="rect">
            <a:avLst/>
          </a:prstGeom>
        </p:spPr>
      </p:pic>
      <p:sp>
        <p:nvSpPr>
          <p:cNvPr id="9" name="CuadroTexto 8"/>
          <p:cNvSpPr txBox="1"/>
          <p:nvPr/>
        </p:nvSpPr>
        <p:spPr>
          <a:xfrm>
            <a:off x="8081373" y="1451055"/>
            <a:ext cx="2945037" cy="461665"/>
          </a:xfrm>
          <a:prstGeom prst="rect">
            <a:avLst/>
          </a:prstGeom>
          <a:noFill/>
        </p:spPr>
        <p:txBody>
          <a:bodyPr wrap="none" rtlCol="0">
            <a:spAutoFit/>
          </a:bodyPr>
          <a:lstStyle/>
          <a:p>
            <a:pPr algn="ctr"/>
            <a:r>
              <a:rPr lang="es-ES" sz="1200" dirty="0" smtClean="0"/>
              <a:t>Observo que de los activos  un 70% </a:t>
            </a:r>
          </a:p>
          <a:p>
            <a:pPr algn="ctr"/>
            <a:r>
              <a:rPr lang="es-ES" sz="1200" dirty="0" smtClean="0"/>
              <a:t>tienen tarjeta de crédito</a:t>
            </a:r>
            <a:endParaRPr lang="en-US" sz="1200" dirty="0"/>
          </a:p>
        </p:txBody>
      </p:sp>
      <p:pic>
        <p:nvPicPr>
          <p:cNvPr id="10" name="Imagen 9"/>
          <p:cNvPicPr>
            <a:picLocks noChangeAspect="1"/>
          </p:cNvPicPr>
          <p:nvPr/>
        </p:nvPicPr>
        <p:blipFill rotWithShape="1">
          <a:blip r:embed="rId4"/>
          <a:srcRect l="25235" t="56876" r="59103" b="19732"/>
          <a:stretch/>
        </p:blipFill>
        <p:spPr>
          <a:xfrm>
            <a:off x="4478688" y="4673125"/>
            <a:ext cx="2610590" cy="2136929"/>
          </a:xfrm>
          <a:prstGeom prst="rect">
            <a:avLst/>
          </a:prstGeom>
        </p:spPr>
      </p:pic>
      <p:sp>
        <p:nvSpPr>
          <p:cNvPr id="12" name="Rectángulo 11"/>
          <p:cNvSpPr/>
          <p:nvPr/>
        </p:nvSpPr>
        <p:spPr>
          <a:xfrm>
            <a:off x="2735983" y="4149905"/>
            <a:ext cx="6096000" cy="523220"/>
          </a:xfrm>
          <a:prstGeom prst="rect">
            <a:avLst/>
          </a:prstGeom>
        </p:spPr>
        <p:txBody>
          <a:bodyPr>
            <a:spAutoFit/>
          </a:bodyPr>
          <a:lstStyle/>
          <a:p>
            <a:pPr algn="ctr"/>
            <a:r>
              <a:rPr lang="es-ES" sz="1400" b="1" dirty="0" smtClean="0"/>
              <a:t>¿Pero cuántos clientes </a:t>
            </a:r>
            <a:r>
              <a:rPr lang="es-ES" sz="1400" b="1" dirty="0"/>
              <a:t>que se fueron vs los que siguen, buscando respuestas a las </a:t>
            </a:r>
            <a:r>
              <a:rPr lang="es-ES" sz="1400" b="1" dirty="0" smtClean="0"/>
              <a:t>hipótesis?</a:t>
            </a:r>
            <a:endParaRPr lang="en-US" sz="1400" b="1" dirty="0"/>
          </a:p>
        </p:txBody>
      </p:sp>
    </p:spTree>
    <p:extLst>
      <p:ext uri="{BB962C8B-B14F-4D97-AF65-F5344CB8AC3E}">
        <p14:creationId xmlns:p14="http://schemas.microsoft.com/office/powerpoint/2010/main" val="25950901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4123803" y="35263"/>
            <a:ext cx="3226526" cy="369332"/>
          </a:xfrm>
          <a:prstGeom prst="rect">
            <a:avLst/>
          </a:prstGeom>
          <a:noFill/>
        </p:spPr>
        <p:txBody>
          <a:bodyPr wrap="square" rtlCol="0">
            <a:spAutoFit/>
          </a:bodyPr>
          <a:lstStyle/>
          <a:p>
            <a:pPr algn="ctr"/>
            <a:r>
              <a:rPr lang="es-ES" b="1" i="1" dirty="0"/>
              <a:t>Análisis de correlaciones</a:t>
            </a:r>
            <a:endParaRPr lang="en-US" dirty="0"/>
          </a:p>
        </p:txBody>
      </p:sp>
      <p:sp>
        <p:nvSpPr>
          <p:cNvPr id="7" name="Rectángulo 6"/>
          <p:cNvSpPr/>
          <p:nvPr/>
        </p:nvSpPr>
        <p:spPr>
          <a:xfrm>
            <a:off x="1507172" y="447333"/>
            <a:ext cx="8459787" cy="523220"/>
          </a:xfrm>
          <a:prstGeom prst="rect">
            <a:avLst/>
          </a:prstGeom>
        </p:spPr>
        <p:txBody>
          <a:bodyPr wrap="square">
            <a:spAutoFit/>
          </a:bodyPr>
          <a:lstStyle/>
          <a:p>
            <a:pPr algn="ctr"/>
            <a:r>
              <a:rPr lang="es-ES" sz="1400" dirty="0"/>
              <a:t>Considero que, para poder seguir un camino aceptable para conseguir el modelo, se tendría que hacer un </a:t>
            </a:r>
            <a:r>
              <a:rPr lang="es-ES" sz="1400" dirty="0" smtClean="0"/>
              <a:t>análisis </a:t>
            </a:r>
            <a:r>
              <a:rPr lang="es-ES" sz="1400" dirty="0"/>
              <a:t>de </a:t>
            </a:r>
            <a:r>
              <a:rPr lang="es-ES" sz="1400" dirty="0" smtClean="0"/>
              <a:t>correlaciones</a:t>
            </a:r>
            <a:r>
              <a:rPr lang="es-ES" sz="1400" dirty="0"/>
              <a:t>.</a:t>
            </a:r>
            <a:endParaRPr lang="en-US" sz="1400" dirty="0"/>
          </a:p>
        </p:txBody>
      </p:sp>
      <p:pic>
        <p:nvPicPr>
          <p:cNvPr id="8" name="Imagen 7"/>
          <p:cNvPicPr>
            <a:picLocks noChangeAspect="1"/>
          </p:cNvPicPr>
          <p:nvPr/>
        </p:nvPicPr>
        <p:blipFill rotWithShape="1">
          <a:blip r:embed="rId2"/>
          <a:srcRect l="24532" t="38304" r="38120" b="19018"/>
          <a:stretch/>
        </p:blipFill>
        <p:spPr>
          <a:xfrm>
            <a:off x="1047499" y="970553"/>
            <a:ext cx="5379425" cy="3675009"/>
          </a:xfrm>
          <a:prstGeom prst="rect">
            <a:avLst/>
          </a:prstGeom>
        </p:spPr>
      </p:pic>
      <p:sp>
        <p:nvSpPr>
          <p:cNvPr id="9" name="CuadroTexto 8"/>
          <p:cNvSpPr txBox="1"/>
          <p:nvPr/>
        </p:nvSpPr>
        <p:spPr>
          <a:xfrm>
            <a:off x="6529502" y="2577224"/>
            <a:ext cx="4834978" cy="461665"/>
          </a:xfrm>
          <a:prstGeom prst="rect">
            <a:avLst/>
          </a:prstGeom>
          <a:noFill/>
        </p:spPr>
        <p:txBody>
          <a:bodyPr wrap="none" rtlCol="0">
            <a:spAutoFit/>
          </a:bodyPr>
          <a:lstStyle/>
          <a:p>
            <a:pPr algn="ctr"/>
            <a:r>
              <a:rPr lang="es-ES" sz="1200" dirty="0" smtClean="0"/>
              <a:t>Se observa que la relación </a:t>
            </a:r>
            <a:r>
              <a:rPr lang="es-ES" sz="1200" dirty="0" err="1" smtClean="0"/>
              <a:t>Age</a:t>
            </a:r>
            <a:r>
              <a:rPr lang="es-ES" sz="1200" dirty="0" smtClean="0"/>
              <a:t> – </a:t>
            </a:r>
            <a:r>
              <a:rPr lang="es-ES" sz="1200" dirty="0" err="1" smtClean="0"/>
              <a:t>Exited</a:t>
            </a:r>
            <a:r>
              <a:rPr lang="es-ES" sz="1200" dirty="0" smtClean="0"/>
              <a:t> es la más importante. </a:t>
            </a:r>
          </a:p>
          <a:p>
            <a:pPr algn="ctr"/>
            <a:r>
              <a:rPr lang="es-ES" sz="1200" dirty="0" smtClean="0"/>
              <a:t>Sobre esta se desarrollarán los modelos</a:t>
            </a:r>
            <a:endParaRPr lang="en-US" sz="1200" dirty="0"/>
          </a:p>
        </p:txBody>
      </p:sp>
      <p:pic>
        <p:nvPicPr>
          <p:cNvPr id="3" name="Imagen 2"/>
          <p:cNvPicPr>
            <a:picLocks noChangeAspect="1"/>
          </p:cNvPicPr>
          <p:nvPr/>
        </p:nvPicPr>
        <p:blipFill rotWithShape="1">
          <a:blip r:embed="rId3"/>
          <a:srcRect l="23729" t="49018" r="53782" b="21696"/>
          <a:stretch/>
        </p:blipFill>
        <p:spPr>
          <a:xfrm>
            <a:off x="2108113" y="4645562"/>
            <a:ext cx="3265932" cy="2042769"/>
          </a:xfrm>
          <a:prstGeom prst="rect">
            <a:avLst/>
          </a:prstGeom>
        </p:spPr>
      </p:pic>
      <p:sp>
        <p:nvSpPr>
          <p:cNvPr id="10" name="CuadroTexto 9"/>
          <p:cNvSpPr txBox="1"/>
          <p:nvPr/>
        </p:nvSpPr>
        <p:spPr>
          <a:xfrm>
            <a:off x="5434574" y="5436113"/>
            <a:ext cx="4318811" cy="461665"/>
          </a:xfrm>
          <a:prstGeom prst="rect">
            <a:avLst/>
          </a:prstGeom>
          <a:noFill/>
        </p:spPr>
        <p:txBody>
          <a:bodyPr wrap="none" rtlCol="0">
            <a:spAutoFit/>
          </a:bodyPr>
          <a:lstStyle/>
          <a:p>
            <a:pPr algn="ctr"/>
            <a:r>
              <a:rPr lang="es-ES" sz="1200" dirty="0" smtClean="0"/>
              <a:t>Así se ve graficada esa relación. Habíamos visto que a </a:t>
            </a:r>
          </a:p>
          <a:p>
            <a:pPr algn="ctr"/>
            <a:r>
              <a:rPr lang="es-ES" sz="1200" dirty="0" smtClean="0"/>
              <a:t>medida que aumenta la edad aumenta el </a:t>
            </a:r>
            <a:r>
              <a:rPr lang="es-ES" sz="1200" dirty="0" err="1" smtClean="0"/>
              <a:t>churn</a:t>
            </a:r>
            <a:endParaRPr lang="en-US" sz="1200" dirty="0"/>
          </a:p>
        </p:txBody>
      </p:sp>
    </p:spTree>
    <p:extLst>
      <p:ext uri="{BB962C8B-B14F-4D97-AF65-F5344CB8AC3E}">
        <p14:creationId xmlns:p14="http://schemas.microsoft.com/office/powerpoint/2010/main" val="19863913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101737" y="182881"/>
            <a:ext cx="3226526" cy="369332"/>
          </a:xfrm>
          <a:prstGeom prst="rect">
            <a:avLst/>
          </a:prstGeom>
          <a:noFill/>
        </p:spPr>
        <p:txBody>
          <a:bodyPr wrap="square" rtlCol="0">
            <a:spAutoFit/>
          </a:bodyPr>
          <a:lstStyle/>
          <a:p>
            <a:pPr algn="ctr"/>
            <a:r>
              <a:rPr lang="es-ES" b="1" i="1" dirty="0" smtClean="0"/>
              <a:t>Modelos de correlaciones</a:t>
            </a:r>
            <a:endParaRPr lang="en-US" dirty="0"/>
          </a:p>
        </p:txBody>
      </p:sp>
      <p:sp>
        <p:nvSpPr>
          <p:cNvPr id="2" name="Rectángulo 1"/>
          <p:cNvSpPr/>
          <p:nvPr/>
        </p:nvSpPr>
        <p:spPr>
          <a:xfrm>
            <a:off x="96570" y="552213"/>
            <a:ext cx="6096000" cy="1200329"/>
          </a:xfrm>
          <a:prstGeom prst="rect">
            <a:avLst/>
          </a:prstGeom>
        </p:spPr>
        <p:txBody>
          <a:bodyPr>
            <a:spAutoFit/>
          </a:bodyPr>
          <a:lstStyle/>
          <a:p>
            <a:r>
              <a:rPr lang="es-ES" sz="1200" b="1" dirty="0"/>
              <a:t>Modelos 1- </a:t>
            </a:r>
            <a:r>
              <a:rPr lang="es-ES" sz="1200" b="1" dirty="0" err="1"/>
              <a:t>Exited</a:t>
            </a:r>
            <a:r>
              <a:rPr lang="es-ES" sz="1200" b="1" dirty="0"/>
              <a:t> </a:t>
            </a:r>
            <a:r>
              <a:rPr lang="es-ES" sz="1200" b="1" dirty="0" smtClean="0"/>
              <a:t>– </a:t>
            </a:r>
            <a:r>
              <a:rPr lang="es-ES" sz="1200" b="1" dirty="0" err="1" smtClean="0"/>
              <a:t>Age</a:t>
            </a:r>
            <a:endParaRPr lang="es-ES" sz="1200" b="1" dirty="0" smtClean="0"/>
          </a:p>
          <a:p>
            <a:endParaRPr lang="es-ES" sz="1200" b="1" dirty="0"/>
          </a:p>
          <a:p>
            <a:r>
              <a:rPr lang="es-ES" sz="1200" dirty="0"/>
              <a:t>Busco predecir la probabilidad de salir (</a:t>
            </a:r>
            <a:r>
              <a:rPr lang="es-ES" sz="1200" dirty="0" err="1"/>
              <a:t>Exited</a:t>
            </a:r>
            <a:r>
              <a:rPr lang="es-ES" sz="1200" dirty="0"/>
              <a:t>) en función de la edad con un modelo con la variable dependiente </a:t>
            </a:r>
            <a:r>
              <a:rPr lang="es-ES" sz="1200" dirty="0" err="1"/>
              <a:t>Exited</a:t>
            </a:r>
            <a:r>
              <a:rPr lang="es-ES" sz="1200" dirty="0"/>
              <a:t> y como variable independiente a </a:t>
            </a:r>
            <a:r>
              <a:rPr lang="es-ES" sz="1200" dirty="0" err="1"/>
              <a:t>Age</a:t>
            </a:r>
            <a:r>
              <a:rPr lang="es-ES" sz="1200" dirty="0"/>
              <a:t>.  Surge del gráfico de correlación en donde se observó esa relación. Se presenta lo siguiente:</a:t>
            </a:r>
          </a:p>
        </p:txBody>
      </p:sp>
      <p:pic>
        <p:nvPicPr>
          <p:cNvPr id="5" name="Imagen 4"/>
          <p:cNvPicPr/>
          <p:nvPr/>
        </p:nvPicPr>
        <p:blipFill rotWithShape="1">
          <a:blip r:embed="rId2"/>
          <a:srcRect l="23379" t="55434" r="40987" b="7444"/>
          <a:stretch/>
        </p:blipFill>
        <p:spPr bwMode="auto">
          <a:xfrm>
            <a:off x="163542" y="1998250"/>
            <a:ext cx="3600000" cy="3960000"/>
          </a:xfrm>
          <a:prstGeom prst="rect">
            <a:avLst/>
          </a:prstGeom>
          <a:ln>
            <a:noFill/>
          </a:ln>
          <a:extLst>
            <a:ext uri="{53640926-AAD7-44D8-BBD7-CCE9431645EC}">
              <a14:shadowObscured xmlns:a14="http://schemas.microsoft.com/office/drawing/2010/main"/>
            </a:ext>
          </a:extLst>
        </p:spPr>
      </p:pic>
      <p:sp>
        <p:nvSpPr>
          <p:cNvPr id="7" name="Rectángulo 6"/>
          <p:cNvSpPr/>
          <p:nvPr/>
        </p:nvSpPr>
        <p:spPr>
          <a:xfrm>
            <a:off x="3986182" y="2113524"/>
            <a:ext cx="6096000" cy="3323987"/>
          </a:xfrm>
          <a:prstGeom prst="rect">
            <a:avLst/>
          </a:prstGeom>
        </p:spPr>
        <p:txBody>
          <a:bodyPr>
            <a:spAutoFit/>
          </a:bodyPr>
          <a:lstStyle/>
          <a:p>
            <a:pPr algn="just"/>
            <a:r>
              <a:rPr lang="es-ES" sz="1200" dirty="0"/>
              <a:t>Que se concluye:</a:t>
            </a:r>
          </a:p>
          <a:p>
            <a:pPr algn="just"/>
            <a:r>
              <a:rPr lang="es-ES" sz="1200" dirty="0"/>
              <a:t>1.	R-cuadrado (R-</a:t>
            </a:r>
            <a:r>
              <a:rPr lang="es-ES" sz="1200" dirty="0" err="1"/>
              <a:t>squared</a:t>
            </a:r>
            <a:r>
              <a:rPr lang="es-ES" sz="1200" dirty="0"/>
              <a:t>): El R-cuadrado es 0.081, lo que significa que alrededor del 8.1% de la variabilidad en la variable dependiente (</a:t>
            </a:r>
            <a:r>
              <a:rPr lang="es-ES" sz="1200" dirty="0" err="1"/>
              <a:t>Exited</a:t>
            </a:r>
            <a:r>
              <a:rPr lang="es-ES" sz="1200" dirty="0"/>
              <a:t>) puede explicarse por la variable independiente (</a:t>
            </a:r>
            <a:r>
              <a:rPr lang="es-ES" sz="1200" dirty="0" err="1"/>
              <a:t>Age</a:t>
            </a:r>
            <a:r>
              <a:rPr lang="es-ES" sz="1200" dirty="0"/>
              <a:t>).</a:t>
            </a:r>
          </a:p>
          <a:p>
            <a:pPr algn="just"/>
            <a:r>
              <a:rPr lang="es-ES" sz="1200" dirty="0"/>
              <a:t>2.	P&gt;|t|: Ambos valores p son muy cercanos a cero (0.000), lo que sugiere que ambas variables son estadísticamente significativas.</a:t>
            </a:r>
          </a:p>
          <a:p>
            <a:pPr algn="just"/>
            <a:r>
              <a:rPr lang="es-ES" sz="1200" dirty="0"/>
              <a:t>3.	F-</a:t>
            </a:r>
            <a:r>
              <a:rPr lang="es-ES" sz="1200" dirty="0" err="1"/>
              <a:t>statistic</a:t>
            </a:r>
            <a:r>
              <a:rPr lang="es-ES" sz="1200" dirty="0"/>
              <a:t>: El valor es 886.1, y la probabilidad asociada también es 1.24e-186. Este F-</a:t>
            </a:r>
            <a:r>
              <a:rPr lang="es-ES" sz="1200" dirty="0" err="1"/>
              <a:t>statistic</a:t>
            </a:r>
            <a:r>
              <a:rPr lang="es-ES" sz="1200" dirty="0"/>
              <a:t> y su probabilidad evalúan la significancia global del modelo.</a:t>
            </a:r>
          </a:p>
          <a:p>
            <a:pPr algn="just"/>
            <a:endParaRPr lang="es-ES" sz="1200" dirty="0"/>
          </a:p>
          <a:p>
            <a:pPr algn="just"/>
            <a:r>
              <a:rPr lang="es-ES" sz="1200" dirty="0" smtClean="0"/>
              <a:t>4.      	La </a:t>
            </a:r>
            <a:r>
              <a:rPr lang="es-ES" sz="1200" dirty="0"/>
              <a:t>variable "</a:t>
            </a:r>
            <a:r>
              <a:rPr lang="es-ES" sz="1200" dirty="0" err="1"/>
              <a:t>Age</a:t>
            </a:r>
            <a:r>
              <a:rPr lang="es-ES" sz="1200" dirty="0"/>
              <a:t>" tiene un coeficiente positivo, lo que sugiere que hay una relación positiva entre la edad y la probabilidad de salir como se viene afirmando. </a:t>
            </a:r>
          </a:p>
          <a:p>
            <a:pPr algn="just"/>
            <a:endParaRPr lang="es-ES" sz="1200" dirty="0"/>
          </a:p>
          <a:p>
            <a:pPr algn="just"/>
            <a:r>
              <a:rPr lang="es-ES" sz="1200" dirty="0" smtClean="0"/>
              <a:t>5. 	Pero </a:t>
            </a:r>
            <a:r>
              <a:rPr lang="es-ES" sz="1200" dirty="0"/>
              <a:t>necesito mejorar el R- R-</a:t>
            </a:r>
            <a:r>
              <a:rPr lang="es-ES" sz="1200" dirty="0" err="1"/>
              <a:t>squared</a:t>
            </a:r>
            <a:r>
              <a:rPr lang="es-ES" sz="1200" dirty="0"/>
              <a:t> por lo cual voy a intentar agregando al modelo otro coeficiente como "</a:t>
            </a:r>
            <a:r>
              <a:rPr lang="es-ES" sz="1200" dirty="0" err="1"/>
              <a:t>IsActiveMember</a:t>
            </a:r>
            <a:r>
              <a:rPr lang="es-ES" sz="1200" dirty="0"/>
              <a:t>".Para ello se instaló  </a:t>
            </a:r>
            <a:r>
              <a:rPr lang="es-ES" sz="1200" dirty="0" err="1"/>
              <a:t>Statsmodels</a:t>
            </a:r>
            <a:r>
              <a:rPr lang="es-ES" sz="1200" dirty="0"/>
              <a:t>. </a:t>
            </a:r>
          </a:p>
          <a:p>
            <a:pPr algn="just"/>
            <a:endParaRPr lang="es-ES" dirty="0"/>
          </a:p>
        </p:txBody>
      </p:sp>
    </p:spTree>
    <p:extLst>
      <p:ext uri="{BB962C8B-B14F-4D97-AF65-F5344CB8AC3E}">
        <p14:creationId xmlns:p14="http://schemas.microsoft.com/office/powerpoint/2010/main" val="4116678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210208" y="499519"/>
            <a:ext cx="6096000" cy="1508105"/>
          </a:xfrm>
          <a:prstGeom prst="rect">
            <a:avLst/>
          </a:prstGeom>
        </p:spPr>
        <p:txBody>
          <a:bodyPr>
            <a:spAutoFit/>
          </a:bodyPr>
          <a:lstStyle/>
          <a:p>
            <a:r>
              <a:rPr lang="es-ES" sz="1400" b="1" dirty="0" smtClean="0"/>
              <a:t>Modelos II- </a:t>
            </a:r>
            <a:r>
              <a:rPr lang="es-ES" sz="1400" b="1" dirty="0" err="1" smtClean="0"/>
              <a:t>Exited</a:t>
            </a:r>
            <a:r>
              <a:rPr lang="es-ES" sz="1400" b="1" dirty="0" smtClean="0"/>
              <a:t> – </a:t>
            </a:r>
            <a:r>
              <a:rPr lang="es-ES" sz="1400" b="1" dirty="0" err="1" smtClean="0"/>
              <a:t>Age</a:t>
            </a:r>
            <a:r>
              <a:rPr lang="es-ES" sz="1400" b="1" dirty="0" smtClean="0"/>
              <a:t> + </a:t>
            </a:r>
            <a:r>
              <a:rPr lang="es-ES" sz="1400" b="1" dirty="0" err="1" smtClean="0"/>
              <a:t>IsActiveMember</a:t>
            </a:r>
            <a:endParaRPr lang="es-ES" sz="1400" b="1" dirty="0" smtClean="0"/>
          </a:p>
          <a:p>
            <a:endParaRPr lang="es-ES" sz="1200" b="1" dirty="0" smtClean="0"/>
          </a:p>
          <a:p>
            <a:r>
              <a:rPr lang="es-ES" sz="1200" dirty="0" smtClean="0"/>
              <a:t>Ahora </a:t>
            </a:r>
            <a:r>
              <a:rPr lang="es-ES" sz="1200" dirty="0"/>
              <a:t>sabiendo que es probable que la edad pueda que </a:t>
            </a:r>
            <a:r>
              <a:rPr lang="es-ES" sz="1200" dirty="0" err="1" smtClean="0"/>
              <a:t>seq</a:t>
            </a:r>
            <a:r>
              <a:rPr lang="es-ES" sz="1200" dirty="0" smtClean="0"/>
              <a:t> </a:t>
            </a:r>
            <a:r>
              <a:rPr lang="es-ES" sz="1200" dirty="0"/>
              <a:t>un factor determinante, me interesa saber la actividad de los clientes:</a:t>
            </a:r>
          </a:p>
          <a:p>
            <a:r>
              <a:rPr lang="es-ES" sz="1200" dirty="0"/>
              <a:t>#Cuento clientes activos vs inactivos, posiblemente por acá pueda obtener alguna respuesta, para saber quiénes abandonan o no el banco</a:t>
            </a:r>
          </a:p>
          <a:p>
            <a:endParaRPr lang="es-ES" dirty="0"/>
          </a:p>
        </p:txBody>
      </p:sp>
      <p:sp>
        <p:nvSpPr>
          <p:cNvPr id="6" name="Rectángulo 5"/>
          <p:cNvSpPr/>
          <p:nvPr/>
        </p:nvSpPr>
        <p:spPr>
          <a:xfrm>
            <a:off x="4704951" y="49804"/>
            <a:ext cx="3108543" cy="369332"/>
          </a:xfrm>
          <a:prstGeom prst="rect">
            <a:avLst/>
          </a:prstGeom>
        </p:spPr>
        <p:txBody>
          <a:bodyPr wrap="none">
            <a:spAutoFit/>
          </a:bodyPr>
          <a:lstStyle/>
          <a:p>
            <a:pPr algn="ctr"/>
            <a:r>
              <a:rPr lang="es-ES" b="1" i="1" dirty="0"/>
              <a:t>Modelos de correlaciones</a:t>
            </a:r>
            <a:endParaRPr lang="en-US" dirty="0"/>
          </a:p>
        </p:txBody>
      </p:sp>
      <p:pic>
        <p:nvPicPr>
          <p:cNvPr id="7" name="Imagen 6"/>
          <p:cNvPicPr/>
          <p:nvPr/>
        </p:nvPicPr>
        <p:blipFill rotWithShape="1">
          <a:blip r:embed="rId2"/>
          <a:srcRect l="18122" t="44663" r="58446" b="48036"/>
          <a:stretch/>
        </p:blipFill>
        <p:spPr bwMode="auto">
          <a:xfrm>
            <a:off x="6601121" y="843784"/>
            <a:ext cx="3495675" cy="604132"/>
          </a:xfrm>
          <a:prstGeom prst="rect">
            <a:avLst/>
          </a:prstGeom>
          <a:ln>
            <a:noFill/>
          </a:ln>
          <a:extLst>
            <a:ext uri="{53640926-AAD7-44D8-BBD7-CCE9431645EC}">
              <a14:shadowObscured xmlns:a14="http://schemas.microsoft.com/office/drawing/2010/main"/>
            </a:ext>
          </a:extLst>
        </p:spPr>
      </p:pic>
      <p:pic>
        <p:nvPicPr>
          <p:cNvPr id="8" name="Imagen 7"/>
          <p:cNvPicPr/>
          <p:nvPr/>
        </p:nvPicPr>
        <p:blipFill rotWithShape="1">
          <a:blip r:embed="rId3"/>
          <a:srcRect l="20541" t="56495" r="36694" b="5521"/>
          <a:stretch/>
        </p:blipFill>
        <p:spPr bwMode="auto">
          <a:xfrm>
            <a:off x="210208" y="1865585"/>
            <a:ext cx="3600000" cy="3960000"/>
          </a:xfrm>
          <a:prstGeom prst="rect">
            <a:avLst/>
          </a:prstGeom>
          <a:ln>
            <a:noFill/>
          </a:ln>
          <a:extLst>
            <a:ext uri="{53640926-AAD7-44D8-BBD7-CCE9431645EC}">
              <a14:shadowObscured xmlns:a14="http://schemas.microsoft.com/office/drawing/2010/main"/>
            </a:ext>
          </a:extLst>
        </p:spPr>
      </p:pic>
      <p:sp>
        <p:nvSpPr>
          <p:cNvPr id="10" name="Rectángulo 9"/>
          <p:cNvSpPr/>
          <p:nvPr/>
        </p:nvSpPr>
        <p:spPr>
          <a:xfrm>
            <a:off x="4000796" y="1865585"/>
            <a:ext cx="6096000" cy="3693319"/>
          </a:xfrm>
          <a:prstGeom prst="rect">
            <a:avLst/>
          </a:prstGeom>
        </p:spPr>
        <p:txBody>
          <a:bodyPr>
            <a:spAutoFit/>
          </a:bodyPr>
          <a:lstStyle/>
          <a:p>
            <a:endParaRPr lang="es-ES" sz="1200" dirty="0"/>
          </a:p>
          <a:p>
            <a:r>
              <a:rPr lang="es-ES" sz="1200" dirty="0"/>
              <a:t>1.	R-cuadrado (R-</a:t>
            </a:r>
            <a:r>
              <a:rPr lang="es-ES" sz="1200" dirty="0" err="1"/>
              <a:t>squared</a:t>
            </a:r>
            <a:r>
              <a:rPr lang="es-ES" sz="1200" dirty="0"/>
              <a:t>): El R-cuadrado es 0.114. Esto significa que alrededor del 11.4% de la variabilidad en la variable dependiente "</a:t>
            </a:r>
            <a:r>
              <a:rPr lang="es-ES" sz="1200" dirty="0" err="1"/>
              <a:t>Exited</a:t>
            </a:r>
            <a:r>
              <a:rPr lang="es-ES" sz="1200" dirty="0"/>
              <a:t>" puede explicarse por las variables independientes "</a:t>
            </a:r>
            <a:r>
              <a:rPr lang="es-ES" sz="1200" dirty="0" err="1"/>
              <a:t>Age</a:t>
            </a:r>
            <a:r>
              <a:rPr lang="es-ES" sz="1200" dirty="0"/>
              <a:t>" e "</a:t>
            </a:r>
            <a:r>
              <a:rPr lang="es-ES" sz="1200" dirty="0" err="1"/>
              <a:t>IsActiveMember</a:t>
            </a:r>
            <a:r>
              <a:rPr lang="es-ES" sz="1200" dirty="0"/>
              <a:t>". Aunque no es muy alto, sugiere que el modelo explica un cierto porcentaje de la variabilidad.</a:t>
            </a:r>
          </a:p>
          <a:p>
            <a:r>
              <a:rPr lang="es-ES" sz="1200" dirty="0"/>
              <a:t>2.	Valores p (P&gt;|t|): Todos los valores p asociados con los coeficientes son muy cercanos a cero (0.000), lo que sugiere que todas las variables son estadísticamente significativas.</a:t>
            </a:r>
          </a:p>
          <a:p>
            <a:r>
              <a:rPr lang="es-ES" sz="1200" dirty="0"/>
              <a:t>3.	F-</a:t>
            </a:r>
            <a:r>
              <a:rPr lang="es-ES" sz="1200" dirty="0" err="1"/>
              <a:t>statistic</a:t>
            </a:r>
            <a:r>
              <a:rPr lang="es-ES" sz="1200" dirty="0"/>
              <a:t>: El valor del estadístico F es 644.6, y su probabilidad asociada es muy cercana a cero (4.70e-264). Esto indica que al menos una de las variables independientes tiene un efecto significativo en la variable dependiente.</a:t>
            </a:r>
          </a:p>
          <a:p>
            <a:endParaRPr lang="es-ES" sz="1200" dirty="0"/>
          </a:p>
          <a:p>
            <a:r>
              <a:rPr lang="es-ES" sz="1200" dirty="0"/>
              <a:t>En resumen, el modelo sugiere que tanto la edad ("</a:t>
            </a:r>
            <a:r>
              <a:rPr lang="es-ES" sz="1200" dirty="0" err="1"/>
              <a:t>Age</a:t>
            </a:r>
            <a:r>
              <a:rPr lang="es-ES" sz="1200" dirty="0"/>
              <a:t>") como la membresía activa ("</a:t>
            </a:r>
            <a:r>
              <a:rPr lang="es-ES" sz="1200" dirty="0" err="1"/>
              <a:t>IsActiveMember</a:t>
            </a:r>
            <a:r>
              <a:rPr lang="es-ES" sz="1200" dirty="0"/>
              <a:t>") están asociadas con la probabilidad de salir ("</a:t>
            </a:r>
            <a:r>
              <a:rPr lang="es-ES" sz="1200" dirty="0" err="1"/>
              <a:t>Exited</a:t>
            </a:r>
            <a:r>
              <a:rPr lang="es-ES" sz="1200" dirty="0"/>
              <a:t>"). Sin embargo, el R-cuadrado indica que solo el 11.4% de la variabilidad de la variable dependiente se explica con estas dos variables en el modelo, pero subió un 3% aproximadamente con respecto al Modelo I. </a:t>
            </a:r>
          </a:p>
          <a:p>
            <a:endParaRPr lang="es-ES" dirty="0"/>
          </a:p>
        </p:txBody>
      </p:sp>
      <p:sp>
        <p:nvSpPr>
          <p:cNvPr id="11" name="Rectángulo 10"/>
          <p:cNvSpPr/>
          <p:nvPr/>
        </p:nvSpPr>
        <p:spPr>
          <a:xfrm>
            <a:off x="6306208" y="504098"/>
            <a:ext cx="6096000" cy="276999"/>
          </a:xfrm>
          <a:prstGeom prst="rect">
            <a:avLst/>
          </a:prstGeom>
        </p:spPr>
        <p:txBody>
          <a:bodyPr>
            <a:spAutoFit/>
          </a:bodyPr>
          <a:lstStyle/>
          <a:p>
            <a:r>
              <a:rPr lang="es-ES" sz="1200" b="1" dirty="0"/>
              <a:t>df_Churn_Modelling_archivo['</a:t>
            </a:r>
            <a:r>
              <a:rPr lang="es-ES" sz="1200" b="1" dirty="0" err="1"/>
              <a:t>IsActiveMember</a:t>
            </a:r>
            <a:r>
              <a:rPr lang="es-ES" sz="1200" b="1" dirty="0"/>
              <a:t>'].value_counts()</a:t>
            </a:r>
          </a:p>
        </p:txBody>
      </p:sp>
      <p:sp>
        <p:nvSpPr>
          <p:cNvPr id="12" name="Flecha derecha 11"/>
          <p:cNvSpPr/>
          <p:nvPr/>
        </p:nvSpPr>
        <p:spPr>
          <a:xfrm>
            <a:off x="6064781" y="1046146"/>
            <a:ext cx="388884" cy="16838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79087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541728" y="0"/>
            <a:ext cx="3108543" cy="369332"/>
          </a:xfrm>
          <a:prstGeom prst="rect">
            <a:avLst/>
          </a:prstGeom>
        </p:spPr>
        <p:txBody>
          <a:bodyPr wrap="none">
            <a:spAutoFit/>
          </a:bodyPr>
          <a:lstStyle/>
          <a:p>
            <a:pPr algn="ctr"/>
            <a:r>
              <a:rPr lang="es-ES" b="1" i="1" dirty="0"/>
              <a:t>Modelos de correlaciones</a:t>
            </a:r>
            <a:endParaRPr lang="en-US" dirty="0"/>
          </a:p>
        </p:txBody>
      </p:sp>
      <p:sp>
        <p:nvSpPr>
          <p:cNvPr id="6" name="Rectángulo 5"/>
          <p:cNvSpPr/>
          <p:nvPr/>
        </p:nvSpPr>
        <p:spPr>
          <a:xfrm>
            <a:off x="0" y="300098"/>
            <a:ext cx="6096000" cy="1415772"/>
          </a:xfrm>
          <a:prstGeom prst="rect">
            <a:avLst/>
          </a:prstGeom>
        </p:spPr>
        <p:txBody>
          <a:bodyPr>
            <a:spAutoFit/>
          </a:bodyPr>
          <a:lstStyle/>
          <a:p>
            <a:endParaRPr lang="es-ES" sz="1200" b="1" dirty="0" smtClean="0"/>
          </a:p>
          <a:p>
            <a:r>
              <a:rPr lang="es-ES" sz="1400" b="1" dirty="0" smtClean="0"/>
              <a:t>Modelos </a:t>
            </a:r>
            <a:r>
              <a:rPr lang="es-ES" sz="1400" b="1" dirty="0"/>
              <a:t>III- </a:t>
            </a:r>
            <a:r>
              <a:rPr lang="es-ES" sz="1400" b="1" dirty="0" err="1"/>
              <a:t>Exited</a:t>
            </a:r>
            <a:r>
              <a:rPr lang="es-ES" sz="1400" b="1" dirty="0"/>
              <a:t> – </a:t>
            </a:r>
            <a:r>
              <a:rPr lang="es-ES" sz="1400" b="1" dirty="0" err="1"/>
              <a:t>Age</a:t>
            </a:r>
            <a:r>
              <a:rPr lang="es-ES" sz="1400" b="1" dirty="0"/>
              <a:t> + </a:t>
            </a:r>
            <a:r>
              <a:rPr lang="es-ES" sz="1400" b="1" dirty="0" err="1"/>
              <a:t>IsActiveMember</a:t>
            </a:r>
            <a:r>
              <a:rPr lang="es-ES" sz="1400" b="1" dirty="0"/>
              <a:t> + </a:t>
            </a:r>
            <a:r>
              <a:rPr lang="es-ES" sz="1400" b="1" dirty="0" err="1" smtClean="0"/>
              <a:t>EstimatedSalary</a:t>
            </a:r>
            <a:endParaRPr lang="es-ES" sz="1400" b="1" dirty="0" smtClean="0"/>
          </a:p>
          <a:p>
            <a:endParaRPr lang="es-ES" sz="1200" b="1" dirty="0"/>
          </a:p>
          <a:p>
            <a:endParaRPr lang="es-ES" sz="1200" dirty="0"/>
          </a:p>
          <a:p>
            <a:r>
              <a:rPr lang="es-ES" sz="1200" dirty="0" smtClean="0"/>
              <a:t>Quiero </a:t>
            </a:r>
            <a:r>
              <a:rPr lang="es-ES" sz="1200" dirty="0"/>
              <a:t>verificar si agregando el Salario Estimado mejora el modelo. Pero como resultado no se ve que mejore la robustez del modelo si lo comparo con el modelo 1 teniendo en cuenta el R-</a:t>
            </a:r>
            <a:r>
              <a:rPr lang="es-ES" sz="1200" dirty="0" err="1"/>
              <a:t>squared</a:t>
            </a:r>
            <a:endParaRPr lang="es-ES" sz="1200" dirty="0"/>
          </a:p>
        </p:txBody>
      </p:sp>
      <p:pic>
        <p:nvPicPr>
          <p:cNvPr id="7" name="Imagen 6"/>
          <p:cNvPicPr/>
          <p:nvPr/>
        </p:nvPicPr>
        <p:blipFill rotWithShape="1">
          <a:blip r:embed="rId2"/>
          <a:srcRect l="23831" t="44803" r="38339" b="14674"/>
          <a:stretch/>
        </p:blipFill>
        <p:spPr bwMode="auto">
          <a:xfrm>
            <a:off x="689136" y="2606636"/>
            <a:ext cx="3600000" cy="3960000"/>
          </a:xfrm>
          <a:prstGeom prst="rect">
            <a:avLst/>
          </a:prstGeom>
          <a:ln>
            <a:noFill/>
          </a:ln>
          <a:extLst>
            <a:ext uri="{53640926-AAD7-44D8-BBD7-CCE9431645EC}">
              <a14:shadowObscured xmlns:a14="http://schemas.microsoft.com/office/drawing/2010/main"/>
            </a:ext>
          </a:extLst>
        </p:spPr>
      </p:pic>
      <p:sp>
        <p:nvSpPr>
          <p:cNvPr id="12" name="Rectángulo 11"/>
          <p:cNvSpPr/>
          <p:nvPr/>
        </p:nvSpPr>
        <p:spPr>
          <a:xfrm>
            <a:off x="6096000" y="300098"/>
            <a:ext cx="6096000" cy="2185214"/>
          </a:xfrm>
          <a:prstGeom prst="rect">
            <a:avLst/>
          </a:prstGeom>
        </p:spPr>
        <p:txBody>
          <a:bodyPr>
            <a:spAutoFit/>
          </a:bodyPr>
          <a:lstStyle/>
          <a:p>
            <a:endParaRPr lang="es-ES" sz="1200" b="1" dirty="0" smtClean="0"/>
          </a:p>
          <a:p>
            <a:r>
              <a:rPr lang="es-ES" sz="1400" b="1" dirty="0" smtClean="0"/>
              <a:t>Modelos </a:t>
            </a:r>
            <a:r>
              <a:rPr lang="es-ES" sz="1400" b="1" dirty="0"/>
              <a:t>IV- </a:t>
            </a:r>
            <a:r>
              <a:rPr lang="en-US" sz="1400" b="1" dirty="0"/>
              <a:t>'Exited ~ Age + </a:t>
            </a:r>
            <a:r>
              <a:rPr lang="en-US" sz="1400" b="1" dirty="0" err="1"/>
              <a:t>IsActiveMember</a:t>
            </a:r>
            <a:r>
              <a:rPr lang="en-US" sz="1400" b="1" dirty="0"/>
              <a:t> + </a:t>
            </a:r>
            <a:r>
              <a:rPr lang="en-US" sz="1400" b="1" dirty="0" err="1"/>
              <a:t>EstimatedSalary</a:t>
            </a:r>
            <a:r>
              <a:rPr lang="en-US" sz="1400" b="1" dirty="0"/>
              <a:t> + Tenure +  </a:t>
            </a:r>
            <a:r>
              <a:rPr lang="en-US" sz="1400" b="1" dirty="0" err="1" smtClean="0"/>
              <a:t>HasCrCard</a:t>
            </a:r>
            <a:r>
              <a:rPr lang="en-US" sz="1400" b="1" dirty="0" smtClean="0"/>
              <a:t>‘</a:t>
            </a:r>
          </a:p>
          <a:p>
            <a:endParaRPr lang="en-US" sz="1200" b="1" dirty="0" smtClean="0"/>
          </a:p>
          <a:p>
            <a:r>
              <a:rPr lang="es-ES" sz="1200" dirty="0" smtClean="0"/>
              <a:t>Con </a:t>
            </a:r>
            <a:r>
              <a:rPr lang="es-ES" sz="1200" dirty="0"/>
              <a:t>este último modelo quise ver si le agregaba variables y lo hacía más complejo iba a mejorar la capacidad de predecir. Por ejemplo teniendo en cuenta que a mayor salario, mayor tenencias de productos por lo cual podía haber menos </a:t>
            </a:r>
            <a:r>
              <a:rPr lang="es-ES" sz="1200" dirty="0" err="1"/>
              <a:t>probablidades</a:t>
            </a:r>
            <a:r>
              <a:rPr lang="es-ES" sz="1200" dirty="0"/>
              <a:t> de que deje el banco, pero no tuve esos resultados.  Si se tiene en cuenta el F-</a:t>
            </a:r>
            <a:r>
              <a:rPr lang="es-ES" sz="1200" dirty="0" err="1"/>
              <a:t>statistic</a:t>
            </a:r>
            <a:r>
              <a:rPr lang="es-ES" sz="1200" dirty="0"/>
              <a:t> es más alto en el Modelo II, indicando un mejor ajuste general del modelo, y es más simple al incluir menos variables.</a:t>
            </a:r>
          </a:p>
        </p:txBody>
      </p:sp>
      <p:pic>
        <p:nvPicPr>
          <p:cNvPr id="13" name="Imagen 12"/>
          <p:cNvPicPr/>
          <p:nvPr/>
        </p:nvPicPr>
        <p:blipFill rotWithShape="1">
          <a:blip r:embed="rId3"/>
          <a:srcRect l="23856" t="43501" r="38007" b="12986"/>
          <a:stretch/>
        </p:blipFill>
        <p:spPr bwMode="auto">
          <a:xfrm>
            <a:off x="6454459" y="2606636"/>
            <a:ext cx="3600000" cy="3960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58078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24645" t="34927" r="52515" b="8087"/>
          <a:stretch/>
        </p:blipFill>
        <p:spPr>
          <a:xfrm>
            <a:off x="551330" y="847042"/>
            <a:ext cx="4007223" cy="5620993"/>
          </a:xfrm>
          <a:prstGeom prst="rect">
            <a:avLst/>
          </a:prstGeom>
        </p:spPr>
      </p:pic>
      <p:sp>
        <p:nvSpPr>
          <p:cNvPr id="5" name="Rectángulo 4"/>
          <p:cNvSpPr/>
          <p:nvPr/>
        </p:nvSpPr>
        <p:spPr>
          <a:xfrm>
            <a:off x="4467951" y="100301"/>
            <a:ext cx="2855270" cy="369332"/>
          </a:xfrm>
          <a:prstGeom prst="rect">
            <a:avLst/>
          </a:prstGeom>
        </p:spPr>
        <p:txBody>
          <a:bodyPr wrap="none">
            <a:spAutoFit/>
          </a:bodyPr>
          <a:lstStyle/>
          <a:p>
            <a:pPr algn="ctr"/>
            <a:r>
              <a:rPr lang="es-ES" b="1" i="1" dirty="0" smtClean="0"/>
              <a:t>Graficando los Modelos</a:t>
            </a:r>
            <a:endParaRPr lang="en-US" dirty="0"/>
          </a:p>
        </p:txBody>
      </p:sp>
      <p:sp>
        <p:nvSpPr>
          <p:cNvPr id="6" name="Rectángulo 5"/>
          <p:cNvSpPr/>
          <p:nvPr/>
        </p:nvSpPr>
        <p:spPr>
          <a:xfrm>
            <a:off x="4558553" y="2111065"/>
            <a:ext cx="6096000" cy="2677656"/>
          </a:xfrm>
          <a:prstGeom prst="rect">
            <a:avLst/>
          </a:prstGeom>
        </p:spPr>
        <p:txBody>
          <a:bodyPr>
            <a:spAutoFit/>
          </a:bodyPr>
          <a:lstStyle/>
          <a:p>
            <a:pPr marL="285750" indent="-285750">
              <a:buFont typeface="Arial" panose="020B0604020202020204" pitchFamily="34" charset="0"/>
              <a:buChar char="•"/>
            </a:pPr>
            <a:r>
              <a:rPr lang="en-US" sz="1200" dirty="0" err="1" smtClean="0"/>
              <a:t>Cada</a:t>
            </a:r>
            <a:r>
              <a:rPr lang="en-US" sz="1200" dirty="0" smtClean="0"/>
              <a:t> </a:t>
            </a:r>
            <a:r>
              <a:rPr lang="en-US" sz="1200" dirty="0" err="1"/>
              <a:t>punto</a:t>
            </a:r>
            <a:r>
              <a:rPr lang="en-US" sz="1200" dirty="0"/>
              <a:t> </a:t>
            </a:r>
            <a:r>
              <a:rPr lang="en-US" sz="1200" dirty="0" err="1"/>
              <a:t>representa</a:t>
            </a:r>
            <a:r>
              <a:rPr lang="en-US" sz="1200" dirty="0"/>
              <a:t> </a:t>
            </a:r>
            <a:r>
              <a:rPr lang="en-US" sz="1200" dirty="0" err="1"/>
              <a:t>una</a:t>
            </a:r>
            <a:r>
              <a:rPr lang="en-US" sz="1200" dirty="0"/>
              <a:t> </a:t>
            </a:r>
            <a:r>
              <a:rPr lang="en-US" sz="1200" dirty="0" err="1"/>
              <a:t>observación</a:t>
            </a:r>
            <a:r>
              <a:rPr lang="en-US" sz="1200" dirty="0"/>
              <a:t> del </a:t>
            </a:r>
            <a:r>
              <a:rPr lang="en-US" sz="1200" dirty="0" err="1"/>
              <a:t>conjunto</a:t>
            </a:r>
            <a:r>
              <a:rPr lang="en-US" sz="1200" dirty="0"/>
              <a:t> de </a:t>
            </a:r>
            <a:r>
              <a:rPr lang="en-US" sz="1200" dirty="0" err="1"/>
              <a:t>datos</a:t>
            </a:r>
            <a:r>
              <a:rPr lang="en-US" sz="1200" dirty="0"/>
              <a:t>.</a:t>
            </a:r>
          </a:p>
          <a:p>
            <a:pPr marL="285750" indent="-285750">
              <a:buFont typeface="Arial" panose="020B0604020202020204" pitchFamily="34" charset="0"/>
              <a:buChar char="•"/>
            </a:pPr>
            <a:r>
              <a:rPr lang="en-US" sz="1200" dirty="0" smtClean="0"/>
              <a:t>Si </a:t>
            </a:r>
            <a:r>
              <a:rPr lang="en-US" sz="1200" dirty="0"/>
              <a:t>el </a:t>
            </a:r>
            <a:r>
              <a:rPr lang="en-US" sz="1200" dirty="0" err="1"/>
              <a:t>modelo</a:t>
            </a:r>
            <a:r>
              <a:rPr lang="en-US" sz="1200" dirty="0"/>
              <a:t> </a:t>
            </a:r>
            <a:r>
              <a:rPr lang="en-US" sz="1200" dirty="0" err="1"/>
              <a:t>es</a:t>
            </a:r>
            <a:r>
              <a:rPr lang="en-US" sz="1200" dirty="0"/>
              <a:t> </a:t>
            </a:r>
            <a:r>
              <a:rPr lang="en-US" sz="1200" dirty="0" err="1"/>
              <a:t>bueno</a:t>
            </a:r>
            <a:r>
              <a:rPr lang="en-US" sz="1200" dirty="0"/>
              <a:t>, </a:t>
            </a:r>
            <a:r>
              <a:rPr lang="en-US" sz="1200" dirty="0" err="1"/>
              <a:t>los</a:t>
            </a:r>
            <a:r>
              <a:rPr lang="en-US" sz="1200" dirty="0"/>
              <a:t> </a:t>
            </a:r>
            <a:r>
              <a:rPr lang="en-US" sz="1200" dirty="0" err="1"/>
              <a:t>puntos</a:t>
            </a:r>
            <a:r>
              <a:rPr lang="en-US" sz="1200" dirty="0"/>
              <a:t> </a:t>
            </a:r>
            <a:r>
              <a:rPr lang="en-US" sz="1200" dirty="0" err="1"/>
              <a:t>deberían</a:t>
            </a:r>
            <a:r>
              <a:rPr lang="en-US" sz="1200" dirty="0"/>
              <a:t> </a:t>
            </a:r>
            <a:r>
              <a:rPr lang="en-US" sz="1200" dirty="0" err="1"/>
              <a:t>estar</a:t>
            </a:r>
            <a:r>
              <a:rPr lang="en-US" sz="1200" dirty="0"/>
              <a:t> </a:t>
            </a:r>
            <a:r>
              <a:rPr lang="en-US" sz="1200" dirty="0" err="1"/>
              <a:t>cerca</a:t>
            </a:r>
            <a:r>
              <a:rPr lang="en-US" sz="1200" dirty="0"/>
              <a:t> de la </a:t>
            </a:r>
            <a:r>
              <a:rPr lang="en-US" sz="1200" dirty="0" err="1"/>
              <a:t>línea</a:t>
            </a:r>
            <a:r>
              <a:rPr lang="en-US" sz="1200" dirty="0"/>
              <a:t> diagonal. Un </a:t>
            </a:r>
            <a:r>
              <a:rPr lang="en-US" sz="1200" dirty="0" err="1"/>
              <a:t>patrón</a:t>
            </a:r>
            <a:r>
              <a:rPr lang="en-US" sz="1200" dirty="0"/>
              <a:t> </a:t>
            </a:r>
            <a:r>
              <a:rPr lang="en-US" sz="1200" dirty="0" err="1"/>
              <a:t>fuertemente</a:t>
            </a:r>
            <a:r>
              <a:rPr lang="en-US" sz="1200" dirty="0"/>
              <a:t> no lineal o </a:t>
            </a:r>
            <a:r>
              <a:rPr lang="en-US" sz="1200" dirty="0" err="1"/>
              <a:t>dispersión</a:t>
            </a:r>
            <a:r>
              <a:rPr lang="en-US" sz="1200" dirty="0"/>
              <a:t> </a:t>
            </a:r>
            <a:r>
              <a:rPr lang="en-US" sz="1200" dirty="0" err="1"/>
              <a:t>desigual</a:t>
            </a:r>
            <a:r>
              <a:rPr lang="en-US" sz="1200" dirty="0"/>
              <a:t> </a:t>
            </a:r>
            <a:r>
              <a:rPr lang="en-US" sz="1200" dirty="0" err="1"/>
              <a:t>puede</a:t>
            </a:r>
            <a:r>
              <a:rPr lang="en-US" sz="1200" dirty="0"/>
              <a:t> </a:t>
            </a:r>
            <a:r>
              <a:rPr lang="en-US" sz="1200" dirty="0" err="1"/>
              <a:t>indicar</a:t>
            </a:r>
            <a:r>
              <a:rPr lang="en-US" sz="1200" dirty="0"/>
              <a:t> problemas </a:t>
            </a:r>
            <a:r>
              <a:rPr lang="en-US" sz="1200" dirty="0" err="1"/>
              <a:t>en</a:t>
            </a:r>
            <a:r>
              <a:rPr lang="en-US" sz="1200" dirty="0"/>
              <a:t> la </a:t>
            </a:r>
            <a:r>
              <a:rPr lang="en-US" sz="1200" dirty="0" err="1"/>
              <a:t>modelización</a:t>
            </a:r>
            <a:r>
              <a:rPr lang="en-US" sz="1200" dirty="0"/>
              <a:t>.</a:t>
            </a:r>
          </a:p>
          <a:p>
            <a:endParaRPr lang="en-US" sz="1200" dirty="0"/>
          </a:p>
          <a:p>
            <a:pPr marL="285750" indent="-285750">
              <a:buFont typeface="Arial" panose="020B0604020202020204" pitchFamily="34" charset="0"/>
              <a:buChar char="•"/>
            </a:pPr>
            <a:r>
              <a:rPr lang="en-US" sz="1200" dirty="0" err="1" smtClean="0"/>
              <a:t>Gráfico</a:t>
            </a:r>
            <a:r>
              <a:rPr lang="en-US" sz="1200" dirty="0" smtClean="0"/>
              <a:t> </a:t>
            </a:r>
            <a:r>
              <a:rPr lang="en-US" sz="1200" dirty="0"/>
              <a:t>de </a:t>
            </a:r>
            <a:r>
              <a:rPr lang="en-US" sz="1200" dirty="0" err="1"/>
              <a:t>residuos</a:t>
            </a:r>
            <a:r>
              <a:rPr lang="en-US" sz="1200" dirty="0"/>
              <a:t>:</a:t>
            </a:r>
          </a:p>
          <a:p>
            <a:pPr marL="285750" indent="-285750">
              <a:buFont typeface="Arial" panose="020B0604020202020204" pitchFamily="34" charset="0"/>
              <a:buChar char="•"/>
            </a:pPr>
            <a:r>
              <a:rPr lang="en-US" sz="1200" dirty="0" err="1" smtClean="0"/>
              <a:t>Residuos</a:t>
            </a:r>
            <a:r>
              <a:rPr lang="en-US" sz="1200" dirty="0" smtClean="0"/>
              <a:t> </a:t>
            </a:r>
            <a:r>
              <a:rPr lang="en-US" sz="1200" dirty="0"/>
              <a:t>son las </a:t>
            </a:r>
            <a:r>
              <a:rPr lang="en-US" sz="1200" dirty="0" err="1"/>
              <a:t>diferencias</a:t>
            </a:r>
            <a:r>
              <a:rPr lang="en-US" sz="1200" dirty="0"/>
              <a:t> entre </a:t>
            </a:r>
            <a:r>
              <a:rPr lang="en-US" sz="1200" dirty="0" err="1"/>
              <a:t>los</a:t>
            </a:r>
            <a:r>
              <a:rPr lang="en-US" sz="1200" dirty="0"/>
              <a:t> </a:t>
            </a:r>
            <a:r>
              <a:rPr lang="en-US" sz="1200" dirty="0" err="1"/>
              <a:t>valores</a:t>
            </a:r>
            <a:r>
              <a:rPr lang="en-US" sz="1200" dirty="0"/>
              <a:t> </a:t>
            </a:r>
            <a:r>
              <a:rPr lang="en-US" sz="1200" dirty="0" err="1" smtClean="0"/>
              <a:t>reales</a:t>
            </a:r>
            <a:r>
              <a:rPr lang="en-US" sz="1200" dirty="0" smtClean="0"/>
              <a:t> </a:t>
            </a:r>
            <a:r>
              <a:rPr lang="en-US" sz="1200" dirty="0"/>
              <a:t>y </a:t>
            </a:r>
            <a:r>
              <a:rPr lang="en-US" sz="1200" dirty="0" err="1"/>
              <a:t>los</a:t>
            </a:r>
            <a:r>
              <a:rPr lang="en-US" sz="1200" dirty="0"/>
              <a:t> </a:t>
            </a:r>
            <a:r>
              <a:rPr lang="en-US" sz="1200" dirty="0" err="1"/>
              <a:t>predichos</a:t>
            </a:r>
            <a:r>
              <a:rPr lang="en-US" sz="1200" dirty="0"/>
              <a:t>.</a:t>
            </a:r>
          </a:p>
          <a:p>
            <a:pPr marL="285750" indent="-285750">
              <a:buFont typeface="Arial" panose="020B0604020202020204" pitchFamily="34" charset="0"/>
              <a:buChar char="•"/>
            </a:pPr>
            <a:r>
              <a:rPr lang="en-US" sz="1200" dirty="0" smtClean="0"/>
              <a:t>Un </a:t>
            </a:r>
            <a:r>
              <a:rPr lang="en-US" sz="1200" dirty="0" err="1"/>
              <a:t>patrón</a:t>
            </a:r>
            <a:r>
              <a:rPr lang="en-US" sz="1200" dirty="0"/>
              <a:t> </a:t>
            </a:r>
            <a:r>
              <a:rPr lang="en-US" sz="1200" dirty="0" err="1"/>
              <a:t>sistemático</a:t>
            </a:r>
            <a:r>
              <a:rPr lang="en-US" sz="1200" dirty="0"/>
              <a:t> </a:t>
            </a:r>
            <a:r>
              <a:rPr lang="en-US" sz="1200" dirty="0" err="1"/>
              <a:t>en</a:t>
            </a:r>
            <a:r>
              <a:rPr lang="en-US" sz="1200" dirty="0"/>
              <a:t> el </a:t>
            </a:r>
            <a:r>
              <a:rPr lang="en-US" sz="1200" dirty="0" err="1"/>
              <a:t>gráfico</a:t>
            </a:r>
            <a:r>
              <a:rPr lang="en-US" sz="1200" dirty="0"/>
              <a:t> de </a:t>
            </a:r>
            <a:r>
              <a:rPr lang="en-US" sz="1200" dirty="0" err="1"/>
              <a:t>residuos</a:t>
            </a:r>
            <a:r>
              <a:rPr lang="en-US" sz="1200" dirty="0"/>
              <a:t> </a:t>
            </a:r>
            <a:r>
              <a:rPr lang="en-US" sz="1200" dirty="0" err="1"/>
              <a:t>puede</a:t>
            </a:r>
            <a:r>
              <a:rPr lang="en-US" sz="1200" dirty="0"/>
              <a:t> </a:t>
            </a:r>
            <a:r>
              <a:rPr lang="en-US" sz="1200" dirty="0" err="1"/>
              <a:t>indicar</a:t>
            </a:r>
            <a:r>
              <a:rPr lang="en-US" sz="1200" dirty="0"/>
              <a:t> que el </a:t>
            </a:r>
            <a:r>
              <a:rPr lang="en-US" sz="1200" dirty="0" err="1"/>
              <a:t>modelo</a:t>
            </a:r>
            <a:r>
              <a:rPr lang="en-US" sz="1200" dirty="0"/>
              <a:t> no </a:t>
            </a:r>
            <a:r>
              <a:rPr lang="en-US" sz="1200" dirty="0" err="1"/>
              <a:t>está</a:t>
            </a:r>
            <a:r>
              <a:rPr lang="en-US" sz="1200" dirty="0"/>
              <a:t> </a:t>
            </a:r>
            <a:r>
              <a:rPr lang="en-US" sz="1200" dirty="0" err="1"/>
              <a:t>capturando</a:t>
            </a:r>
            <a:r>
              <a:rPr lang="en-US" sz="1200" dirty="0"/>
              <a:t> </a:t>
            </a:r>
            <a:r>
              <a:rPr lang="en-US" sz="1200" dirty="0" err="1"/>
              <a:t>completamente</a:t>
            </a:r>
            <a:r>
              <a:rPr lang="en-US" sz="1200" dirty="0"/>
              <a:t> la </a:t>
            </a:r>
            <a:r>
              <a:rPr lang="en-US" sz="1200" dirty="0" err="1"/>
              <a:t>estructura</a:t>
            </a:r>
            <a:r>
              <a:rPr lang="en-US" sz="1200" dirty="0"/>
              <a:t> de </a:t>
            </a:r>
            <a:r>
              <a:rPr lang="en-US" sz="1200" dirty="0" err="1"/>
              <a:t>los</a:t>
            </a:r>
            <a:r>
              <a:rPr lang="en-US" sz="1200" dirty="0"/>
              <a:t> </a:t>
            </a:r>
            <a:r>
              <a:rPr lang="en-US" sz="1200" dirty="0" err="1"/>
              <a:t>datos</a:t>
            </a:r>
            <a:r>
              <a:rPr lang="en-US" sz="1200" dirty="0"/>
              <a:t>.</a:t>
            </a:r>
          </a:p>
          <a:p>
            <a:pPr marL="285750" indent="-285750">
              <a:buFont typeface="Arial" panose="020B0604020202020204" pitchFamily="34" charset="0"/>
              <a:buChar char="•"/>
            </a:pPr>
            <a:r>
              <a:rPr lang="en-US" sz="1200" dirty="0" smtClean="0"/>
              <a:t>La </a:t>
            </a:r>
            <a:r>
              <a:rPr lang="en-US" sz="1200" dirty="0" err="1"/>
              <a:t>línea</a:t>
            </a:r>
            <a:r>
              <a:rPr lang="en-US" sz="1200" dirty="0"/>
              <a:t> horizontal </a:t>
            </a:r>
            <a:r>
              <a:rPr lang="en-US" sz="1200" dirty="0" err="1"/>
              <a:t>en</a:t>
            </a:r>
            <a:r>
              <a:rPr lang="en-US" sz="1200" dirty="0"/>
              <a:t> </a:t>
            </a:r>
            <a:r>
              <a:rPr lang="en-US" sz="1200" dirty="0" err="1"/>
              <a:t>rojo</a:t>
            </a:r>
            <a:r>
              <a:rPr lang="en-US" sz="1200" dirty="0"/>
              <a:t> </a:t>
            </a:r>
            <a:r>
              <a:rPr lang="en-US" sz="1200" dirty="0" err="1"/>
              <a:t>en</a:t>
            </a:r>
            <a:r>
              <a:rPr lang="en-US" sz="1200" dirty="0"/>
              <a:t> el </a:t>
            </a:r>
            <a:r>
              <a:rPr lang="en-US" sz="1200" dirty="0" err="1"/>
              <a:t>gráfico</a:t>
            </a:r>
            <a:r>
              <a:rPr lang="en-US" sz="1200" dirty="0"/>
              <a:t> de </a:t>
            </a:r>
            <a:r>
              <a:rPr lang="en-US" sz="1200" dirty="0" err="1"/>
              <a:t>residuos</a:t>
            </a:r>
            <a:r>
              <a:rPr lang="en-US" sz="1200" dirty="0"/>
              <a:t> </a:t>
            </a:r>
            <a:r>
              <a:rPr lang="en-US" sz="1200" dirty="0" err="1"/>
              <a:t>es</a:t>
            </a:r>
            <a:r>
              <a:rPr lang="en-US" sz="1200" dirty="0"/>
              <a:t> la </a:t>
            </a:r>
            <a:r>
              <a:rPr lang="en-US" sz="1200" dirty="0" err="1"/>
              <a:t>línea</a:t>
            </a:r>
            <a:r>
              <a:rPr lang="en-US" sz="1200" dirty="0"/>
              <a:t> cero, y </a:t>
            </a:r>
            <a:r>
              <a:rPr lang="en-US" sz="1200" dirty="0" err="1"/>
              <a:t>los</a:t>
            </a:r>
            <a:r>
              <a:rPr lang="en-US" sz="1200" dirty="0"/>
              <a:t> </a:t>
            </a:r>
            <a:r>
              <a:rPr lang="en-US" sz="1200" dirty="0" err="1"/>
              <a:t>residuos</a:t>
            </a:r>
            <a:r>
              <a:rPr lang="en-US" sz="1200" dirty="0"/>
              <a:t> </a:t>
            </a:r>
            <a:r>
              <a:rPr lang="en-US" sz="1200" dirty="0" err="1"/>
              <a:t>deberían</a:t>
            </a:r>
            <a:r>
              <a:rPr lang="en-US" sz="1200" dirty="0"/>
              <a:t> </a:t>
            </a:r>
            <a:r>
              <a:rPr lang="en-US" sz="1200" dirty="0" err="1"/>
              <a:t>distribuirse</a:t>
            </a:r>
            <a:r>
              <a:rPr lang="en-US" sz="1200" dirty="0"/>
              <a:t> </a:t>
            </a:r>
            <a:r>
              <a:rPr lang="en-US" sz="1200" dirty="0" err="1"/>
              <a:t>alrededor</a:t>
            </a:r>
            <a:r>
              <a:rPr lang="en-US" sz="1200" dirty="0"/>
              <a:t> de </a:t>
            </a:r>
            <a:r>
              <a:rPr lang="en-US" sz="1200" dirty="0" err="1"/>
              <a:t>esta</a:t>
            </a:r>
            <a:r>
              <a:rPr lang="en-US" sz="1200" dirty="0"/>
              <a:t> </a:t>
            </a:r>
            <a:r>
              <a:rPr lang="en-US" sz="1200" dirty="0" err="1"/>
              <a:t>línea</a:t>
            </a:r>
            <a:r>
              <a:rPr lang="en-US" sz="1200" dirty="0"/>
              <a:t> </a:t>
            </a:r>
            <a:r>
              <a:rPr lang="en-US" sz="1200" dirty="0" err="1"/>
              <a:t>si</a:t>
            </a:r>
            <a:r>
              <a:rPr lang="en-US" sz="1200" dirty="0"/>
              <a:t> el </a:t>
            </a:r>
            <a:r>
              <a:rPr lang="en-US" sz="1200" dirty="0" err="1"/>
              <a:t>modelo</a:t>
            </a:r>
            <a:r>
              <a:rPr lang="en-US" sz="1200" dirty="0"/>
              <a:t> </a:t>
            </a:r>
            <a:r>
              <a:rPr lang="en-US" sz="1200" dirty="0" err="1"/>
              <a:t>es</a:t>
            </a:r>
            <a:r>
              <a:rPr lang="en-US" sz="1200" dirty="0"/>
              <a:t> </a:t>
            </a:r>
            <a:r>
              <a:rPr lang="en-US" sz="1200" dirty="0" err="1"/>
              <a:t>adecuado</a:t>
            </a:r>
            <a:r>
              <a:rPr lang="en-US" sz="1200" dirty="0"/>
              <a:t>.</a:t>
            </a:r>
          </a:p>
          <a:p>
            <a:pPr marL="285750" indent="-285750">
              <a:buFont typeface="Arial" panose="020B0604020202020204" pitchFamily="34" charset="0"/>
              <a:buChar char="•"/>
            </a:pPr>
            <a:r>
              <a:rPr lang="en-US" sz="1200" dirty="0" err="1" smtClean="0"/>
              <a:t>Estos</a:t>
            </a:r>
            <a:r>
              <a:rPr lang="en-US" sz="1200" dirty="0" smtClean="0"/>
              <a:t> </a:t>
            </a:r>
            <a:r>
              <a:rPr lang="en-US" sz="1200" dirty="0" err="1"/>
              <a:t>gráficos</a:t>
            </a:r>
            <a:r>
              <a:rPr lang="en-US" sz="1200" dirty="0"/>
              <a:t> </a:t>
            </a:r>
            <a:r>
              <a:rPr lang="en-US" sz="1200" dirty="0" err="1"/>
              <a:t>te</a:t>
            </a:r>
            <a:r>
              <a:rPr lang="en-US" sz="1200" dirty="0"/>
              <a:t> </a:t>
            </a:r>
            <a:r>
              <a:rPr lang="en-US" sz="1200" dirty="0" err="1"/>
              <a:t>ayudarán</a:t>
            </a:r>
            <a:r>
              <a:rPr lang="en-US" sz="1200" dirty="0"/>
              <a:t> a </a:t>
            </a:r>
            <a:r>
              <a:rPr lang="en-US" sz="1200" dirty="0" err="1"/>
              <a:t>evaluar</a:t>
            </a:r>
            <a:r>
              <a:rPr lang="en-US" sz="1200" dirty="0"/>
              <a:t> </a:t>
            </a:r>
            <a:r>
              <a:rPr lang="en-US" sz="1200" dirty="0" err="1"/>
              <a:t>visualmente</a:t>
            </a:r>
            <a:r>
              <a:rPr lang="en-US" sz="1200" dirty="0"/>
              <a:t> el </a:t>
            </a:r>
            <a:r>
              <a:rPr lang="en-US" sz="1200" dirty="0" err="1"/>
              <a:t>rendimiento</a:t>
            </a:r>
            <a:r>
              <a:rPr lang="en-US" sz="1200" dirty="0"/>
              <a:t> de </a:t>
            </a:r>
            <a:r>
              <a:rPr lang="en-US" sz="1200" dirty="0" err="1"/>
              <a:t>tu</a:t>
            </a:r>
            <a:r>
              <a:rPr lang="en-US" sz="1200" dirty="0"/>
              <a:t> </a:t>
            </a:r>
            <a:r>
              <a:rPr lang="en-US" sz="1200" dirty="0" err="1"/>
              <a:t>modelo</a:t>
            </a:r>
            <a:r>
              <a:rPr lang="en-US" sz="1200" dirty="0"/>
              <a:t> de </a:t>
            </a:r>
            <a:r>
              <a:rPr lang="en-US" sz="1200" dirty="0" err="1"/>
              <a:t>regresión</a:t>
            </a:r>
            <a:r>
              <a:rPr lang="en-US" sz="1200" dirty="0"/>
              <a:t> lineal </a:t>
            </a:r>
            <a:r>
              <a:rPr lang="en-US" sz="1200" dirty="0" err="1"/>
              <a:t>múltiple</a:t>
            </a:r>
            <a:r>
              <a:rPr lang="en-US" sz="1200" dirty="0"/>
              <a:t>.</a:t>
            </a:r>
          </a:p>
        </p:txBody>
      </p:sp>
    </p:spTree>
    <p:extLst>
      <p:ext uri="{BB962C8B-B14F-4D97-AF65-F5344CB8AC3E}">
        <p14:creationId xmlns:p14="http://schemas.microsoft.com/office/powerpoint/2010/main" val="125885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5106797" y="132834"/>
            <a:ext cx="1648208" cy="369332"/>
          </a:xfrm>
          <a:prstGeom prst="rect">
            <a:avLst/>
          </a:prstGeom>
        </p:spPr>
        <p:txBody>
          <a:bodyPr wrap="none">
            <a:spAutoFit/>
          </a:bodyPr>
          <a:lstStyle/>
          <a:p>
            <a:pPr marL="285750" indent="-285750" algn="ctr">
              <a:buFont typeface="Wingdings" panose="05000000000000000000" pitchFamily="2" charset="2"/>
              <a:buChar char="Ø"/>
            </a:pPr>
            <a:r>
              <a:rPr lang="en-US" b="1" dirty="0" smtClean="0"/>
              <a:t>Contenido</a:t>
            </a:r>
            <a:endParaRPr lang="en-US" b="1" dirty="0"/>
          </a:p>
        </p:txBody>
      </p:sp>
      <p:sp>
        <p:nvSpPr>
          <p:cNvPr id="4" name="Rectángulo 3"/>
          <p:cNvSpPr/>
          <p:nvPr/>
        </p:nvSpPr>
        <p:spPr>
          <a:xfrm>
            <a:off x="1853681" y="502166"/>
            <a:ext cx="6506232" cy="7294305"/>
          </a:xfrm>
          <a:prstGeom prst="rect">
            <a:avLst/>
          </a:prstGeom>
        </p:spPr>
        <p:txBody>
          <a:bodyPr wrap="square">
            <a:spAutoFit/>
          </a:bodyPr>
          <a:lstStyle/>
          <a:p>
            <a:pPr marL="342900" indent="-342900">
              <a:buFont typeface="+mj-lt"/>
              <a:buAutoNum type="arabicPeriod"/>
            </a:pPr>
            <a:r>
              <a:rPr lang="en-US" sz="1200" b="1" dirty="0" smtClean="0">
                <a:hlinkClick r:id="rId2" action="ppaction://hlinksldjump"/>
              </a:rPr>
              <a:t>Introducción</a:t>
            </a:r>
            <a:endParaRPr lang="en-US" sz="1200" b="1" dirty="0" smtClean="0"/>
          </a:p>
          <a:p>
            <a:pPr marL="342900" indent="-342900">
              <a:buFont typeface="+mj-lt"/>
              <a:buAutoNum type="arabicPeriod"/>
            </a:pPr>
            <a:r>
              <a:rPr lang="en-US" sz="1200" b="1" dirty="0">
                <a:hlinkClick r:id="rId3" action="ppaction://hlinksldjump"/>
              </a:rPr>
              <a:t>Contexto y problemas </a:t>
            </a:r>
            <a:r>
              <a:rPr lang="en-US" sz="1200" b="1" dirty="0" smtClean="0">
                <a:hlinkClick r:id="rId3" action="ppaction://hlinksldjump"/>
              </a:rPr>
              <a:t>comerciales</a:t>
            </a:r>
            <a:endParaRPr lang="en-US" sz="1200" b="1" dirty="0" smtClean="0"/>
          </a:p>
          <a:p>
            <a:pPr marL="800100" lvl="1" indent="-342900">
              <a:buFont typeface="+mj-lt"/>
              <a:buAutoNum type="arabicPeriod"/>
            </a:pPr>
            <a:r>
              <a:rPr lang="es-ES" sz="1200" b="1" dirty="0"/>
              <a:t>Definición de </a:t>
            </a:r>
            <a:r>
              <a:rPr lang="es-ES" sz="1200" b="1" dirty="0" smtClean="0"/>
              <a:t>Churn</a:t>
            </a:r>
          </a:p>
          <a:p>
            <a:pPr marL="800100" lvl="1" indent="-342900">
              <a:buFont typeface="+mj-lt"/>
              <a:buAutoNum type="arabicPeriod"/>
            </a:pPr>
            <a:r>
              <a:rPr lang="es-ES" sz="1200" b="1" dirty="0"/>
              <a:t>Contexto y problemas </a:t>
            </a:r>
            <a:r>
              <a:rPr lang="es-ES" sz="1200" b="1" dirty="0" smtClean="0"/>
              <a:t>comerciales</a:t>
            </a:r>
          </a:p>
          <a:p>
            <a:pPr marL="342900" indent="-342900">
              <a:buFont typeface="+mj-lt"/>
              <a:buAutoNum type="arabicPeriod"/>
            </a:pPr>
            <a:r>
              <a:rPr lang="en-US" sz="1200" b="1" dirty="0">
                <a:hlinkClick r:id="rId4" action="ppaction://hlinksldjump"/>
              </a:rPr>
              <a:t>Objetivos e </a:t>
            </a:r>
            <a:r>
              <a:rPr lang="en-US" sz="1200" b="1" dirty="0" smtClean="0">
                <a:hlinkClick r:id="rId4" action="ppaction://hlinksldjump"/>
              </a:rPr>
              <a:t>Hipótesis</a:t>
            </a:r>
            <a:endParaRPr lang="en-US" sz="1200" b="1" dirty="0" smtClean="0"/>
          </a:p>
          <a:p>
            <a:pPr marL="800100" lvl="1" indent="-342900">
              <a:buFont typeface="+mj-lt"/>
              <a:buAutoNum type="arabicPeriod"/>
            </a:pPr>
            <a:r>
              <a:rPr lang="es-ES" sz="1200" b="1" dirty="0" smtClean="0"/>
              <a:t>Objetivo</a:t>
            </a:r>
          </a:p>
          <a:p>
            <a:pPr marL="800100" lvl="1" indent="-342900">
              <a:buFont typeface="+mj-lt"/>
              <a:buAutoNum type="arabicPeriod"/>
            </a:pPr>
            <a:r>
              <a:rPr lang="es-ES" sz="1200" b="1" dirty="0"/>
              <a:t>Hipótesis </a:t>
            </a:r>
            <a:r>
              <a:rPr lang="es-ES" sz="1200" b="1" dirty="0" smtClean="0"/>
              <a:t>principal</a:t>
            </a:r>
          </a:p>
          <a:p>
            <a:pPr marL="342900" indent="-342900">
              <a:buFont typeface="+mj-lt"/>
              <a:buAutoNum type="arabicPeriod"/>
            </a:pPr>
            <a:r>
              <a:rPr lang="en-US" sz="1200" b="1" dirty="0" smtClean="0">
                <a:hlinkClick r:id="rId5" action="ppaction://hlinksldjump"/>
              </a:rPr>
              <a:t>Desarrollo</a:t>
            </a:r>
            <a:endParaRPr lang="en-US" sz="1200" b="1" dirty="0" smtClean="0"/>
          </a:p>
          <a:p>
            <a:pPr marL="800100" lvl="1" indent="-342900">
              <a:buFont typeface="+mj-lt"/>
              <a:buAutoNum type="arabicPeriod"/>
            </a:pPr>
            <a:r>
              <a:rPr lang="es-ES" sz="1200" b="1" dirty="0"/>
              <a:t>Obtención de datos</a:t>
            </a:r>
          </a:p>
          <a:p>
            <a:pPr marL="800100" lvl="1" indent="-342900">
              <a:buFont typeface="+mj-lt"/>
              <a:buAutoNum type="arabicPeriod"/>
            </a:pPr>
            <a:r>
              <a:rPr lang="es-ES" sz="1200" b="1" dirty="0"/>
              <a:t>Variables originales</a:t>
            </a:r>
          </a:p>
          <a:p>
            <a:pPr marL="800100" lvl="1" indent="-342900">
              <a:buFont typeface="+mj-lt"/>
              <a:buAutoNum type="arabicPeriod"/>
            </a:pPr>
            <a:r>
              <a:rPr lang="es-ES" sz="1200" b="1" dirty="0"/>
              <a:t>Variables modificadas</a:t>
            </a:r>
          </a:p>
          <a:p>
            <a:pPr marL="800100" lvl="1" indent="-342900">
              <a:buFont typeface="+mj-lt"/>
              <a:buAutoNum type="arabicPeriod"/>
            </a:pPr>
            <a:r>
              <a:rPr lang="es-ES" sz="1200" b="1" dirty="0"/>
              <a:t>Análisis de </a:t>
            </a:r>
            <a:r>
              <a:rPr lang="es-ES" sz="1200" b="1" dirty="0" smtClean="0"/>
              <a:t>datos</a:t>
            </a:r>
          </a:p>
          <a:p>
            <a:pPr marL="342900" indent="-342900">
              <a:buFont typeface="+mj-lt"/>
              <a:buAutoNum type="arabicPeriod"/>
            </a:pPr>
            <a:r>
              <a:rPr lang="es-ES" sz="1200" b="1" dirty="0" smtClean="0">
                <a:hlinkClick r:id="rId6" action="ppaction://hlinksldjump"/>
              </a:rPr>
              <a:t>Edad</a:t>
            </a:r>
            <a:endParaRPr lang="es-ES" sz="1200" b="1" dirty="0" smtClean="0"/>
          </a:p>
          <a:p>
            <a:pPr marL="342900" indent="-342900">
              <a:buFont typeface="+mj-lt"/>
              <a:buAutoNum type="arabicPeriod"/>
            </a:pPr>
            <a:r>
              <a:rPr lang="es-ES" sz="1200" b="1" dirty="0">
                <a:hlinkClick r:id="rId7" action="ppaction://hlinksldjump"/>
              </a:rPr>
              <a:t>Desarrollando el modelo</a:t>
            </a:r>
            <a:endParaRPr lang="es-ES" sz="1200" b="1" dirty="0"/>
          </a:p>
          <a:p>
            <a:pPr marL="800100" lvl="1" indent="-342900">
              <a:buFont typeface="+mj-lt"/>
              <a:buAutoNum type="arabicPeriod"/>
            </a:pPr>
            <a:r>
              <a:rPr lang="es-ES" sz="1200" b="1" dirty="0"/>
              <a:t>	Edad vs Salario</a:t>
            </a:r>
          </a:p>
          <a:p>
            <a:pPr marL="800100" lvl="1" indent="-342900">
              <a:buFont typeface="+mj-lt"/>
              <a:buAutoNum type="arabicPeriod"/>
            </a:pPr>
            <a:r>
              <a:rPr lang="es-ES" sz="1200" b="1" dirty="0"/>
              <a:t>	Score vs </a:t>
            </a:r>
            <a:r>
              <a:rPr lang="es-ES" sz="1200" b="1" dirty="0" smtClean="0"/>
              <a:t>Salario</a:t>
            </a:r>
          </a:p>
          <a:p>
            <a:pPr marL="342900" indent="-342900">
              <a:buFont typeface="+mj-lt"/>
              <a:buAutoNum type="arabicPeriod"/>
            </a:pPr>
            <a:r>
              <a:rPr lang="es-ES" sz="1200" b="1" dirty="0">
                <a:hlinkClick r:id="rId8" action="ppaction://hlinksldjump"/>
              </a:rPr>
              <a:t>Rangos de </a:t>
            </a:r>
            <a:r>
              <a:rPr lang="es-ES" sz="1200" b="1" dirty="0" smtClean="0">
                <a:hlinkClick r:id="rId8" action="ppaction://hlinksldjump"/>
              </a:rPr>
              <a:t>edad</a:t>
            </a:r>
            <a:endParaRPr lang="es-ES" sz="1200" b="1" dirty="0" smtClean="0"/>
          </a:p>
          <a:p>
            <a:pPr marL="800100" lvl="1" indent="-342900">
              <a:buFont typeface="+mj-lt"/>
              <a:buAutoNum type="arabicPeriod"/>
            </a:pPr>
            <a:r>
              <a:rPr lang="es-ES" sz="1200" b="1" dirty="0" smtClean="0">
                <a:hlinkClick r:id="rId9" action="ppaction://hlinksldjump"/>
              </a:rPr>
              <a:t>Comparación </a:t>
            </a:r>
            <a:r>
              <a:rPr lang="es-ES" sz="1200" b="1" dirty="0">
                <a:hlinkClick r:id="rId9" action="ppaction://hlinksldjump"/>
              </a:rPr>
              <a:t>rangos de Edad</a:t>
            </a:r>
            <a:endParaRPr lang="es-ES" sz="1200" b="1" dirty="0"/>
          </a:p>
          <a:p>
            <a:pPr marL="800100" lvl="1" indent="-342900">
              <a:buFont typeface="+mj-lt"/>
              <a:buAutoNum type="arabicPeriod"/>
            </a:pPr>
            <a:r>
              <a:rPr lang="es-ES" sz="1200" b="1" dirty="0" smtClean="0"/>
              <a:t>Conclusión</a:t>
            </a:r>
          </a:p>
          <a:p>
            <a:pPr marL="342900" indent="-342900">
              <a:buFont typeface="+mj-lt"/>
              <a:buAutoNum type="arabicPeriod"/>
            </a:pPr>
            <a:r>
              <a:rPr lang="es-ES" sz="1200" b="1" dirty="0" smtClean="0">
                <a:hlinkClick r:id="rId10" action="ppaction://hlinksldjump"/>
              </a:rPr>
              <a:t>Seaborn</a:t>
            </a:r>
            <a:endParaRPr lang="es-ES" sz="1200" b="1" dirty="0" smtClean="0"/>
          </a:p>
          <a:p>
            <a:pPr marL="342900" indent="-342900">
              <a:buFont typeface="+mj-lt"/>
              <a:buAutoNum type="arabicPeriod"/>
            </a:pPr>
            <a:r>
              <a:rPr lang="es-ES" sz="1200" b="1" dirty="0" smtClean="0">
                <a:hlinkClick r:id="rId11" action="ppaction://hlinksldjump"/>
              </a:rPr>
              <a:t>Género</a:t>
            </a:r>
            <a:endParaRPr lang="es-ES" sz="1200" b="1" dirty="0" smtClean="0"/>
          </a:p>
          <a:p>
            <a:pPr marL="800100" lvl="1" indent="-342900">
              <a:buFont typeface="+mj-lt"/>
              <a:buAutoNum type="arabicPeriod"/>
            </a:pPr>
            <a:r>
              <a:rPr lang="es-ES" sz="1200" b="1" dirty="0" err="1"/>
              <a:t>Estimated</a:t>
            </a:r>
            <a:r>
              <a:rPr lang="es-ES" sz="1200" b="1" dirty="0"/>
              <a:t> </a:t>
            </a:r>
            <a:r>
              <a:rPr lang="es-ES" sz="1200" b="1" dirty="0" err="1"/>
              <a:t>Salary</a:t>
            </a:r>
            <a:r>
              <a:rPr lang="es-ES" sz="1200" b="1" dirty="0"/>
              <a:t> distribuido por </a:t>
            </a:r>
            <a:r>
              <a:rPr lang="es-ES" sz="1200" b="1" dirty="0" err="1" smtClean="0"/>
              <a:t>Gender</a:t>
            </a:r>
            <a:endParaRPr lang="es-ES" sz="1200" b="1" dirty="0" smtClean="0"/>
          </a:p>
          <a:p>
            <a:pPr marL="342900" indent="-342900">
              <a:buFont typeface="+mj-lt"/>
              <a:buAutoNum type="arabicPeriod"/>
            </a:pPr>
            <a:r>
              <a:rPr lang="es-ES" sz="1200" b="1" dirty="0">
                <a:hlinkClick r:id="rId12" action="ppaction://hlinksldjump"/>
              </a:rPr>
              <a:t>Clientes Activos vs Inactivos</a:t>
            </a:r>
            <a:endParaRPr lang="es-ES" sz="1200" b="1" dirty="0"/>
          </a:p>
          <a:p>
            <a:pPr marL="342900" indent="-342900">
              <a:buFont typeface="+mj-lt"/>
              <a:buAutoNum type="arabicPeriod"/>
            </a:pPr>
            <a:r>
              <a:rPr lang="es-ES" sz="1200" b="1" dirty="0">
                <a:hlinkClick r:id="rId13" action="ppaction://hlinksldjump"/>
              </a:rPr>
              <a:t>Análisis de correlaciones</a:t>
            </a:r>
            <a:endParaRPr lang="es-ES" sz="1200" b="1" dirty="0"/>
          </a:p>
          <a:p>
            <a:pPr marL="342900" indent="-342900">
              <a:buFont typeface="+mj-lt"/>
              <a:buAutoNum type="arabicPeriod"/>
            </a:pPr>
            <a:r>
              <a:rPr lang="es-ES" sz="1200" b="1" dirty="0">
                <a:hlinkClick r:id="rId14" action="ppaction://hlinksldjump"/>
              </a:rPr>
              <a:t>Modelos de correlaciones</a:t>
            </a:r>
            <a:endParaRPr lang="es-ES" sz="1200" b="1" dirty="0"/>
          </a:p>
          <a:p>
            <a:pPr marL="800100" lvl="1" indent="-342900">
              <a:buFont typeface="+mj-lt"/>
              <a:buAutoNum type="arabicPeriod"/>
            </a:pPr>
            <a:r>
              <a:rPr lang="es-ES" sz="1200" b="1" dirty="0"/>
              <a:t>	Modelos 1- </a:t>
            </a:r>
            <a:r>
              <a:rPr lang="es-ES" sz="1200" b="1" dirty="0" err="1"/>
              <a:t>Exited</a:t>
            </a:r>
            <a:r>
              <a:rPr lang="es-ES" sz="1200" b="1" dirty="0"/>
              <a:t> – </a:t>
            </a:r>
            <a:r>
              <a:rPr lang="es-ES" sz="1200" b="1" dirty="0" err="1"/>
              <a:t>Age</a:t>
            </a:r>
            <a:endParaRPr lang="es-ES" sz="1200" b="1" dirty="0"/>
          </a:p>
          <a:p>
            <a:pPr marL="800100" lvl="1" indent="-342900">
              <a:buFont typeface="+mj-lt"/>
              <a:buAutoNum type="arabicPeriod"/>
            </a:pPr>
            <a:r>
              <a:rPr lang="es-ES" sz="1200" b="1" dirty="0"/>
              <a:t>	</a:t>
            </a:r>
            <a:r>
              <a:rPr lang="es-ES" sz="1200" b="1" dirty="0">
                <a:hlinkClick r:id="rId15" action="ppaction://hlinksldjump"/>
              </a:rPr>
              <a:t>Modelos II- </a:t>
            </a:r>
            <a:r>
              <a:rPr lang="es-ES" sz="1200" b="1" dirty="0" err="1">
                <a:hlinkClick r:id="rId15" action="ppaction://hlinksldjump"/>
              </a:rPr>
              <a:t>Exited</a:t>
            </a:r>
            <a:r>
              <a:rPr lang="es-ES" sz="1200" b="1" dirty="0">
                <a:hlinkClick r:id="rId15" action="ppaction://hlinksldjump"/>
              </a:rPr>
              <a:t> – </a:t>
            </a:r>
            <a:r>
              <a:rPr lang="es-ES" sz="1200" b="1" dirty="0" err="1">
                <a:hlinkClick r:id="rId15" action="ppaction://hlinksldjump"/>
              </a:rPr>
              <a:t>Age</a:t>
            </a:r>
            <a:r>
              <a:rPr lang="es-ES" sz="1200" b="1" dirty="0">
                <a:hlinkClick r:id="rId15" action="ppaction://hlinksldjump"/>
              </a:rPr>
              <a:t> + </a:t>
            </a:r>
            <a:r>
              <a:rPr lang="es-ES" sz="1200" b="1" dirty="0" err="1">
                <a:hlinkClick r:id="rId15" action="ppaction://hlinksldjump"/>
              </a:rPr>
              <a:t>IsActiveMember</a:t>
            </a:r>
            <a:endParaRPr lang="es-ES" sz="1200" b="1" dirty="0"/>
          </a:p>
          <a:p>
            <a:pPr marL="800100" lvl="1" indent="-342900">
              <a:buFont typeface="+mj-lt"/>
              <a:buAutoNum type="arabicPeriod"/>
            </a:pPr>
            <a:r>
              <a:rPr lang="es-ES" sz="1200" b="1" dirty="0"/>
              <a:t>	</a:t>
            </a:r>
            <a:r>
              <a:rPr lang="es-ES" sz="1200" b="1" dirty="0">
                <a:hlinkClick r:id="rId16" action="ppaction://hlinksldjump"/>
              </a:rPr>
              <a:t>Modelos III- </a:t>
            </a:r>
            <a:r>
              <a:rPr lang="es-ES" sz="1200" b="1" dirty="0" err="1">
                <a:hlinkClick r:id="rId16" action="ppaction://hlinksldjump"/>
              </a:rPr>
              <a:t>Exited</a:t>
            </a:r>
            <a:r>
              <a:rPr lang="es-ES" sz="1200" b="1" dirty="0">
                <a:hlinkClick r:id="rId16" action="ppaction://hlinksldjump"/>
              </a:rPr>
              <a:t> – </a:t>
            </a:r>
            <a:r>
              <a:rPr lang="es-ES" sz="1200" b="1" dirty="0" err="1">
                <a:hlinkClick r:id="rId16" action="ppaction://hlinksldjump"/>
              </a:rPr>
              <a:t>Age</a:t>
            </a:r>
            <a:r>
              <a:rPr lang="es-ES" sz="1200" b="1" dirty="0">
                <a:hlinkClick r:id="rId16" action="ppaction://hlinksldjump"/>
              </a:rPr>
              <a:t> + </a:t>
            </a:r>
            <a:r>
              <a:rPr lang="es-ES" sz="1200" b="1" dirty="0" err="1">
                <a:hlinkClick r:id="rId16" action="ppaction://hlinksldjump"/>
              </a:rPr>
              <a:t>IsActiveMember</a:t>
            </a:r>
            <a:r>
              <a:rPr lang="es-ES" sz="1200" b="1" dirty="0">
                <a:hlinkClick r:id="rId16" action="ppaction://hlinksldjump"/>
              </a:rPr>
              <a:t> + </a:t>
            </a:r>
            <a:r>
              <a:rPr lang="es-ES" sz="1200" b="1" dirty="0" err="1">
                <a:hlinkClick r:id="rId16" action="ppaction://hlinksldjump"/>
              </a:rPr>
              <a:t>EstimatedSalary</a:t>
            </a:r>
            <a:endParaRPr lang="es-ES" sz="1200" b="1" dirty="0">
              <a:hlinkClick r:id="rId16" action="ppaction://hlinksldjump"/>
            </a:endParaRPr>
          </a:p>
          <a:p>
            <a:pPr marL="800100" lvl="1" indent="-342900">
              <a:buFont typeface="+mj-lt"/>
              <a:buAutoNum type="arabicPeriod"/>
            </a:pPr>
            <a:r>
              <a:rPr lang="es-ES" sz="1200" b="1" dirty="0">
                <a:hlinkClick r:id="rId16" action="ppaction://hlinksldjump"/>
              </a:rPr>
              <a:t>	Modelos IV- '</a:t>
            </a:r>
            <a:r>
              <a:rPr lang="es-ES" sz="1200" b="1" dirty="0" err="1">
                <a:hlinkClick r:id="rId16" action="ppaction://hlinksldjump"/>
              </a:rPr>
              <a:t>Exited</a:t>
            </a:r>
            <a:r>
              <a:rPr lang="es-ES" sz="1200" b="1" dirty="0">
                <a:hlinkClick r:id="rId16" action="ppaction://hlinksldjump"/>
              </a:rPr>
              <a:t> ~ </a:t>
            </a:r>
            <a:r>
              <a:rPr lang="es-ES" sz="1200" b="1" dirty="0" err="1">
                <a:hlinkClick r:id="rId16" action="ppaction://hlinksldjump"/>
              </a:rPr>
              <a:t>Age</a:t>
            </a:r>
            <a:r>
              <a:rPr lang="es-ES" sz="1200" b="1" dirty="0">
                <a:hlinkClick r:id="rId16" action="ppaction://hlinksldjump"/>
              </a:rPr>
              <a:t> + </a:t>
            </a:r>
            <a:r>
              <a:rPr lang="es-ES" sz="1200" b="1" dirty="0" err="1">
                <a:hlinkClick r:id="rId16" action="ppaction://hlinksldjump"/>
              </a:rPr>
              <a:t>IsActiveMember</a:t>
            </a:r>
            <a:r>
              <a:rPr lang="es-ES" sz="1200" b="1" dirty="0">
                <a:hlinkClick r:id="rId16" action="ppaction://hlinksldjump"/>
              </a:rPr>
              <a:t> + 	</a:t>
            </a:r>
            <a:r>
              <a:rPr lang="es-ES" sz="1200" b="1" dirty="0" err="1">
                <a:hlinkClick r:id="rId16" action="ppaction://hlinksldjump"/>
              </a:rPr>
              <a:t>EstimatedSalary</a:t>
            </a:r>
            <a:r>
              <a:rPr lang="es-ES" sz="1200" b="1" dirty="0">
                <a:hlinkClick r:id="rId16" action="ppaction://hlinksldjump"/>
              </a:rPr>
              <a:t> + </a:t>
            </a:r>
            <a:r>
              <a:rPr lang="es-ES" sz="1200" b="1" dirty="0" err="1">
                <a:hlinkClick r:id="rId16" action="ppaction://hlinksldjump"/>
              </a:rPr>
              <a:t>Tenure</a:t>
            </a:r>
            <a:r>
              <a:rPr lang="es-ES" sz="1200" b="1" dirty="0">
                <a:hlinkClick r:id="rId16" action="ppaction://hlinksldjump"/>
              </a:rPr>
              <a:t> +  </a:t>
            </a:r>
            <a:r>
              <a:rPr lang="es-ES" sz="1200" b="1" dirty="0" err="1">
                <a:hlinkClick r:id="rId16" action="ppaction://hlinksldjump"/>
              </a:rPr>
              <a:t>HasCrCard</a:t>
            </a:r>
            <a:r>
              <a:rPr lang="es-ES" sz="1200" b="1" dirty="0">
                <a:hlinkClick r:id="rId16" action="ppaction://hlinksldjump"/>
              </a:rPr>
              <a:t>‘</a:t>
            </a:r>
            <a:endParaRPr lang="es-ES" sz="1200" b="1" dirty="0"/>
          </a:p>
          <a:p>
            <a:pPr marL="342900" indent="-342900">
              <a:buFont typeface="+mj-lt"/>
              <a:buAutoNum type="arabicPeriod"/>
            </a:pPr>
            <a:r>
              <a:rPr lang="es-ES" sz="1200" b="1" i="1" dirty="0" smtClean="0">
                <a:hlinkClick r:id="rId17" action="ppaction://hlinksldjump"/>
              </a:rPr>
              <a:t>Graficando </a:t>
            </a:r>
            <a:r>
              <a:rPr lang="es-ES" sz="1200" b="1" i="1" dirty="0">
                <a:hlinkClick r:id="rId17" action="ppaction://hlinksldjump"/>
              </a:rPr>
              <a:t>los Modelos</a:t>
            </a:r>
            <a:endParaRPr lang="en-US" sz="1200" dirty="0"/>
          </a:p>
          <a:p>
            <a:pPr marL="342900" indent="-342900">
              <a:buFont typeface="+mj-lt"/>
              <a:buAutoNum type="arabicPeriod"/>
            </a:pPr>
            <a:endParaRPr lang="es-ES" sz="1200" b="1" dirty="0" smtClean="0"/>
          </a:p>
          <a:p>
            <a:endParaRPr lang="en-US" sz="1200" b="1" dirty="0"/>
          </a:p>
          <a:p>
            <a:pPr marL="342900" indent="-342900">
              <a:buFont typeface="+mj-lt"/>
              <a:buAutoNum type="arabicPeriod"/>
            </a:pPr>
            <a:endParaRPr lang="es-ES" sz="1200" b="1" dirty="0" smtClean="0"/>
          </a:p>
          <a:p>
            <a:pPr marL="800100" lvl="1" indent="-342900">
              <a:buFont typeface="+mj-lt"/>
              <a:buAutoNum type="arabicPeriod"/>
            </a:pPr>
            <a:endParaRPr lang="en-US" sz="1200" b="1" dirty="0"/>
          </a:p>
          <a:p>
            <a:pPr marL="342900" indent="-342900">
              <a:buFont typeface="+mj-lt"/>
              <a:buAutoNum type="arabicPeriod"/>
            </a:pPr>
            <a:endParaRPr lang="en-US" sz="1200" b="1" dirty="0"/>
          </a:p>
          <a:p>
            <a:endParaRPr lang="en-US" dirty="0"/>
          </a:p>
        </p:txBody>
      </p:sp>
    </p:spTree>
    <p:extLst>
      <p:ext uri="{BB962C8B-B14F-4D97-AF65-F5344CB8AC3E}">
        <p14:creationId xmlns:p14="http://schemas.microsoft.com/office/powerpoint/2010/main" val="2874876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59869" y="953588"/>
            <a:ext cx="8534400" cy="4820195"/>
          </a:xfrm>
        </p:spPr>
        <p:txBody>
          <a:bodyPr>
            <a:noAutofit/>
          </a:bodyPr>
          <a:lstStyle/>
          <a:p>
            <a:pPr algn="ctr"/>
            <a:r>
              <a:rPr lang="es-ES" sz="1800" cap="none" dirty="0"/>
              <a:t>E</a:t>
            </a:r>
            <a:r>
              <a:rPr lang="es-ES" sz="1800" cap="none" dirty="0" smtClean="0"/>
              <a:t>l presente trabajo intentará desarrollar un modelo que pueda predecir cuál es la probabilidad de abandono de los clientes de un banco. con la ayuda del machine learnig, y con los datos que se presentarán para su análisis, se creará un modelo que buscará patrones que permitan determinar con la mayor certeza la tasa de abandono. de esta manera se podrá ofrecer a los usuarios o interesados una herramienta más que permita tomar decisiones ante determinadas situaciones para prevenir el abandono. </a:t>
            </a:r>
            <a:endParaRPr lang="en-US" sz="1800" cap="none" dirty="0"/>
          </a:p>
        </p:txBody>
      </p:sp>
      <p:sp>
        <p:nvSpPr>
          <p:cNvPr id="3" name="Marcador de contenido 2"/>
          <p:cNvSpPr>
            <a:spLocks noGrp="1"/>
          </p:cNvSpPr>
          <p:nvPr>
            <p:ph idx="1"/>
          </p:nvPr>
        </p:nvSpPr>
        <p:spPr>
          <a:xfrm>
            <a:off x="1598612" y="306978"/>
            <a:ext cx="8534400" cy="842554"/>
          </a:xfrm>
        </p:spPr>
        <p:txBody>
          <a:bodyPr>
            <a:normAutofit/>
          </a:bodyPr>
          <a:lstStyle/>
          <a:p>
            <a:pPr algn="ctr"/>
            <a:r>
              <a:rPr lang="en-US" sz="1800" b="1" dirty="0">
                <a:solidFill>
                  <a:schemeClr val="tx1"/>
                </a:solidFill>
              </a:rPr>
              <a:t>Introducción</a:t>
            </a:r>
          </a:p>
        </p:txBody>
      </p:sp>
    </p:spTree>
    <p:extLst>
      <p:ext uri="{BB962C8B-B14F-4D97-AF65-F5344CB8AC3E}">
        <p14:creationId xmlns:p14="http://schemas.microsoft.com/office/powerpoint/2010/main" val="2331493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58532" y="1332412"/>
            <a:ext cx="8534400" cy="4165599"/>
          </a:xfrm>
        </p:spPr>
        <p:txBody>
          <a:bodyPr>
            <a:normAutofit fontScale="90000"/>
          </a:bodyPr>
          <a:lstStyle/>
          <a:p>
            <a:r>
              <a:rPr lang="es-ES" sz="1600" b="1" cap="none" dirty="0"/>
              <a:t>D</a:t>
            </a:r>
            <a:r>
              <a:rPr lang="es-ES" sz="1600" b="1" cap="none" dirty="0" smtClean="0"/>
              <a:t>efinición de </a:t>
            </a:r>
            <a:r>
              <a:rPr lang="es-ES" sz="1600" b="1" cap="none" dirty="0" err="1" smtClean="0"/>
              <a:t>churn</a:t>
            </a:r>
            <a:r>
              <a:rPr lang="es-ES" sz="2000" dirty="0"/>
              <a:t/>
            </a:r>
            <a:br>
              <a:rPr lang="es-ES" sz="2000" dirty="0"/>
            </a:br>
            <a:r>
              <a:rPr lang="es-ES" sz="2000" dirty="0"/>
              <a:t/>
            </a:r>
            <a:br>
              <a:rPr lang="es-ES" sz="2000" dirty="0"/>
            </a:br>
            <a:r>
              <a:rPr lang="es-ES" sz="1400" cap="none" dirty="0"/>
              <a:t>E</a:t>
            </a:r>
            <a:r>
              <a:rPr lang="es-ES" sz="1400" cap="none" dirty="0" smtClean="0"/>
              <a:t>l "</a:t>
            </a:r>
            <a:r>
              <a:rPr lang="es-ES" sz="1400" cap="none" dirty="0" err="1" smtClean="0"/>
              <a:t>churn</a:t>
            </a:r>
            <a:r>
              <a:rPr lang="es-ES" sz="1400" cap="none" dirty="0" smtClean="0"/>
              <a:t> de clientes bancarios" se refiere a la tasa de rotación o pérdida de clientes en una entidad bancaria. es un indicador muy importante y que se puede también aplicar a distintas empresas de servicios. mide la cantidad de clientes que dejan de utilizar los servicios de un banco en un período de tiempo determinado. </a:t>
            </a:r>
            <a:br>
              <a:rPr lang="es-ES" sz="1400" cap="none" dirty="0" smtClean="0"/>
            </a:br>
            <a:r>
              <a:rPr lang="es-ES" sz="1400" cap="none" dirty="0" smtClean="0"/>
              <a:t>es relevante para las instituciones financieras, ya que las afecta directamente en su rentabilidad y éxito a largo plazo. afecta la   permanencia de las empresas en determinados mercados. (</a:t>
            </a:r>
            <a:r>
              <a:rPr lang="es-ES" sz="1400" cap="none" dirty="0" err="1" smtClean="0"/>
              <a:t>gpt</a:t>
            </a:r>
            <a:r>
              <a:rPr lang="es-ES" sz="1400" cap="none" dirty="0" smtClean="0"/>
              <a:t>, s.f.)</a:t>
            </a:r>
            <a:r>
              <a:rPr lang="es-ES" sz="1400" dirty="0"/>
              <a:t/>
            </a:r>
            <a:br>
              <a:rPr lang="es-ES" sz="1400" dirty="0"/>
            </a:br>
            <a:r>
              <a:rPr lang="es-ES" sz="1400" dirty="0"/>
              <a:t/>
            </a:r>
            <a:br>
              <a:rPr lang="es-ES" sz="1400" dirty="0"/>
            </a:br>
            <a:r>
              <a:rPr lang="es-ES" sz="1400" b="1" cap="none" dirty="0"/>
              <a:t>C</a:t>
            </a:r>
            <a:r>
              <a:rPr lang="es-ES" sz="1400" b="1" cap="none" dirty="0" smtClean="0"/>
              <a:t>ontexto y problemas comerciales</a:t>
            </a:r>
            <a:r>
              <a:rPr lang="es-ES" sz="1400" dirty="0"/>
              <a:t/>
            </a:r>
            <a:br>
              <a:rPr lang="es-ES" sz="1400" dirty="0"/>
            </a:br>
            <a:r>
              <a:rPr lang="es-ES" sz="1400" dirty="0"/>
              <a:t/>
            </a:r>
            <a:br>
              <a:rPr lang="es-ES" sz="1400" dirty="0"/>
            </a:br>
            <a:r>
              <a:rPr lang="es-ES" sz="1400" cap="none" dirty="0"/>
              <a:t>A</a:t>
            </a:r>
            <a:r>
              <a:rPr lang="es-ES" sz="1400" cap="none" dirty="0" smtClean="0"/>
              <a:t> diferencia de argentina, el contexto actual de los bancos en </a:t>
            </a:r>
            <a:r>
              <a:rPr lang="es-ES" sz="1400" cap="none" dirty="0" err="1" smtClean="0"/>
              <a:t>españa</a:t>
            </a:r>
            <a:r>
              <a:rPr lang="es-ES" sz="1400" cap="none" dirty="0" smtClean="0"/>
              <a:t>, </a:t>
            </a:r>
            <a:r>
              <a:rPr lang="es-ES" sz="1400" cap="none" dirty="0" err="1" smtClean="0"/>
              <a:t>alemania</a:t>
            </a:r>
            <a:r>
              <a:rPr lang="es-ES" sz="1400" cap="none" dirty="0" smtClean="0"/>
              <a:t> y </a:t>
            </a:r>
            <a:r>
              <a:rPr lang="es-ES" sz="1400" cap="none" dirty="0" err="1" smtClean="0"/>
              <a:t>francia</a:t>
            </a:r>
            <a:r>
              <a:rPr lang="es-ES" sz="1400" cap="none" dirty="0" smtClean="0"/>
              <a:t> puede variar, pero en general, los tres países tienen sistemas financieros muy sólidos. </a:t>
            </a:r>
            <a:br>
              <a:rPr lang="es-ES" sz="1400" cap="none" dirty="0" smtClean="0"/>
            </a:br>
            <a:r>
              <a:rPr lang="es-ES" sz="1400" cap="none" dirty="0" smtClean="0"/>
              <a:t>por hacer una comparación, los bancos en argentina experimentan situaciones como la alta inflación, el riesgo crediticio o la competencia por captar depósitos de sus clientes. </a:t>
            </a:r>
            <a:br>
              <a:rPr lang="es-ES" sz="1400" cap="none" dirty="0" smtClean="0"/>
            </a:br>
            <a:r>
              <a:rPr lang="es-ES" sz="1400" cap="none" dirty="0" smtClean="0"/>
              <a:t>es importante destacar que al momento de revisar estos modelos se tendrían que consultar distintas fuentes financieras relacionadas a la industria para poder evaluar cambios como nuevas regulaciones bancarias. (se puede  ampliar)</a:t>
            </a:r>
            <a:endParaRPr lang="es-ES" sz="1400" cap="none" dirty="0"/>
          </a:p>
        </p:txBody>
      </p:sp>
      <p:sp>
        <p:nvSpPr>
          <p:cNvPr id="3" name="Marcador de contenido 2"/>
          <p:cNvSpPr>
            <a:spLocks noGrp="1"/>
          </p:cNvSpPr>
          <p:nvPr>
            <p:ph idx="1"/>
          </p:nvPr>
        </p:nvSpPr>
        <p:spPr>
          <a:xfrm>
            <a:off x="1076098" y="489858"/>
            <a:ext cx="8534400" cy="842554"/>
          </a:xfrm>
        </p:spPr>
        <p:txBody>
          <a:bodyPr>
            <a:normAutofit/>
          </a:bodyPr>
          <a:lstStyle/>
          <a:p>
            <a:pPr algn="ctr"/>
            <a:r>
              <a:rPr lang="en-US" sz="1800" b="1" dirty="0">
                <a:solidFill>
                  <a:schemeClr val="tx1"/>
                </a:solidFill>
              </a:rPr>
              <a:t>Contexto y problemas comerciales</a:t>
            </a:r>
          </a:p>
        </p:txBody>
      </p:sp>
    </p:spTree>
    <p:extLst>
      <p:ext uri="{BB962C8B-B14F-4D97-AF65-F5344CB8AC3E}">
        <p14:creationId xmlns:p14="http://schemas.microsoft.com/office/powerpoint/2010/main" val="2622682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2" y="1828800"/>
            <a:ext cx="8534400" cy="4165599"/>
          </a:xfrm>
        </p:spPr>
        <p:txBody>
          <a:bodyPr>
            <a:normAutofit/>
          </a:bodyPr>
          <a:lstStyle/>
          <a:p>
            <a:r>
              <a:rPr lang="es-ES" sz="1300" b="1" cap="none" dirty="0"/>
              <a:t>O</a:t>
            </a:r>
            <a:r>
              <a:rPr lang="es-ES" sz="1300" b="1" cap="none" dirty="0" smtClean="0"/>
              <a:t>bjetivo</a:t>
            </a:r>
            <a:r>
              <a:rPr lang="es-ES" sz="1300" b="1" dirty="0" smtClean="0"/>
              <a:t/>
            </a:r>
            <a:br>
              <a:rPr lang="es-ES" sz="1300" b="1" dirty="0" smtClean="0"/>
            </a:br>
            <a:r>
              <a:rPr lang="en-US" sz="1300" b="1" dirty="0"/>
              <a:t/>
            </a:r>
            <a:br>
              <a:rPr lang="en-US" sz="1300" b="1" dirty="0"/>
            </a:br>
            <a:r>
              <a:rPr lang="es-ES" sz="1300" cap="none" dirty="0"/>
              <a:t>E</a:t>
            </a:r>
            <a:r>
              <a:rPr lang="es-ES" sz="1300" cap="none" dirty="0" smtClean="0"/>
              <a:t>l objetivo principal es desarrollar un modelo predictivo, que permita usando determinadas variables, sugerir medidas para evitar el abandono de los clientes de un banco.  (a revisar)</a:t>
            </a:r>
            <a:r>
              <a:rPr lang="en-US" sz="1300" cap="none" dirty="0" smtClean="0"/>
              <a:t/>
            </a:r>
            <a:br>
              <a:rPr lang="en-US" sz="1300" cap="none" dirty="0" smtClean="0"/>
            </a:br>
            <a:r>
              <a:rPr lang="es-ES" sz="1300" cap="none" dirty="0" smtClean="0"/>
              <a:t>el objetivo secundario es que sirva de referencia para otras empresas de servicios similares. (a revisar)</a:t>
            </a:r>
            <a:r>
              <a:rPr lang="en-US" sz="1300" dirty="0"/>
              <a:t/>
            </a:r>
            <a:br>
              <a:rPr lang="en-US" sz="1300" dirty="0"/>
            </a:br>
            <a:r>
              <a:rPr lang="es-ES" sz="1300" dirty="0"/>
              <a:t> </a:t>
            </a:r>
            <a:r>
              <a:rPr lang="en-US" sz="1300" dirty="0"/>
              <a:t/>
            </a:r>
            <a:br>
              <a:rPr lang="en-US" sz="1300" dirty="0"/>
            </a:br>
            <a:r>
              <a:rPr lang="es-ES" sz="1300" b="1" cap="none" dirty="0"/>
              <a:t>H</a:t>
            </a:r>
            <a:r>
              <a:rPr lang="es-ES" sz="1300" b="1" cap="none" dirty="0" smtClean="0"/>
              <a:t>ipótesis principal</a:t>
            </a:r>
            <a:r>
              <a:rPr lang="en-US" sz="1300" b="1" dirty="0"/>
              <a:t/>
            </a:r>
            <a:br>
              <a:rPr lang="en-US" sz="1300" b="1" dirty="0"/>
            </a:br>
            <a:r>
              <a:rPr lang="en-US" sz="1300" dirty="0"/>
              <a:t/>
            </a:r>
            <a:br>
              <a:rPr lang="en-US" sz="1300" dirty="0"/>
            </a:br>
            <a:r>
              <a:rPr lang="es-ES" sz="1300" b="1" cap="none" dirty="0" smtClean="0"/>
              <a:t> </a:t>
            </a:r>
            <a:r>
              <a:rPr lang="es-ES" sz="1300" cap="none" dirty="0" smtClean="0"/>
              <a:t>“Los que abandonan el banco son los clientes que tienen menor edad y no tienen productos activos como tarjetas de crédito”, es decir,    son clientes inactivos. Se suma a ello, que son mujeres y tienen los salarios   más bajos. </a:t>
            </a:r>
            <a:r>
              <a:rPr lang="en-US" sz="1300" cap="none" dirty="0" smtClean="0"/>
              <a:t/>
            </a:r>
            <a:br>
              <a:rPr lang="en-US" sz="1300" cap="none" dirty="0" smtClean="0"/>
            </a:br>
            <a:r>
              <a:rPr lang="en-US" sz="1300" cap="none" dirty="0" smtClean="0"/>
              <a:t/>
            </a:r>
            <a:br>
              <a:rPr lang="en-US" sz="1300" cap="none" dirty="0" smtClean="0"/>
            </a:br>
            <a:r>
              <a:rPr lang="es-ES" sz="1300" cap="none" dirty="0"/>
              <a:t>S</a:t>
            </a:r>
            <a:r>
              <a:rPr lang="es-ES" sz="1300" cap="none" dirty="0" smtClean="0"/>
              <a:t>e irán generando preguntas durante el desarrollo que puedan ayudar a resolver el ¿por qué los clientes abandonan el banco de acuerdo a la información que brinda el data set?</a:t>
            </a:r>
            <a:r>
              <a:rPr lang="en-US" dirty="0"/>
              <a:t/>
            </a:r>
            <a:br>
              <a:rPr lang="en-US" dirty="0"/>
            </a:br>
            <a:r>
              <a:rPr lang="es-ES" dirty="0"/>
              <a:t> </a:t>
            </a:r>
            <a:endParaRPr lang="en-US" dirty="0"/>
          </a:p>
        </p:txBody>
      </p:sp>
      <p:sp>
        <p:nvSpPr>
          <p:cNvPr id="3" name="Marcador de contenido 2"/>
          <p:cNvSpPr>
            <a:spLocks noGrp="1"/>
          </p:cNvSpPr>
          <p:nvPr>
            <p:ph idx="1"/>
          </p:nvPr>
        </p:nvSpPr>
        <p:spPr>
          <a:xfrm>
            <a:off x="932406" y="450669"/>
            <a:ext cx="8534400" cy="842554"/>
          </a:xfrm>
        </p:spPr>
        <p:txBody>
          <a:bodyPr>
            <a:normAutofit/>
          </a:bodyPr>
          <a:lstStyle/>
          <a:p>
            <a:pPr algn="ctr"/>
            <a:r>
              <a:rPr lang="en-US" sz="1800" b="1" dirty="0">
                <a:solidFill>
                  <a:schemeClr val="tx1"/>
                </a:solidFill>
              </a:rPr>
              <a:t>Objetivos e Hipótesis</a:t>
            </a:r>
          </a:p>
        </p:txBody>
      </p:sp>
    </p:spTree>
    <p:extLst>
      <p:ext uri="{BB962C8B-B14F-4D97-AF65-F5344CB8AC3E}">
        <p14:creationId xmlns:p14="http://schemas.microsoft.com/office/powerpoint/2010/main" val="2235150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2" y="968188"/>
            <a:ext cx="8534400" cy="5728447"/>
          </a:xfrm>
        </p:spPr>
        <p:txBody>
          <a:bodyPr>
            <a:normAutofit fontScale="90000"/>
          </a:bodyPr>
          <a:lstStyle/>
          <a:p>
            <a:r>
              <a:rPr lang="es-ES" sz="1300" b="1" cap="none" dirty="0"/>
              <a:t>O</a:t>
            </a:r>
            <a:r>
              <a:rPr lang="es-ES" sz="1300" b="1" cap="none" dirty="0" smtClean="0"/>
              <a:t>btención de datos</a:t>
            </a:r>
            <a:br>
              <a:rPr lang="es-ES" sz="1300" b="1" cap="none" dirty="0" smtClean="0"/>
            </a:br>
            <a:r>
              <a:rPr lang="es-ES" sz="1300" cap="none" dirty="0" smtClean="0"/>
              <a:t>La </a:t>
            </a:r>
            <a:r>
              <a:rPr lang="es-ES" sz="1300" cap="none" dirty="0" smtClean="0"/>
              <a:t>base seleccionada es </a:t>
            </a:r>
            <a:r>
              <a:rPr lang="es-ES" sz="1300" cap="none" dirty="0"/>
              <a:t>C</a:t>
            </a:r>
            <a:r>
              <a:rPr lang="es-ES" sz="1300" cap="none" dirty="0" smtClean="0"/>
              <a:t>hurn_modelling_archivo de </a:t>
            </a:r>
            <a:r>
              <a:rPr lang="es-ES" sz="1300" cap="none" dirty="0"/>
              <a:t>K</a:t>
            </a:r>
            <a:r>
              <a:rPr lang="es-ES" sz="1300" cap="none" dirty="0" smtClean="0"/>
              <a:t>aggle.</a:t>
            </a:r>
            <a:br>
              <a:rPr lang="es-ES" sz="1300" cap="none" dirty="0" smtClean="0"/>
            </a:br>
            <a:r>
              <a:rPr lang="es-ES" sz="1300" cap="none" dirty="0" smtClean="0"/>
              <a:t>el data frame tiene 1000 filas con 14 atributos, de los cuales se determinarán cuáles son los más relevantes.</a:t>
            </a:r>
            <a:r>
              <a:rPr lang="es-ES" sz="1300" b="1" dirty="0"/>
              <a:t/>
            </a:r>
            <a:br>
              <a:rPr lang="es-ES" sz="1300" b="1" dirty="0"/>
            </a:br>
            <a:r>
              <a:rPr lang="es-ES" sz="1300" b="1" dirty="0"/>
              <a:t/>
            </a:r>
            <a:br>
              <a:rPr lang="es-ES" sz="1300" b="1" dirty="0"/>
            </a:br>
            <a:r>
              <a:rPr lang="es-ES" sz="1300" b="1" cap="none" dirty="0"/>
              <a:t>V</a:t>
            </a:r>
            <a:r>
              <a:rPr lang="es-ES" sz="1300" b="1" cap="none" dirty="0" smtClean="0"/>
              <a:t>ariables originales</a:t>
            </a:r>
            <a:r>
              <a:rPr lang="es-ES" sz="1300" b="1" dirty="0"/>
              <a:t/>
            </a:r>
            <a:br>
              <a:rPr lang="es-ES" sz="1300" b="1" dirty="0"/>
            </a:br>
            <a:r>
              <a:rPr lang="es-ES" sz="1300" cap="none" dirty="0"/>
              <a:t>L</a:t>
            </a:r>
            <a:r>
              <a:rPr lang="es-ES" sz="1300" cap="none" dirty="0"/>
              <a:t>as variables consideradas por el momento son '</a:t>
            </a:r>
            <a:r>
              <a:rPr lang="es-ES" sz="1300" cap="none" dirty="0" err="1"/>
              <a:t>CreditScore</a:t>
            </a:r>
            <a:r>
              <a:rPr lang="es-ES" sz="1300" cap="none" dirty="0"/>
              <a:t>', '</a:t>
            </a:r>
            <a:r>
              <a:rPr lang="es-ES" sz="1300" cap="none" dirty="0" err="1"/>
              <a:t>Gender</a:t>
            </a:r>
            <a:r>
              <a:rPr lang="es-ES" sz="1300" cap="none" dirty="0"/>
              <a:t>', '</a:t>
            </a:r>
            <a:r>
              <a:rPr lang="es-ES" sz="1300" cap="none" dirty="0" err="1"/>
              <a:t>Age</a:t>
            </a:r>
            <a:r>
              <a:rPr lang="es-ES" sz="1300" cap="none" dirty="0"/>
              <a:t>', '</a:t>
            </a:r>
            <a:r>
              <a:rPr lang="es-ES" sz="1300" cap="none" dirty="0" err="1"/>
              <a:t>Tenure</a:t>
            </a:r>
            <a:r>
              <a:rPr lang="es-ES" sz="1300" cap="none" dirty="0"/>
              <a:t>','</a:t>
            </a:r>
            <a:r>
              <a:rPr lang="es-ES" sz="1300" cap="none" dirty="0" err="1"/>
              <a:t>NumOfProducts</a:t>
            </a:r>
            <a:r>
              <a:rPr lang="es-ES" sz="1300" cap="none" dirty="0"/>
              <a:t>', '</a:t>
            </a:r>
            <a:r>
              <a:rPr lang="es-ES" sz="1300" cap="none" dirty="0" err="1"/>
              <a:t>HasCrCard</a:t>
            </a:r>
            <a:r>
              <a:rPr lang="es-ES" sz="1300" cap="none" dirty="0"/>
              <a:t>','</a:t>
            </a:r>
            <a:r>
              <a:rPr lang="es-ES" sz="1300" cap="none" dirty="0" err="1"/>
              <a:t>IsActiveMember</a:t>
            </a:r>
            <a:r>
              <a:rPr lang="es-ES" sz="1300" cap="none" dirty="0"/>
              <a:t>', '</a:t>
            </a:r>
            <a:r>
              <a:rPr lang="es-ES" sz="1300" cap="none" dirty="0" err="1"/>
              <a:t>EstimatedSalary</a:t>
            </a:r>
            <a:r>
              <a:rPr lang="es-ES" sz="1300" cap="none" dirty="0"/>
              <a:t>', '</a:t>
            </a:r>
            <a:r>
              <a:rPr lang="es-ES" sz="1300" cap="none" dirty="0" err="1"/>
              <a:t>Exited</a:t>
            </a:r>
            <a:r>
              <a:rPr lang="es-ES" sz="1300" cap="none" dirty="0"/>
              <a:t>'.</a:t>
            </a:r>
            <a:r>
              <a:rPr lang="es-ES" sz="1300" b="1" dirty="0"/>
              <a:t/>
            </a:r>
            <a:br>
              <a:rPr lang="es-ES" sz="1300" b="1" dirty="0"/>
            </a:br>
            <a:r>
              <a:rPr lang="es-ES" sz="1300" b="1" dirty="0"/>
              <a:t/>
            </a:r>
            <a:br>
              <a:rPr lang="es-ES" sz="1300" b="1" dirty="0"/>
            </a:br>
            <a:r>
              <a:rPr lang="es-ES" sz="1300" b="1" cap="none" dirty="0"/>
              <a:t>V</a:t>
            </a:r>
            <a:r>
              <a:rPr lang="es-ES" sz="1300" b="1" cap="none" dirty="0" smtClean="0"/>
              <a:t>ariables modificadas</a:t>
            </a:r>
            <a:r>
              <a:rPr lang="es-ES" sz="1300" b="1" dirty="0"/>
              <a:t/>
            </a:r>
            <a:br>
              <a:rPr lang="es-ES" sz="1300" b="1" dirty="0"/>
            </a:br>
            <a:r>
              <a:rPr lang="es-ES" sz="1300" cap="none" dirty="0"/>
              <a:t>S</a:t>
            </a:r>
            <a:r>
              <a:rPr lang="es-ES" sz="1300" cap="none" dirty="0"/>
              <a:t>e modificaron aquellas variables que era de texto a número para facilitar el análisis quedando las siguientes: </a:t>
            </a:r>
            <a:r>
              <a:rPr lang="es-ES" sz="1300" dirty="0"/>
              <a:t/>
            </a:r>
            <a:br>
              <a:rPr lang="es-ES" sz="1300" dirty="0"/>
            </a:br>
            <a:r>
              <a:rPr lang="es-ES" sz="1300" b="1" dirty="0"/>
              <a:t/>
            </a:r>
            <a:br>
              <a:rPr lang="es-ES" sz="1300" b="1" dirty="0"/>
            </a:br>
            <a:r>
              <a:rPr lang="es-ES" sz="1300" dirty="0" err="1"/>
              <a:t>Index</a:t>
            </a:r>
            <a:r>
              <a:rPr lang="es-ES" sz="1300" dirty="0"/>
              <a:t>(['</a:t>
            </a:r>
            <a:r>
              <a:rPr lang="es-ES" sz="1300" dirty="0" err="1"/>
              <a:t>RowNumber</a:t>
            </a:r>
            <a:r>
              <a:rPr lang="es-ES" sz="1300" dirty="0"/>
              <a:t>', '</a:t>
            </a:r>
            <a:r>
              <a:rPr lang="es-ES" sz="1300" dirty="0" err="1"/>
              <a:t>CustomerId</a:t>
            </a:r>
            <a:r>
              <a:rPr lang="es-ES" sz="1300" dirty="0"/>
              <a:t>', '</a:t>
            </a:r>
            <a:r>
              <a:rPr lang="es-ES" sz="1300" dirty="0" err="1"/>
              <a:t>Surname</a:t>
            </a:r>
            <a:r>
              <a:rPr lang="es-ES" sz="1300" dirty="0"/>
              <a:t>', '</a:t>
            </a:r>
            <a:r>
              <a:rPr lang="es-ES" sz="1300" dirty="0" err="1"/>
              <a:t>CreditScore</a:t>
            </a:r>
            <a:r>
              <a:rPr lang="es-ES" sz="1300" dirty="0"/>
              <a:t>', '</a:t>
            </a:r>
            <a:r>
              <a:rPr lang="es-ES" sz="1300" dirty="0" err="1"/>
              <a:t>Geography</a:t>
            </a:r>
            <a:r>
              <a:rPr lang="es-ES" sz="1300" dirty="0"/>
              <a:t>',</a:t>
            </a:r>
            <a:br>
              <a:rPr lang="es-ES" sz="1300" dirty="0"/>
            </a:br>
            <a:r>
              <a:rPr lang="es-ES" sz="1300" dirty="0"/>
              <a:t>       '</a:t>
            </a:r>
            <a:r>
              <a:rPr lang="es-ES" sz="1300" dirty="0" err="1"/>
              <a:t>Gender</a:t>
            </a:r>
            <a:r>
              <a:rPr lang="es-ES" sz="1300" dirty="0"/>
              <a:t>', '</a:t>
            </a:r>
            <a:r>
              <a:rPr lang="es-ES" sz="1300" dirty="0" err="1"/>
              <a:t>Age</a:t>
            </a:r>
            <a:r>
              <a:rPr lang="es-ES" sz="1300" dirty="0"/>
              <a:t>', '</a:t>
            </a:r>
            <a:r>
              <a:rPr lang="es-ES" sz="1300" dirty="0" err="1"/>
              <a:t>Tenure</a:t>
            </a:r>
            <a:r>
              <a:rPr lang="es-ES" sz="1300" dirty="0"/>
              <a:t>', 'Balance', '</a:t>
            </a:r>
            <a:r>
              <a:rPr lang="es-ES" sz="1300" dirty="0" err="1"/>
              <a:t>NumOfProducts</a:t>
            </a:r>
            <a:r>
              <a:rPr lang="es-ES" sz="1300" dirty="0"/>
              <a:t>', '</a:t>
            </a:r>
            <a:r>
              <a:rPr lang="es-ES" sz="1300" dirty="0" err="1"/>
              <a:t>HasCrCard</a:t>
            </a:r>
            <a:r>
              <a:rPr lang="es-ES" sz="1300" dirty="0"/>
              <a:t>',</a:t>
            </a:r>
            <a:br>
              <a:rPr lang="es-ES" sz="1300" dirty="0"/>
            </a:br>
            <a:r>
              <a:rPr lang="es-ES" sz="1300" dirty="0"/>
              <a:t>       '</a:t>
            </a:r>
            <a:r>
              <a:rPr lang="es-ES" sz="1300" dirty="0" err="1"/>
              <a:t>IsActiveMember</a:t>
            </a:r>
            <a:r>
              <a:rPr lang="es-ES" sz="1300" dirty="0"/>
              <a:t>', '</a:t>
            </a:r>
            <a:r>
              <a:rPr lang="es-ES" sz="1300" dirty="0" err="1"/>
              <a:t>EstimatedSalary</a:t>
            </a:r>
            <a:r>
              <a:rPr lang="es-ES" sz="1300" dirty="0"/>
              <a:t>', '</a:t>
            </a:r>
            <a:r>
              <a:rPr lang="es-ES" sz="1300" dirty="0" err="1"/>
              <a:t>Exited</a:t>
            </a:r>
            <a:r>
              <a:rPr lang="es-ES" sz="1300" dirty="0"/>
              <a:t>', '</a:t>
            </a:r>
            <a:r>
              <a:rPr lang="es-ES" sz="1300" dirty="0" err="1"/>
              <a:t>Gender_modificado</a:t>
            </a:r>
            <a:r>
              <a:rPr lang="es-ES" sz="1300" dirty="0"/>
              <a:t>',</a:t>
            </a:r>
            <a:br>
              <a:rPr lang="es-ES" sz="1300" dirty="0"/>
            </a:br>
            <a:r>
              <a:rPr lang="es-ES" sz="1300" dirty="0"/>
              <a:t>       '</a:t>
            </a:r>
            <a:r>
              <a:rPr lang="es-ES" sz="1300" dirty="0" err="1"/>
              <a:t>Geography_modificado</a:t>
            </a:r>
            <a:r>
              <a:rPr lang="es-ES" sz="1300" dirty="0"/>
              <a:t>'],</a:t>
            </a:r>
            <a:br>
              <a:rPr lang="es-ES" sz="1300" dirty="0"/>
            </a:br>
            <a:r>
              <a:rPr lang="es-ES" sz="1300" dirty="0"/>
              <a:t>      </a:t>
            </a:r>
            <a:r>
              <a:rPr lang="es-ES" sz="1300" dirty="0" err="1"/>
              <a:t>dtype</a:t>
            </a:r>
            <a:r>
              <a:rPr lang="es-ES" sz="1300" dirty="0"/>
              <a:t>='</a:t>
            </a:r>
            <a:r>
              <a:rPr lang="es-ES" sz="1300" dirty="0" err="1"/>
              <a:t>object</a:t>
            </a:r>
            <a:r>
              <a:rPr lang="es-ES" sz="1300" dirty="0"/>
              <a:t>')</a:t>
            </a:r>
            <a:br>
              <a:rPr lang="es-ES" sz="1300" dirty="0"/>
            </a:br>
            <a:r>
              <a:rPr lang="es-ES" sz="1300" b="1" dirty="0"/>
              <a:t/>
            </a:r>
            <a:br>
              <a:rPr lang="es-ES" sz="1300" b="1" dirty="0"/>
            </a:br>
            <a:r>
              <a:rPr lang="es-ES" sz="1300" b="1" dirty="0"/>
              <a:t/>
            </a:r>
            <a:br>
              <a:rPr lang="es-ES" sz="1300" b="1" dirty="0"/>
            </a:br>
            <a:r>
              <a:rPr lang="es-ES" sz="1300" b="1" cap="none" dirty="0"/>
              <a:t>A</a:t>
            </a:r>
            <a:r>
              <a:rPr lang="es-ES" sz="1300" b="1" cap="none" dirty="0" smtClean="0"/>
              <a:t>nálisis de datos </a:t>
            </a:r>
            <a:r>
              <a:rPr lang="es-ES" sz="1300" b="1" dirty="0"/>
              <a:t/>
            </a:r>
            <a:br>
              <a:rPr lang="es-ES" sz="1300" b="1" dirty="0"/>
            </a:br>
            <a:r>
              <a:rPr lang="es-ES" sz="1300" cap="none" dirty="0"/>
              <a:t>A</a:t>
            </a:r>
            <a:r>
              <a:rPr lang="es-ES" sz="1300" cap="none" dirty="0" smtClean="0"/>
              <a:t> partir de esta etapa se comienza el análisis del </a:t>
            </a:r>
            <a:r>
              <a:rPr lang="es-ES" sz="1300" cap="none" dirty="0" err="1" smtClean="0"/>
              <a:t>df</a:t>
            </a:r>
            <a:r>
              <a:rPr lang="es-ES" sz="1300" cap="none" dirty="0" smtClean="0"/>
              <a:t>(</a:t>
            </a:r>
            <a:r>
              <a:rPr lang="es-ES" sz="1300" cap="none" dirty="0" err="1" smtClean="0"/>
              <a:t>dataframe</a:t>
            </a:r>
            <a:r>
              <a:rPr lang="es-ES" sz="1300" cap="none" dirty="0" smtClean="0"/>
              <a:t>) con las  variables que se plantearon inicialmente.</a:t>
            </a:r>
            <a:br>
              <a:rPr lang="es-ES" sz="1300" cap="none" dirty="0" smtClean="0"/>
            </a:br>
            <a:r>
              <a:rPr lang="es-ES" sz="1300" cap="none" dirty="0" smtClean="0"/>
              <a:t>se irá manipulando el </a:t>
            </a:r>
            <a:r>
              <a:rPr lang="es-ES" sz="1300" cap="none" dirty="0" err="1" smtClean="0"/>
              <a:t>df</a:t>
            </a:r>
            <a:r>
              <a:rPr lang="es-ES" sz="1300" cap="none" dirty="0" smtClean="0"/>
              <a:t> y generando visualizaciones explicando los avances para  la  problemática planteada.</a:t>
            </a:r>
            <a:r>
              <a:rPr lang="es-ES" sz="1300" dirty="0"/>
              <a:t/>
            </a:r>
            <a:br>
              <a:rPr lang="es-ES" sz="1300" dirty="0"/>
            </a:br>
            <a:r>
              <a:rPr lang="en-US" dirty="0"/>
              <a:t/>
            </a:r>
            <a:br>
              <a:rPr lang="en-US" dirty="0"/>
            </a:br>
            <a:r>
              <a:rPr lang="es-ES" dirty="0"/>
              <a:t> </a:t>
            </a:r>
            <a:endParaRPr lang="en-US" dirty="0"/>
          </a:p>
        </p:txBody>
      </p:sp>
      <p:sp>
        <p:nvSpPr>
          <p:cNvPr id="3" name="Marcador de contenido 2"/>
          <p:cNvSpPr>
            <a:spLocks noGrp="1"/>
          </p:cNvSpPr>
          <p:nvPr>
            <p:ph idx="1"/>
          </p:nvPr>
        </p:nvSpPr>
        <p:spPr>
          <a:xfrm>
            <a:off x="684212" y="215153"/>
            <a:ext cx="8534400" cy="646996"/>
          </a:xfrm>
        </p:spPr>
        <p:txBody>
          <a:bodyPr>
            <a:normAutofit/>
          </a:bodyPr>
          <a:lstStyle/>
          <a:p>
            <a:pPr algn="ctr"/>
            <a:r>
              <a:rPr lang="en-US" sz="1800" b="1" dirty="0">
                <a:solidFill>
                  <a:schemeClr val="tx1"/>
                </a:solidFill>
              </a:rPr>
              <a:t>Desarrollo</a:t>
            </a:r>
          </a:p>
        </p:txBody>
      </p:sp>
    </p:spTree>
    <p:extLst>
      <p:ext uri="{BB962C8B-B14F-4D97-AF65-F5344CB8AC3E}">
        <p14:creationId xmlns:p14="http://schemas.microsoft.com/office/powerpoint/2010/main" val="36266255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96613" y="175583"/>
            <a:ext cx="10987774" cy="584775"/>
          </a:xfrm>
          <a:prstGeom prst="rect">
            <a:avLst/>
          </a:prstGeom>
        </p:spPr>
        <p:txBody>
          <a:bodyPr wrap="square">
            <a:spAutoFit/>
          </a:bodyPr>
          <a:lstStyle/>
          <a:p>
            <a:pPr algn="ctr"/>
            <a:r>
              <a:rPr lang="es-ES" b="1" dirty="0" smtClean="0"/>
              <a:t>Edad</a:t>
            </a:r>
          </a:p>
          <a:p>
            <a:pPr algn="ctr"/>
            <a:endParaRPr lang="es-ES" sz="1400" dirty="0"/>
          </a:p>
        </p:txBody>
      </p:sp>
      <p:pic>
        <p:nvPicPr>
          <p:cNvPr id="9" name="Imagen 8"/>
          <p:cNvPicPr/>
          <p:nvPr/>
        </p:nvPicPr>
        <p:blipFill rotWithShape="1">
          <a:blip r:embed="rId2"/>
          <a:srcRect l="15954" t="30310" r="71099" b="5242"/>
          <a:stretch/>
        </p:blipFill>
        <p:spPr bwMode="auto">
          <a:xfrm>
            <a:off x="1285211" y="4114962"/>
            <a:ext cx="1862937" cy="2520644"/>
          </a:xfrm>
          <a:prstGeom prst="rect">
            <a:avLst/>
          </a:prstGeom>
          <a:ln>
            <a:noFill/>
          </a:ln>
          <a:extLst>
            <a:ext uri="{53640926-AAD7-44D8-BBD7-CCE9431645EC}">
              <a14:shadowObscured xmlns:a14="http://schemas.microsoft.com/office/drawing/2010/main"/>
            </a:ext>
          </a:extLst>
        </p:spPr>
      </p:pic>
      <p:sp>
        <p:nvSpPr>
          <p:cNvPr id="7" name="Rectángulo 6"/>
          <p:cNvSpPr/>
          <p:nvPr/>
        </p:nvSpPr>
        <p:spPr>
          <a:xfrm>
            <a:off x="6096000" y="3787878"/>
            <a:ext cx="6096000" cy="461665"/>
          </a:xfrm>
          <a:prstGeom prst="rect">
            <a:avLst/>
          </a:prstGeom>
        </p:spPr>
        <p:txBody>
          <a:bodyPr>
            <a:spAutoFit/>
          </a:bodyPr>
          <a:lstStyle/>
          <a:p>
            <a:pPr algn="ctr"/>
            <a:r>
              <a:rPr lang="es-ES" sz="1200" dirty="0"/>
              <a:t>También vemos aisladas algunas </a:t>
            </a:r>
            <a:endParaRPr lang="es-ES" sz="1200" dirty="0" smtClean="0"/>
          </a:p>
          <a:p>
            <a:pPr algn="ctr"/>
            <a:r>
              <a:rPr lang="es-ES" sz="1200" dirty="0" smtClean="0"/>
              <a:t>edades </a:t>
            </a:r>
            <a:r>
              <a:rPr lang="es-ES" sz="1200" dirty="0"/>
              <a:t>entre 82 y 92 </a:t>
            </a:r>
            <a:r>
              <a:rPr lang="es-ES" sz="1200" dirty="0" smtClean="0"/>
              <a:t>años</a:t>
            </a:r>
            <a:endParaRPr lang="en-US" sz="1200" dirty="0"/>
          </a:p>
        </p:txBody>
      </p:sp>
      <p:pic>
        <p:nvPicPr>
          <p:cNvPr id="13" name="Imagen 12"/>
          <p:cNvPicPr/>
          <p:nvPr/>
        </p:nvPicPr>
        <p:blipFill rotWithShape="1">
          <a:blip r:embed="rId3"/>
          <a:srcRect l="12029" t="51284" r="76028" b="37672"/>
          <a:stretch/>
        </p:blipFill>
        <p:spPr bwMode="auto">
          <a:xfrm>
            <a:off x="8690492" y="4379957"/>
            <a:ext cx="1302593" cy="1171432"/>
          </a:xfrm>
          <a:prstGeom prst="rect">
            <a:avLst/>
          </a:prstGeom>
          <a:ln>
            <a:noFill/>
          </a:ln>
          <a:extLst>
            <a:ext uri="{53640926-AAD7-44D8-BBD7-CCE9431645EC}">
              <a14:shadowObscured xmlns:a14="http://schemas.microsoft.com/office/drawing/2010/main"/>
            </a:ext>
          </a:extLst>
        </p:spPr>
      </p:pic>
      <p:sp>
        <p:nvSpPr>
          <p:cNvPr id="14" name="Rectángulo 13"/>
          <p:cNvSpPr/>
          <p:nvPr/>
        </p:nvSpPr>
        <p:spPr>
          <a:xfrm>
            <a:off x="973017" y="3740599"/>
            <a:ext cx="2487323" cy="276999"/>
          </a:xfrm>
          <a:prstGeom prst="rect">
            <a:avLst/>
          </a:prstGeom>
        </p:spPr>
        <p:txBody>
          <a:bodyPr wrap="square">
            <a:spAutoFit/>
          </a:bodyPr>
          <a:lstStyle/>
          <a:p>
            <a:pPr algn="ctr"/>
            <a:r>
              <a:rPr lang="es-ES" sz="1200" dirty="0" smtClean="0"/>
              <a:t>Edades entre 30 y 50</a:t>
            </a:r>
            <a:endParaRPr lang="en-US" sz="1200" dirty="0"/>
          </a:p>
        </p:txBody>
      </p:sp>
      <p:pic>
        <p:nvPicPr>
          <p:cNvPr id="4" name="Imagen 3"/>
          <p:cNvPicPr>
            <a:picLocks noChangeAspect="1"/>
          </p:cNvPicPr>
          <p:nvPr/>
        </p:nvPicPr>
        <p:blipFill rotWithShape="1">
          <a:blip r:embed="rId4"/>
          <a:srcRect l="25035" t="63303" r="53179" b="8304"/>
          <a:stretch/>
        </p:blipFill>
        <p:spPr>
          <a:xfrm>
            <a:off x="3923107" y="1101427"/>
            <a:ext cx="3666414" cy="2686451"/>
          </a:xfrm>
          <a:prstGeom prst="rect">
            <a:avLst/>
          </a:prstGeom>
        </p:spPr>
      </p:pic>
      <p:sp>
        <p:nvSpPr>
          <p:cNvPr id="10" name="Rectángulo 9"/>
          <p:cNvSpPr/>
          <p:nvPr/>
        </p:nvSpPr>
        <p:spPr>
          <a:xfrm>
            <a:off x="414180" y="604523"/>
            <a:ext cx="10987774" cy="461665"/>
          </a:xfrm>
          <a:prstGeom prst="rect">
            <a:avLst/>
          </a:prstGeom>
        </p:spPr>
        <p:txBody>
          <a:bodyPr wrap="square">
            <a:spAutoFit/>
          </a:bodyPr>
          <a:lstStyle/>
          <a:p>
            <a:pPr algn="ctr"/>
            <a:r>
              <a:rPr lang="es-ES" sz="1200" dirty="0" smtClean="0"/>
              <a:t>Usando un histograma se pueden ver como se concentran las edad en la muestra</a:t>
            </a:r>
          </a:p>
          <a:p>
            <a:pPr algn="ctr"/>
            <a:endParaRPr lang="es-ES" sz="1200" dirty="0"/>
          </a:p>
        </p:txBody>
      </p:sp>
    </p:spTree>
    <p:extLst>
      <p:ext uri="{BB962C8B-B14F-4D97-AF65-F5344CB8AC3E}">
        <p14:creationId xmlns:p14="http://schemas.microsoft.com/office/powerpoint/2010/main" val="3551947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p:nvPr/>
        </p:nvPicPr>
        <p:blipFill rotWithShape="1">
          <a:blip r:embed="rId2"/>
          <a:srcRect l="16091" t="48907" r="50479" b="13857"/>
          <a:stretch/>
        </p:blipFill>
        <p:spPr bwMode="auto">
          <a:xfrm>
            <a:off x="396829" y="1522094"/>
            <a:ext cx="3516630" cy="2533650"/>
          </a:xfrm>
          <a:prstGeom prst="rect">
            <a:avLst/>
          </a:prstGeom>
          <a:ln>
            <a:noFill/>
          </a:ln>
          <a:extLst>
            <a:ext uri="{53640926-AAD7-44D8-BBD7-CCE9431645EC}">
              <a14:shadowObscured xmlns:a14="http://schemas.microsoft.com/office/drawing/2010/main"/>
            </a:ext>
          </a:extLst>
        </p:spPr>
      </p:pic>
      <p:sp>
        <p:nvSpPr>
          <p:cNvPr id="6" name="Rectángulo 5"/>
          <p:cNvSpPr/>
          <p:nvPr/>
        </p:nvSpPr>
        <p:spPr>
          <a:xfrm>
            <a:off x="396828" y="198009"/>
            <a:ext cx="11007045" cy="892552"/>
          </a:xfrm>
          <a:prstGeom prst="rect">
            <a:avLst/>
          </a:prstGeom>
        </p:spPr>
        <p:txBody>
          <a:bodyPr wrap="square">
            <a:spAutoFit/>
          </a:bodyPr>
          <a:lstStyle/>
          <a:p>
            <a:pPr algn="ctr"/>
            <a:r>
              <a:rPr lang="es-ES" b="1" dirty="0"/>
              <a:t>Desarrollando el </a:t>
            </a:r>
            <a:r>
              <a:rPr lang="es-ES" b="1" dirty="0" smtClean="0"/>
              <a:t>modelo</a:t>
            </a:r>
          </a:p>
          <a:p>
            <a:pPr algn="ctr"/>
            <a:endParaRPr lang="es-ES" b="1" dirty="0"/>
          </a:p>
          <a:p>
            <a:pPr algn="ctr"/>
            <a:r>
              <a:rPr lang="es-ES" sz="1600" dirty="0"/>
              <a:t>El objetivo se dijo es lograr predecir que clientes pueden abandonar un banco.  </a:t>
            </a:r>
          </a:p>
        </p:txBody>
      </p:sp>
      <p:sp>
        <p:nvSpPr>
          <p:cNvPr id="11" name="Rectángulo 10"/>
          <p:cNvSpPr/>
          <p:nvPr/>
        </p:nvSpPr>
        <p:spPr>
          <a:xfrm>
            <a:off x="3913459" y="1522094"/>
            <a:ext cx="6096000" cy="1107996"/>
          </a:xfrm>
          <a:prstGeom prst="rect">
            <a:avLst/>
          </a:prstGeom>
        </p:spPr>
        <p:txBody>
          <a:bodyPr>
            <a:spAutoFit/>
          </a:bodyPr>
          <a:lstStyle/>
          <a:p>
            <a:r>
              <a:rPr lang="es-ES" sz="1600" b="1" dirty="0"/>
              <a:t>Edad vs Salario</a:t>
            </a:r>
          </a:p>
          <a:p>
            <a:r>
              <a:rPr lang="es-ES" sz="1200" dirty="0"/>
              <a:t>Se comienza el análisis tratando de relacionar Edad vs Salario con un gráfico con dispersión de cual no puedo sacar muchas conclusiones, salvo que se concentran los salarios estimados entre la edad de 20 hasta los 60 como ocurre en varios países.</a:t>
            </a:r>
          </a:p>
        </p:txBody>
      </p:sp>
      <p:pic>
        <p:nvPicPr>
          <p:cNvPr id="12" name="Imagen 11"/>
          <p:cNvPicPr/>
          <p:nvPr/>
        </p:nvPicPr>
        <p:blipFill rotWithShape="1">
          <a:blip r:embed="rId3"/>
          <a:srcRect l="17496" t="56966" r="51885" b="5520"/>
          <a:stretch/>
        </p:blipFill>
        <p:spPr bwMode="auto">
          <a:xfrm>
            <a:off x="396828" y="4254682"/>
            <a:ext cx="3516631" cy="2476500"/>
          </a:xfrm>
          <a:prstGeom prst="rect">
            <a:avLst/>
          </a:prstGeom>
          <a:ln>
            <a:noFill/>
          </a:ln>
          <a:extLst>
            <a:ext uri="{53640926-AAD7-44D8-BBD7-CCE9431645EC}">
              <a14:shadowObscured xmlns:a14="http://schemas.microsoft.com/office/drawing/2010/main"/>
            </a:ext>
          </a:extLst>
        </p:spPr>
      </p:pic>
      <p:sp>
        <p:nvSpPr>
          <p:cNvPr id="15" name="Rectángulo 14"/>
          <p:cNvSpPr/>
          <p:nvPr/>
        </p:nvSpPr>
        <p:spPr>
          <a:xfrm>
            <a:off x="3913459" y="4292603"/>
            <a:ext cx="6096000" cy="1200329"/>
          </a:xfrm>
          <a:prstGeom prst="rect">
            <a:avLst/>
          </a:prstGeom>
        </p:spPr>
        <p:txBody>
          <a:bodyPr>
            <a:spAutoFit/>
          </a:bodyPr>
          <a:lstStyle/>
          <a:p>
            <a:r>
              <a:rPr lang="en-US" sz="1600" b="1" dirty="0"/>
              <a:t>Score vs </a:t>
            </a:r>
            <a:r>
              <a:rPr lang="en-US" sz="1600" b="1" dirty="0" err="1"/>
              <a:t>Salario</a:t>
            </a:r>
            <a:endParaRPr lang="en-US" sz="1600" b="1" dirty="0"/>
          </a:p>
          <a:p>
            <a:r>
              <a:rPr lang="en-US" sz="1200" dirty="0"/>
              <a:t>Continúa el </a:t>
            </a:r>
            <a:r>
              <a:rPr lang="en-US" sz="1200" dirty="0" err="1"/>
              <a:t>análisis</a:t>
            </a:r>
            <a:r>
              <a:rPr lang="en-US" sz="1200" dirty="0"/>
              <a:t> </a:t>
            </a:r>
            <a:r>
              <a:rPr lang="en-US" sz="1200" dirty="0" err="1"/>
              <a:t>tratando</a:t>
            </a:r>
            <a:r>
              <a:rPr lang="en-US" sz="1200" dirty="0"/>
              <a:t> de </a:t>
            </a:r>
            <a:r>
              <a:rPr lang="en-US" sz="1200" dirty="0" err="1"/>
              <a:t>relacionar</a:t>
            </a:r>
            <a:r>
              <a:rPr lang="en-US" sz="1200" dirty="0"/>
              <a:t> Score Vs </a:t>
            </a:r>
            <a:r>
              <a:rPr lang="en-US" sz="1200" dirty="0" err="1"/>
              <a:t>Salario</a:t>
            </a:r>
            <a:r>
              <a:rPr lang="en-US" sz="1200" dirty="0"/>
              <a:t>. Como se </a:t>
            </a:r>
            <a:r>
              <a:rPr lang="en-US" sz="1200" dirty="0" err="1"/>
              <a:t>esperaba</a:t>
            </a:r>
            <a:r>
              <a:rPr lang="en-US" sz="1200" dirty="0"/>
              <a:t> se </a:t>
            </a:r>
            <a:r>
              <a:rPr lang="en-US" sz="1200" dirty="0" err="1"/>
              <a:t>pude</a:t>
            </a:r>
            <a:r>
              <a:rPr lang="en-US" sz="1200" dirty="0"/>
              <a:t> </a:t>
            </a:r>
            <a:r>
              <a:rPr lang="en-US" sz="1200" dirty="0" err="1"/>
              <a:t>afirmar</a:t>
            </a:r>
            <a:r>
              <a:rPr lang="en-US" sz="1200" dirty="0"/>
              <a:t> que, a mayor score, mayor </a:t>
            </a:r>
            <a:r>
              <a:rPr lang="en-US" sz="1200" dirty="0" err="1"/>
              <a:t>salario</a:t>
            </a:r>
            <a:r>
              <a:rPr lang="en-US" sz="1200" dirty="0"/>
              <a:t> o </a:t>
            </a:r>
            <a:r>
              <a:rPr lang="en-US" sz="1200" dirty="0" err="1"/>
              <a:t>viceversa</a:t>
            </a:r>
            <a:r>
              <a:rPr lang="en-US" sz="1200" dirty="0"/>
              <a:t>. De </a:t>
            </a:r>
            <a:r>
              <a:rPr lang="en-US" sz="1200" dirty="0" err="1"/>
              <a:t>todas</a:t>
            </a:r>
            <a:r>
              <a:rPr lang="en-US" sz="1200" dirty="0"/>
              <a:t> </a:t>
            </a:r>
            <a:r>
              <a:rPr lang="en-US" sz="1200" dirty="0" err="1"/>
              <a:t>maneras</a:t>
            </a:r>
            <a:r>
              <a:rPr lang="en-US" sz="1200" dirty="0"/>
              <a:t>, se </a:t>
            </a:r>
            <a:r>
              <a:rPr lang="en-US" sz="1200" dirty="0" err="1"/>
              <a:t>necesita</a:t>
            </a:r>
            <a:r>
              <a:rPr lang="en-US" sz="1200" dirty="0"/>
              <a:t> </a:t>
            </a:r>
            <a:r>
              <a:rPr lang="en-US" sz="1200" dirty="0" err="1"/>
              <a:t>seguir</a:t>
            </a:r>
            <a:r>
              <a:rPr lang="en-US" sz="1200" dirty="0"/>
              <a:t> </a:t>
            </a:r>
            <a:r>
              <a:rPr lang="en-US" sz="1200" dirty="0" err="1"/>
              <a:t>ampliando</a:t>
            </a:r>
            <a:r>
              <a:rPr lang="en-US" sz="1200" dirty="0"/>
              <a:t> la </a:t>
            </a:r>
            <a:r>
              <a:rPr lang="en-US" sz="1200" dirty="0" err="1"/>
              <a:t>información</a:t>
            </a:r>
            <a:r>
              <a:rPr lang="en-US" sz="1200" dirty="0"/>
              <a:t>.</a:t>
            </a:r>
          </a:p>
          <a:p>
            <a:endParaRPr lang="en-US" dirty="0"/>
          </a:p>
        </p:txBody>
      </p:sp>
    </p:spTree>
    <p:extLst>
      <p:ext uri="{BB962C8B-B14F-4D97-AF65-F5344CB8AC3E}">
        <p14:creationId xmlns:p14="http://schemas.microsoft.com/office/powerpoint/2010/main" val="141466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0" y="546636"/>
            <a:ext cx="10462437" cy="523220"/>
          </a:xfrm>
          <a:prstGeom prst="rect">
            <a:avLst/>
          </a:prstGeom>
        </p:spPr>
        <p:txBody>
          <a:bodyPr wrap="square">
            <a:spAutoFit/>
          </a:bodyPr>
          <a:lstStyle/>
          <a:p>
            <a:pPr algn="ctr"/>
            <a:r>
              <a:rPr lang="es-ES" sz="1400" dirty="0" smtClean="0"/>
              <a:t>Decido </a:t>
            </a:r>
            <a:r>
              <a:rPr lang="es-ES" sz="1400" dirty="0"/>
              <a:t>filtrar por rangos a partir de los resultados del gráfico de dispersión sobre Edad vs Score. </a:t>
            </a:r>
            <a:endParaRPr lang="es-ES" sz="1400" dirty="0" smtClean="0"/>
          </a:p>
          <a:p>
            <a:pPr algn="ctr"/>
            <a:r>
              <a:rPr lang="es-ES" sz="1400" dirty="0" smtClean="0"/>
              <a:t>En </a:t>
            </a:r>
            <a:r>
              <a:rPr lang="es-ES" sz="1400" dirty="0"/>
              <a:t>este caso entre 20 a 59 que concentra la mayor cantidad:</a:t>
            </a:r>
          </a:p>
        </p:txBody>
      </p:sp>
      <p:sp>
        <p:nvSpPr>
          <p:cNvPr id="6" name="Rectángulo 5"/>
          <p:cNvSpPr/>
          <p:nvPr/>
        </p:nvSpPr>
        <p:spPr>
          <a:xfrm>
            <a:off x="4240687" y="169284"/>
            <a:ext cx="2042547" cy="369332"/>
          </a:xfrm>
          <a:prstGeom prst="rect">
            <a:avLst/>
          </a:prstGeom>
        </p:spPr>
        <p:txBody>
          <a:bodyPr wrap="none">
            <a:spAutoFit/>
          </a:bodyPr>
          <a:lstStyle/>
          <a:p>
            <a:pPr algn="ctr"/>
            <a:r>
              <a:rPr lang="es-ES" b="1" dirty="0"/>
              <a:t>Rangos de edad</a:t>
            </a:r>
          </a:p>
        </p:txBody>
      </p:sp>
      <p:sp>
        <p:nvSpPr>
          <p:cNvPr id="9" name="Rectángulo 8"/>
          <p:cNvSpPr/>
          <p:nvPr/>
        </p:nvSpPr>
        <p:spPr>
          <a:xfrm>
            <a:off x="1984244" y="1093314"/>
            <a:ext cx="1497873" cy="1446550"/>
          </a:xfrm>
          <a:prstGeom prst="rect">
            <a:avLst/>
          </a:prstGeom>
        </p:spPr>
        <p:txBody>
          <a:bodyPr wrap="square">
            <a:spAutoFit/>
          </a:bodyPr>
          <a:lstStyle/>
          <a:p>
            <a:r>
              <a:rPr lang="es-ES" sz="800" dirty="0"/>
              <a:t>Edad  Cantidad</a:t>
            </a:r>
          </a:p>
          <a:p>
            <a:r>
              <a:rPr lang="es-ES" sz="800" dirty="0" smtClean="0"/>
              <a:t>0     37       478</a:t>
            </a:r>
          </a:p>
          <a:p>
            <a:r>
              <a:rPr lang="es-ES" sz="800" dirty="0" smtClean="0"/>
              <a:t>1     </a:t>
            </a:r>
            <a:r>
              <a:rPr lang="es-ES" sz="800" dirty="0"/>
              <a:t>38       477</a:t>
            </a:r>
          </a:p>
          <a:p>
            <a:r>
              <a:rPr lang="es-ES" sz="800" dirty="0"/>
              <a:t>2     35       474</a:t>
            </a:r>
          </a:p>
          <a:p>
            <a:r>
              <a:rPr lang="es-ES" sz="800" dirty="0"/>
              <a:t>3     36       456</a:t>
            </a:r>
          </a:p>
          <a:p>
            <a:r>
              <a:rPr lang="es-ES" sz="800" dirty="0"/>
              <a:t>4     34       447</a:t>
            </a:r>
          </a:p>
          <a:p>
            <a:r>
              <a:rPr lang="es-ES" sz="800" dirty="0"/>
              <a:t>5     33       442</a:t>
            </a:r>
          </a:p>
          <a:p>
            <a:r>
              <a:rPr lang="es-ES" sz="800" dirty="0"/>
              <a:t>6     40       432</a:t>
            </a:r>
          </a:p>
          <a:p>
            <a:r>
              <a:rPr lang="es-ES" sz="800" dirty="0"/>
              <a:t>7     39       423</a:t>
            </a:r>
          </a:p>
          <a:p>
            <a:r>
              <a:rPr lang="es-ES" sz="800" dirty="0"/>
              <a:t>8     32       418</a:t>
            </a:r>
          </a:p>
          <a:p>
            <a:r>
              <a:rPr lang="es-ES" sz="800" dirty="0"/>
              <a:t>9     31       </a:t>
            </a:r>
            <a:r>
              <a:rPr lang="es-ES" sz="800" dirty="0" smtClean="0"/>
              <a:t>404</a:t>
            </a:r>
            <a:endParaRPr lang="es-ES" sz="800" dirty="0"/>
          </a:p>
        </p:txBody>
      </p:sp>
      <p:sp>
        <p:nvSpPr>
          <p:cNvPr id="12" name="Rectángulo 11"/>
          <p:cNvSpPr/>
          <p:nvPr/>
        </p:nvSpPr>
        <p:spPr>
          <a:xfrm>
            <a:off x="7975776" y="1183300"/>
            <a:ext cx="931430" cy="1323439"/>
          </a:xfrm>
          <a:prstGeom prst="rect">
            <a:avLst/>
          </a:prstGeom>
        </p:spPr>
        <p:txBody>
          <a:bodyPr wrap="square">
            <a:spAutoFit/>
          </a:bodyPr>
          <a:lstStyle/>
          <a:p>
            <a:r>
              <a:rPr lang="en-US" sz="800" dirty="0" smtClean="0"/>
              <a:t>30    54        84</a:t>
            </a:r>
          </a:p>
          <a:p>
            <a:r>
              <a:rPr lang="en-US" sz="800" dirty="0" smtClean="0"/>
              <a:t>31    22        84</a:t>
            </a:r>
          </a:p>
          <a:p>
            <a:r>
              <a:rPr lang="en-US" sz="800" dirty="0" smtClean="0"/>
              <a:t>32    55        82</a:t>
            </a:r>
          </a:p>
          <a:p>
            <a:r>
              <a:rPr lang="en-US" sz="800" dirty="0" smtClean="0"/>
              <a:t>33    57        75</a:t>
            </a:r>
          </a:p>
          <a:p>
            <a:r>
              <a:rPr lang="en-US" sz="800" dirty="0" smtClean="0"/>
              <a:t>34    53        74</a:t>
            </a:r>
          </a:p>
          <a:p>
            <a:r>
              <a:rPr lang="en-US" sz="800" dirty="0" smtClean="0"/>
              <a:t>35    56        70</a:t>
            </a:r>
          </a:p>
          <a:p>
            <a:r>
              <a:rPr lang="en-US" sz="800" dirty="0" smtClean="0"/>
              <a:t>36    58        67</a:t>
            </a:r>
          </a:p>
          <a:p>
            <a:r>
              <a:rPr lang="en-US" sz="800" dirty="0" smtClean="0"/>
              <a:t>37    59        62</a:t>
            </a:r>
          </a:p>
          <a:p>
            <a:r>
              <a:rPr lang="en-US" sz="800" dirty="0" smtClean="0"/>
              <a:t>38    21        53</a:t>
            </a:r>
          </a:p>
          <a:p>
            <a:r>
              <a:rPr lang="en-US" sz="800" dirty="0" smtClean="0"/>
              <a:t>39    20        40</a:t>
            </a:r>
            <a:endParaRPr lang="en-US" sz="800" dirty="0"/>
          </a:p>
        </p:txBody>
      </p:sp>
      <p:sp>
        <p:nvSpPr>
          <p:cNvPr id="15" name="Rectángulo 14"/>
          <p:cNvSpPr/>
          <p:nvPr/>
        </p:nvSpPr>
        <p:spPr>
          <a:xfrm>
            <a:off x="708865" y="3039626"/>
            <a:ext cx="3604437" cy="307777"/>
          </a:xfrm>
          <a:prstGeom prst="rect">
            <a:avLst/>
          </a:prstGeom>
        </p:spPr>
        <p:txBody>
          <a:bodyPr wrap="square">
            <a:spAutoFit/>
          </a:bodyPr>
          <a:lstStyle/>
          <a:p>
            <a:pPr algn="ctr"/>
            <a:r>
              <a:rPr lang="es-ES" sz="1400" b="1" dirty="0" smtClean="0">
                <a:solidFill>
                  <a:schemeClr val="bg1"/>
                </a:solidFill>
              </a:rPr>
              <a:t>RANGO DE LOS 30</a:t>
            </a:r>
            <a:endParaRPr lang="es-ES" sz="1400" b="1" dirty="0">
              <a:solidFill>
                <a:schemeClr val="bg1"/>
              </a:solidFill>
            </a:endParaRPr>
          </a:p>
        </p:txBody>
      </p:sp>
      <p:sp>
        <p:nvSpPr>
          <p:cNvPr id="17" name="Rectángulo 16"/>
          <p:cNvSpPr/>
          <p:nvPr/>
        </p:nvSpPr>
        <p:spPr>
          <a:xfrm>
            <a:off x="4121018" y="1216425"/>
            <a:ext cx="1192688" cy="1323439"/>
          </a:xfrm>
          <a:prstGeom prst="rect">
            <a:avLst/>
          </a:prstGeom>
        </p:spPr>
        <p:txBody>
          <a:bodyPr wrap="square">
            <a:spAutoFit/>
          </a:bodyPr>
          <a:lstStyle/>
          <a:p>
            <a:r>
              <a:rPr lang="en-US" sz="800" dirty="0"/>
              <a:t>10    41       366</a:t>
            </a:r>
          </a:p>
          <a:p>
            <a:r>
              <a:rPr lang="en-US" sz="800" dirty="0"/>
              <a:t>11    29       348</a:t>
            </a:r>
          </a:p>
          <a:p>
            <a:r>
              <a:rPr lang="en-US" sz="800" dirty="0"/>
              <a:t>12    30       327</a:t>
            </a:r>
          </a:p>
          <a:p>
            <a:r>
              <a:rPr lang="en-US" sz="800" dirty="0"/>
              <a:t>13    42       321</a:t>
            </a:r>
          </a:p>
          <a:p>
            <a:r>
              <a:rPr lang="en-US" sz="800" dirty="0"/>
              <a:t>14    43       297</a:t>
            </a:r>
          </a:p>
          <a:p>
            <a:r>
              <a:rPr lang="en-US" sz="800" dirty="0"/>
              <a:t>15    28       273</a:t>
            </a:r>
          </a:p>
          <a:p>
            <a:r>
              <a:rPr lang="en-US" sz="800" dirty="0"/>
              <a:t>16    44       257</a:t>
            </a:r>
          </a:p>
          <a:p>
            <a:r>
              <a:rPr lang="en-US" sz="800" dirty="0"/>
              <a:t>17    45       229</a:t>
            </a:r>
          </a:p>
          <a:p>
            <a:r>
              <a:rPr lang="en-US" sz="800" dirty="0"/>
              <a:t>18    46       226</a:t>
            </a:r>
          </a:p>
          <a:p>
            <a:r>
              <a:rPr lang="en-US" sz="800" dirty="0"/>
              <a:t>19    27       209</a:t>
            </a:r>
          </a:p>
        </p:txBody>
      </p:sp>
      <p:sp>
        <p:nvSpPr>
          <p:cNvPr id="19" name="Rectángulo 18"/>
          <p:cNvSpPr/>
          <p:nvPr/>
        </p:nvSpPr>
        <p:spPr>
          <a:xfrm>
            <a:off x="6104676" y="1206757"/>
            <a:ext cx="981740" cy="1323439"/>
          </a:xfrm>
          <a:prstGeom prst="rect">
            <a:avLst/>
          </a:prstGeom>
        </p:spPr>
        <p:txBody>
          <a:bodyPr wrap="square">
            <a:spAutoFit/>
          </a:bodyPr>
          <a:lstStyle/>
          <a:p>
            <a:r>
              <a:rPr lang="en-US" sz="800" dirty="0"/>
              <a:t>20    26       200</a:t>
            </a:r>
          </a:p>
          <a:p>
            <a:r>
              <a:rPr lang="en-US" sz="800" dirty="0"/>
              <a:t>21    47       175</a:t>
            </a:r>
          </a:p>
          <a:p>
            <a:r>
              <a:rPr lang="en-US" sz="800" dirty="0"/>
              <a:t>22    48       168</a:t>
            </a:r>
          </a:p>
          <a:p>
            <a:r>
              <a:rPr lang="en-US" sz="800" dirty="0"/>
              <a:t>23    25       154</a:t>
            </a:r>
          </a:p>
          <a:p>
            <a:r>
              <a:rPr lang="en-US" sz="800" dirty="0"/>
              <a:t>24    49       147</a:t>
            </a:r>
          </a:p>
          <a:p>
            <a:r>
              <a:rPr lang="en-US" sz="800" dirty="0"/>
              <a:t>25    50       134</a:t>
            </a:r>
          </a:p>
          <a:p>
            <a:r>
              <a:rPr lang="en-US" sz="800" dirty="0"/>
              <a:t>26    24       132</a:t>
            </a:r>
          </a:p>
          <a:p>
            <a:r>
              <a:rPr lang="en-US" sz="800" dirty="0"/>
              <a:t>27    51       119</a:t>
            </a:r>
          </a:p>
          <a:p>
            <a:r>
              <a:rPr lang="en-US" sz="800" dirty="0"/>
              <a:t>28    52       102</a:t>
            </a:r>
          </a:p>
          <a:p>
            <a:r>
              <a:rPr lang="en-US" sz="800" dirty="0"/>
              <a:t>29    23        99</a:t>
            </a:r>
          </a:p>
        </p:txBody>
      </p:sp>
      <p:sp>
        <p:nvSpPr>
          <p:cNvPr id="21" name="Rectángulo 20"/>
          <p:cNvSpPr/>
          <p:nvPr/>
        </p:nvSpPr>
        <p:spPr>
          <a:xfrm>
            <a:off x="6283234" y="3039626"/>
            <a:ext cx="5247945" cy="307777"/>
          </a:xfrm>
          <a:prstGeom prst="rect">
            <a:avLst/>
          </a:prstGeom>
        </p:spPr>
        <p:txBody>
          <a:bodyPr wrap="square">
            <a:spAutoFit/>
          </a:bodyPr>
          <a:lstStyle/>
          <a:p>
            <a:pPr algn="ctr"/>
            <a:r>
              <a:rPr lang="es-ES" sz="1400" b="1" dirty="0" smtClean="0">
                <a:solidFill>
                  <a:schemeClr val="bg1"/>
                </a:solidFill>
              </a:rPr>
              <a:t>RANGO DE LOS 40</a:t>
            </a:r>
            <a:endParaRPr lang="en-US" sz="1400" b="1" dirty="0">
              <a:solidFill>
                <a:schemeClr val="bg1"/>
              </a:solidFill>
            </a:endParaRPr>
          </a:p>
        </p:txBody>
      </p:sp>
      <p:sp>
        <p:nvSpPr>
          <p:cNvPr id="23" name="Rectángulo 22"/>
          <p:cNvSpPr/>
          <p:nvPr/>
        </p:nvSpPr>
        <p:spPr>
          <a:xfrm>
            <a:off x="327934" y="2653308"/>
            <a:ext cx="11324488" cy="338554"/>
          </a:xfrm>
          <a:prstGeom prst="rect">
            <a:avLst/>
          </a:prstGeom>
        </p:spPr>
        <p:txBody>
          <a:bodyPr wrap="square">
            <a:spAutoFit/>
          </a:bodyPr>
          <a:lstStyle/>
          <a:p>
            <a:pPr algn="ctr"/>
            <a:r>
              <a:rPr lang="es-ES" sz="1600" b="1" dirty="0" smtClean="0">
                <a:solidFill>
                  <a:schemeClr val="bg1"/>
                </a:solidFill>
              </a:rPr>
              <a:t>De acuerdo a las cantidades, me concentro en los rangos de 30 y 40 años</a:t>
            </a:r>
            <a:endParaRPr lang="es-ES" sz="1600" b="1" dirty="0">
              <a:solidFill>
                <a:schemeClr val="bg1"/>
              </a:solidFill>
            </a:endParaRPr>
          </a:p>
        </p:txBody>
      </p:sp>
      <p:pic>
        <p:nvPicPr>
          <p:cNvPr id="2" name="Imagen 1"/>
          <p:cNvPicPr>
            <a:picLocks noChangeAspect="1"/>
          </p:cNvPicPr>
          <p:nvPr/>
        </p:nvPicPr>
        <p:blipFill rotWithShape="1">
          <a:blip r:embed="rId2"/>
          <a:srcRect l="25205" t="63509" r="52415" b="7452"/>
          <a:stretch/>
        </p:blipFill>
        <p:spPr>
          <a:xfrm>
            <a:off x="674374" y="3309665"/>
            <a:ext cx="4623894" cy="3372987"/>
          </a:xfrm>
          <a:prstGeom prst="rect">
            <a:avLst/>
          </a:prstGeom>
        </p:spPr>
      </p:pic>
      <p:pic>
        <p:nvPicPr>
          <p:cNvPr id="4" name="Imagen 3"/>
          <p:cNvPicPr>
            <a:picLocks noChangeAspect="1"/>
          </p:cNvPicPr>
          <p:nvPr/>
        </p:nvPicPr>
        <p:blipFill rotWithShape="1">
          <a:blip r:embed="rId3"/>
          <a:srcRect l="24880" t="48509" r="52415" b="23414"/>
          <a:stretch/>
        </p:blipFill>
        <p:spPr>
          <a:xfrm>
            <a:off x="6595546" y="3336392"/>
            <a:ext cx="4813114" cy="3346260"/>
          </a:xfrm>
          <a:prstGeom prst="rect">
            <a:avLst/>
          </a:prstGeom>
        </p:spPr>
      </p:pic>
    </p:spTree>
    <p:extLst>
      <p:ext uri="{BB962C8B-B14F-4D97-AF65-F5344CB8AC3E}">
        <p14:creationId xmlns:p14="http://schemas.microsoft.com/office/powerpoint/2010/main" val="2608295807"/>
      </p:ext>
    </p:extLst>
  </p:cSld>
  <p:clrMapOvr>
    <a:masterClrMapping/>
  </p:clrMapOvr>
  <p:timing>
    <p:tnLst>
      <p:par>
        <p:cTn id="1" dur="indefinite" restart="never" nodeType="tmRoot"/>
      </p:par>
    </p:tnLst>
  </p:timing>
</p:sld>
</file>

<file path=ppt/theme/theme1.xml><?xml version="1.0" encoding="utf-8"?>
<a:theme xmlns:a="http://schemas.openxmlformats.org/drawingml/2006/main" name="Secto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758</TotalTime>
  <Words>2240</Words>
  <Application>Microsoft Office PowerPoint</Application>
  <PresentationFormat>Panorámica</PresentationFormat>
  <Paragraphs>181</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Century Gothic</vt:lpstr>
      <vt:lpstr>Wingdings</vt:lpstr>
      <vt:lpstr>Wingdings 3</vt:lpstr>
      <vt:lpstr>Sector</vt:lpstr>
      <vt:lpstr>Predicción de pérdida de clientes bancarios</vt:lpstr>
      <vt:lpstr>Presentación de PowerPoint</vt:lpstr>
      <vt:lpstr>El presente trabajo intentará desarrollar un modelo que pueda predecir cuál es la probabilidad de abandono de los clientes de un banco. con la ayuda del machine learnig, y con los datos que se presentarán para su análisis, se creará un modelo que buscará patrones que permitan determinar con la mayor certeza la tasa de abandono. de esta manera se podrá ofrecer a los usuarios o interesados una herramienta más que permita tomar decisiones ante determinadas situaciones para prevenir el abandono. </vt:lpstr>
      <vt:lpstr>Definición de churn  El "churn de clientes bancarios" se refiere a la tasa de rotación o pérdida de clientes en una entidad bancaria. es un indicador muy importante y que se puede también aplicar a distintas empresas de servicios. mide la cantidad de clientes que dejan de utilizar los servicios de un banco en un período de tiempo determinado.  es relevante para las instituciones financieras, ya que las afecta directamente en su rentabilidad y éxito a largo plazo. afecta la   permanencia de las empresas en determinados mercados. (gpt, s.f.)  Contexto y problemas comerciales  A diferencia de argentina, el contexto actual de los bancos en españa, alemania y francia puede variar, pero en general, los tres países tienen sistemas financieros muy sólidos.  por hacer una comparación, los bancos en argentina experimentan situaciones como la alta inflación, el riesgo crediticio o la competencia por captar depósitos de sus clientes.  es importante destacar que al momento de revisar estos modelos se tendrían que consultar distintas fuentes financieras relacionadas a la industria para poder evaluar cambios como nuevas regulaciones bancarias. (se puede  ampliar)</vt:lpstr>
      <vt:lpstr>Objetivo  El objetivo principal es desarrollar un modelo predictivo, que permita usando determinadas variables, sugerir medidas para evitar el abandono de los clientes de un banco.  (a revisar) el objetivo secundario es que sirva de referencia para otras empresas de servicios similares. (a revisar)   Hipótesis principal   “Los que abandonan el banco son los clientes que tienen menor edad y no tienen productos activos como tarjetas de crédito”, es decir,    son clientes inactivos. Se suma a ello, que son mujeres y tienen los salarios   más bajos.   Se irán generando preguntas durante el desarrollo que puedan ayudar a resolver el ¿por qué los clientes abandonan el banco de acuerdo a la información que brinda el data set?  </vt:lpstr>
      <vt:lpstr>Obtención de datos La base seleccionada es Churn_modelling_archivo de Kaggle. el data frame tiene 1000 filas con 14 atributos, de los cuales se determinarán cuáles son los más relevantes.  Variables originales Las variables consideradas por el momento son 'CreditScore', 'Gender', 'Age', 'Tenure','NumOfProducts', 'HasCrCard','IsActiveMember', 'EstimatedSalary', 'Exited'.  Variables modificadas Se modificaron aquellas variables que era de texto a número para facilitar el análisis quedando las siguientes:   Index(['RowNumber', 'CustomerId', 'Surname', 'CreditScore', 'Geography',        'Gender', 'Age', 'Tenure', 'Balance', 'NumOfProducts', 'HasCrCard',        'IsActiveMember', 'EstimatedSalary', 'Exited', 'Gender_modificado',        'Geography_modificado'],       dtype='object')   Análisis de datos  A partir de esta etapa se comienza el análisis del df(dataframe) con las  variables que se plantearon inicialmente. se irá manipulando el df y generando visualizaciones explicando los avances para  la  problemática planteada.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Predicción de pérdida de clientes bancarios</dc:title>
  <dc:creator>admin</dc:creator>
  <cp:lastModifiedBy>admin</cp:lastModifiedBy>
  <cp:revision>121</cp:revision>
  <dcterms:created xsi:type="dcterms:W3CDTF">2024-01-31T22:09:25Z</dcterms:created>
  <dcterms:modified xsi:type="dcterms:W3CDTF">2024-02-07T00:16:09Z</dcterms:modified>
</cp:coreProperties>
</file>