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8" r:id="rId4"/>
    <p:sldId id="257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>
      <p:cViewPr varScale="1">
        <p:scale>
          <a:sx n="104" d="100"/>
          <a:sy n="104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86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944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251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670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02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20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844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16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0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2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084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17532-23B4-2342-97FE-190771F963C2}" type="datetimeFigureOut">
              <a:rPr lang="en-DE" smtClean="0"/>
              <a:t>19.12.23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70A5-60CE-AC4F-825D-17A9EF2EB0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64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B04BF48-7106-F8A4-1686-1719DFB50027}"/>
              </a:ext>
            </a:extLst>
          </p:cNvPr>
          <p:cNvSpPr txBox="1">
            <a:spLocks/>
          </p:cNvSpPr>
          <p:nvPr/>
        </p:nvSpPr>
        <p:spPr>
          <a:xfrm>
            <a:off x="-304800" y="-5261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000" b="1" dirty="0"/>
              <a:t>Response Diversity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F5FCAC-562A-C961-74C3-9251C888DCFB}"/>
              </a:ext>
            </a:extLst>
          </p:cNvPr>
          <p:cNvSpPr txBox="1"/>
          <p:nvPr/>
        </p:nvSpPr>
        <p:spPr>
          <a:xfrm>
            <a:off x="70800" y="1102707"/>
            <a:ext cx="559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esponse diversity RD = Var(Reaction Norm of species)</a:t>
            </a:r>
          </a:p>
        </p:txBody>
      </p:sp>
      <p:grpSp>
        <p:nvGrpSpPr>
          <p:cNvPr id="48" name="Gruppieren 61">
            <a:extLst>
              <a:ext uri="{FF2B5EF4-FFF2-40B4-BE49-F238E27FC236}">
                <a16:creationId xmlns:a16="http://schemas.microsoft.com/office/drawing/2014/main" id="{EAEC2A73-A239-2BC5-E373-6834A587C88F}"/>
              </a:ext>
            </a:extLst>
          </p:cNvPr>
          <p:cNvGrpSpPr/>
          <p:nvPr/>
        </p:nvGrpSpPr>
        <p:grpSpPr>
          <a:xfrm>
            <a:off x="-107924" y="-1258096"/>
            <a:ext cx="5239118" cy="4658046"/>
            <a:chOff x="4568510" y="-6485"/>
            <a:chExt cx="4778191" cy="4247596"/>
          </a:xfrm>
        </p:grpSpPr>
        <p:sp>
          <p:nvSpPr>
            <p:cNvPr id="49" name="Freihandform 60">
              <a:extLst>
                <a:ext uri="{FF2B5EF4-FFF2-40B4-BE49-F238E27FC236}">
                  <a16:creationId xmlns:a16="http://schemas.microsoft.com/office/drawing/2014/main" id="{D3FE8196-970C-6607-5833-26D2EEB54A07}"/>
                </a:ext>
              </a:extLst>
            </p:cNvPr>
            <p:cNvSpPr/>
            <p:nvPr/>
          </p:nvSpPr>
          <p:spPr>
            <a:xfrm rot="343548">
              <a:off x="6472589" y="2994400"/>
              <a:ext cx="1447625" cy="857529"/>
            </a:xfrm>
            <a:custGeom>
              <a:avLst/>
              <a:gdLst>
                <a:gd name="connsiteX0" fmla="*/ 1507524 w 1507524"/>
                <a:gd name="connsiteY0" fmla="*/ 852623 h 971283"/>
                <a:gd name="connsiteX1" fmla="*/ 1124465 w 1507524"/>
                <a:gd name="connsiteY1" fmla="*/ 7 h 971283"/>
                <a:gd name="connsiteX2" fmla="*/ 790832 w 1507524"/>
                <a:gd name="connsiteY2" fmla="*/ 864980 h 971283"/>
                <a:gd name="connsiteX3" fmla="*/ 0 w 1507524"/>
                <a:gd name="connsiteY3" fmla="*/ 926764 h 9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524" h="971283">
                  <a:moveTo>
                    <a:pt x="1507524" y="852623"/>
                  </a:moveTo>
                  <a:cubicBezTo>
                    <a:pt x="1375719" y="425285"/>
                    <a:pt x="1243914" y="-2053"/>
                    <a:pt x="1124465" y="7"/>
                  </a:cubicBezTo>
                  <a:cubicBezTo>
                    <a:pt x="1005016" y="2066"/>
                    <a:pt x="978243" y="710521"/>
                    <a:pt x="790832" y="864980"/>
                  </a:cubicBezTo>
                  <a:cubicBezTo>
                    <a:pt x="603421" y="1019439"/>
                    <a:pt x="301710" y="973101"/>
                    <a:pt x="0" y="926764"/>
                  </a:cubicBezTo>
                </a:path>
              </a:pathLst>
            </a:custGeom>
            <a:solidFill>
              <a:srgbClr val="FAA224">
                <a:alpha val="25098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58">
              <a:extLst>
                <a:ext uri="{FF2B5EF4-FFF2-40B4-BE49-F238E27FC236}">
                  <a16:creationId xmlns:a16="http://schemas.microsoft.com/office/drawing/2014/main" id="{BDFBC3EC-33DB-7090-EF95-79C5862D83F6}"/>
                </a:ext>
              </a:extLst>
            </p:cNvPr>
            <p:cNvSpPr/>
            <p:nvPr/>
          </p:nvSpPr>
          <p:spPr>
            <a:xfrm rot="343548">
              <a:off x="5839804" y="2530249"/>
              <a:ext cx="3116184" cy="1518283"/>
            </a:xfrm>
            <a:custGeom>
              <a:avLst/>
              <a:gdLst>
                <a:gd name="connsiteX0" fmla="*/ 1507524 w 1507524"/>
                <a:gd name="connsiteY0" fmla="*/ 852623 h 971283"/>
                <a:gd name="connsiteX1" fmla="*/ 1124465 w 1507524"/>
                <a:gd name="connsiteY1" fmla="*/ 7 h 971283"/>
                <a:gd name="connsiteX2" fmla="*/ 790832 w 1507524"/>
                <a:gd name="connsiteY2" fmla="*/ 864980 h 971283"/>
                <a:gd name="connsiteX3" fmla="*/ 0 w 1507524"/>
                <a:gd name="connsiteY3" fmla="*/ 926764 h 9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524" h="971283">
                  <a:moveTo>
                    <a:pt x="1507524" y="852623"/>
                  </a:moveTo>
                  <a:cubicBezTo>
                    <a:pt x="1375719" y="425285"/>
                    <a:pt x="1243914" y="-2053"/>
                    <a:pt x="1124465" y="7"/>
                  </a:cubicBezTo>
                  <a:cubicBezTo>
                    <a:pt x="1005016" y="2066"/>
                    <a:pt x="978243" y="710521"/>
                    <a:pt x="790832" y="864980"/>
                  </a:cubicBezTo>
                  <a:cubicBezTo>
                    <a:pt x="603421" y="1019439"/>
                    <a:pt x="301710" y="973101"/>
                    <a:pt x="0" y="926764"/>
                  </a:cubicBezTo>
                </a:path>
              </a:pathLst>
            </a:custGeom>
            <a:solidFill>
              <a:srgbClr val="C00000">
                <a:alpha val="25098"/>
              </a:srgbClr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39">
              <a:extLst>
                <a:ext uri="{FF2B5EF4-FFF2-40B4-BE49-F238E27FC236}">
                  <a16:creationId xmlns:a16="http://schemas.microsoft.com/office/drawing/2014/main" id="{4ADA55BD-45D2-5282-782E-DA216A3BF156}"/>
                </a:ext>
              </a:extLst>
            </p:cNvPr>
            <p:cNvSpPr/>
            <p:nvPr/>
          </p:nvSpPr>
          <p:spPr>
            <a:xfrm rot="251776">
              <a:off x="4568510" y="2722732"/>
              <a:ext cx="2223268" cy="1126137"/>
            </a:xfrm>
            <a:custGeom>
              <a:avLst/>
              <a:gdLst>
                <a:gd name="connsiteX0" fmla="*/ 1507524 w 1507524"/>
                <a:gd name="connsiteY0" fmla="*/ 852623 h 971283"/>
                <a:gd name="connsiteX1" fmla="*/ 1124465 w 1507524"/>
                <a:gd name="connsiteY1" fmla="*/ 7 h 971283"/>
                <a:gd name="connsiteX2" fmla="*/ 790832 w 1507524"/>
                <a:gd name="connsiteY2" fmla="*/ 864980 h 971283"/>
                <a:gd name="connsiteX3" fmla="*/ 0 w 1507524"/>
                <a:gd name="connsiteY3" fmla="*/ 926764 h 9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524" h="971283">
                  <a:moveTo>
                    <a:pt x="1507524" y="852623"/>
                  </a:moveTo>
                  <a:cubicBezTo>
                    <a:pt x="1375719" y="425285"/>
                    <a:pt x="1243914" y="-2053"/>
                    <a:pt x="1124465" y="7"/>
                  </a:cubicBezTo>
                  <a:cubicBezTo>
                    <a:pt x="1005016" y="2066"/>
                    <a:pt x="978243" y="710521"/>
                    <a:pt x="790832" y="864980"/>
                  </a:cubicBezTo>
                  <a:cubicBezTo>
                    <a:pt x="603421" y="1019439"/>
                    <a:pt x="301710" y="973101"/>
                    <a:pt x="0" y="926764"/>
                  </a:cubicBezTo>
                </a:path>
              </a:pathLst>
            </a:custGeom>
            <a:solidFill>
              <a:schemeClr val="tx2">
                <a:lumMod val="40000"/>
                <a:lumOff val="60000"/>
                <a:alpha val="25098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feld 1">
              <a:extLst>
                <a:ext uri="{FF2B5EF4-FFF2-40B4-BE49-F238E27FC236}">
                  <a16:creationId xmlns:a16="http://schemas.microsoft.com/office/drawing/2014/main" id="{F8DB1D7C-A486-5468-699B-F064BBD725E5}"/>
                </a:ext>
              </a:extLst>
            </p:cNvPr>
            <p:cNvSpPr txBox="1"/>
            <p:nvPr/>
          </p:nvSpPr>
          <p:spPr>
            <a:xfrm rot="16200000">
              <a:off x="3401810" y="1710422"/>
              <a:ext cx="3714514" cy="28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Reaction</a:t>
              </a:r>
              <a:endParaRPr lang="de-DE" sz="1400" dirty="0"/>
            </a:p>
          </p:txBody>
        </p:sp>
        <p:sp>
          <p:nvSpPr>
            <p:cNvPr id="53" name="Freihandform 17">
              <a:extLst>
                <a:ext uri="{FF2B5EF4-FFF2-40B4-BE49-F238E27FC236}">
                  <a16:creationId xmlns:a16="http://schemas.microsoft.com/office/drawing/2014/main" id="{FE7D051B-4BFB-73AD-DCD6-BFC67E4D58B0}"/>
                </a:ext>
              </a:extLst>
            </p:cNvPr>
            <p:cNvSpPr/>
            <p:nvPr/>
          </p:nvSpPr>
          <p:spPr>
            <a:xfrm>
              <a:off x="6393251" y="2808585"/>
              <a:ext cx="778539" cy="899347"/>
            </a:xfrm>
            <a:custGeom>
              <a:avLst/>
              <a:gdLst>
                <a:gd name="connsiteX0" fmla="*/ 506627 w 506627"/>
                <a:gd name="connsiteY0" fmla="*/ 630236 h 630236"/>
                <a:gd name="connsiteX1" fmla="*/ 271849 w 506627"/>
                <a:gd name="connsiteY1" fmla="*/ 41 h 630236"/>
                <a:gd name="connsiteX2" fmla="*/ 0 w 506627"/>
                <a:gd name="connsiteY2" fmla="*/ 605522 h 63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627" h="630236">
                  <a:moveTo>
                    <a:pt x="506627" y="630236"/>
                  </a:moveTo>
                  <a:cubicBezTo>
                    <a:pt x="431457" y="317198"/>
                    <a:pt x="356287" y="4160"/>
                    <a:pt x="271849" y="41"/>
                  </a:cubicBezTo>
                  <a:cubicBezTo>
                    <a:pt x="187411" y="-4078"/>
                    <a:pt x="93705" y="300722"/>
                    <a:pt x="0" y="605522"/>
                  </a:cubicBezTo>
                </a:path>
              </a:pathLst>
            </a:custGeom>
            <a:solidFill>
              <a:srgbClr val="CBEB14">
                <a:alpha val="25098"/>
              </a:srgbClr>
            </a:solidFill>
            <a:ln>
              <a:solidFill>
                <a:srgbClr val="FAA22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37">
              <a:extLst>
                <a:ext uri="{FF2B5EF4-FFF2-40B4-BE49-F238E27FC236}">
                  <a16:creationId xmlns:a16="http://schemas.microsoft.com/office/drawing/2014/main" id="{747BBC25-AE0E-59BB-52F1-43828FBF995D}"/>
                </a:ext>
              </a:extLst>
            </p:cNvPr>
            <p:cNvSpPr/>
            <p:nvPr/>
          </p:nvSpPr>
          <p:spPr>
            <a:xfrm rot="343548">
              <a:off x="6245530" y="2979490"/>
              <a:ext cx="1447625" cy="857529"/>
            </a:xfrm>
            <a:custGeom>
              <a:avLst/>
              <a:gdLst>
                <a:gd name="connsiteX0" fmla="*/ 1507524 w 1507524"/>
                <a:gd name="connsiteY0" fmla="*/ 852623 h 971283"/>
                <a:gd name="connsiteX1" fmla="*/ 1124465 w 1507524"/>
                <a:gd name="connsiteY1" fmla="*/ 7 h 971283"/>
                <a:gd name="connsiteX2" fmla="*/ 790832 w 1507524"/>
                <a:gd name="connsiteY2" fmla="*/ 864980 h 971283"/>
                <a:gd name="connsiteX3" fmla="*/ 0 w 1507524"/>
                <a:gd name="connsiteY3" fmla="*/ 926764 h 9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524" h="971283">
                  <a:moveTo>
                    <a:pt x="1507524" y="852623"/>
                  </a:moveTo>
                  <a:cubicBezTo>
                    <a:pt x="1375719" y="425285"/>
                    <a:pt x="1243914" y="-2053"/>
                    <a:pt x="1124465" y="7"/>
                  </a:cubicBezTo>
                  <a:cubicBezTo>
                    <a:pt x="1005016" y="2066"/>
                    <a:pt x="978243" y="710521"/>
                    <a:pt x="790832" y="864980"/>
                  </a:cubicBezTo>
                  <a:cubicBezTo>
                    <a:pt x="603421" y="1019439"/>
                    <a:pt x="301710" y="973101"/>
                    <a:pt x="0" y="926764"/>
                  </a:cubicBezTo>
                </a:path>
              </a:pathLst>
            </a:custGeom>
            <a:solidFill>
              <a:srgbClr val="FAA224">
                <a:alpha val="25098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Rechteck 6">
              <a:extLst>
                <a:ext uri="{FF2B5EF4-FFF2-40B4-BE49-F238E27FC236}">
                  <a16:creationId xmlns:a16="http://schemas.microsoft.com/office/drawing/2014/main" id="{5FAD94B3-2304-3919-3733-81A684402A89}"/>
                </a:ext>
              </a:extLst>
            </p:cNvPr>
            <p:cNvSpPr/>
            <p:nvPr/>
          </p:nvSpPr>
          <p:spPr>
            <a:xfrm>
              <a:off x="4677041" y="3691181"/>
              <a:ext cx="4669660" cy="549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Stressor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8">
              <a:extLst>
                <a:ext uri="{FF2B5EF4-FFF2-40B4-BE49-F238E27FC236}">
                  <a16:creationId xmlns:a16="http://schemas.microsoft.com/office/drawing/2014/main" id="{1D3B0B42-AFA7-A594-02F8-7A1EB206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956" y="3728275"/>
              <a:ext cx="3511981" cy="651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1">
              <a:extLst>
                <a:ext uri="{FF2B5EF4-FFF2-40B4-BE49-F238E27FC236}">
                  <a16:creationId xmlns:a16="http://schemas.microsoft.com/office/drawing/2014/main" id="{6D598C5C-FB17-4FA1-A157-F0A6BEB5C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1578" y="2810350"/>
              <a:ext cx="3767" cy="82277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3">
              <a:extLst>
                <a:ext uri="{FF2B5EF4-FFF2-40B4-BE49-F238E27FC236}">
                  <a16:creationId xmlns:a16="http://schemas.microsoft.com/office/drawing/2014/main" id="{85DE63D4-D29E-D475-4465-AF204ACE8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8002" y="2808586"/>
              <a:ext cx="91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5">
              <a:extLst>
                <a:ext uri="{FF2B5EF4-FFF2-40B4-BE49-F238E27FC236}">
                  <a16:creationId xmlns:a16="http://schemas.microsoft.com/office/drawing/2014/main" id="{C0AFCE2F-658C-1363-C1E2-F9F01D23D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9391" y="3633120"/>
              <a:ext cx="779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ihandform 59">
              <a:extLst>
                <a:ext uri="{FF2B5EF4-FFF2-40B4-BE49-F238E27FC236}">
                  <a16:creationId xmlns:a16="http://schemas.microsoft.com/office/drawing/2014/main" id="{D61B7FAC-3811-B820-28FC-D9E443D6252F}"/>
                </a:ext>
              </a:extLst>
            </p:cNvPr>
            <p:cNvSpPr/>
            <p:nvPr/>
          </p:nvSpPr>
          <p:spPr>
            <a:xfrm flipH="1">
              <a:off x="5526485" y="2975807"/>
              <a:ext cx="469221" cy="728838"/>
            </a:xfrm>
            <a:custGeom>
              <a:avLst/>
              <a:gdLst>
                <a:gd name="connsiteX0" fmla="*/ 518984 w 518984"/>
                <a:gd name="connsiteY0" fmla="*/ 667269 h 667269"/>
                <a:gd name="connsiteX1" fmla="*/ 197708 w 518984"/>
                <a:gd name="connsiteY1" fmla="*/ 4 h 667269"/>
                <a:gd name="connsiteX2" fmla="*/ 0 w 518984"/>
                <a:gd name="connsiteY2" fmla="*/ 654912 h 667269"/>
                <a:gd name="connsiteX3" fmla="*/ 0 w 518984"/>
                <a:gd name="connsiteY3" fmla="*/ 654912 h 66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984" h="667269">
                  <a:moveTo>
                    <a:pt x="518984" y="667269"/>
                  </a:moveTo>
                  <a:cubicBezTo>
                    <a:pt x="401594" y="334666"/>
                    <a:pt x="284205" y="2063"/>
                    <a:pt x="197708" y="4"/>
                  </a:cubicBezTo>
                  <a:cubicBezTo>
                    <a:pt x="111211" y="-2055"/>
                    <a:pt x="0" y="654912"/>
                    <a:pt x="0" y="654912"/>
                  </a:cubicBezTo>
                  <a:lnTo>
                    <a:pt x="0" y="654912"/>
                  </a:lnTo>
                </a:path>
              </a:pathLst>
            </a:custGeom>
            <a:solidFill>
              <a:srgbClr val="376092">
                <a:alpha val="25882"/>
              </a:srgb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B4F48A-9097-A137-482C-E65E9F6672D6}"/>
              </a:ext>
            </a:extLst>
          </p:cNvPr>
          <p:cNvCxnSpPr>
            <a:cxnSpLocks/>
          </p:cNvCxnSpPr>
          <p:nvPr/>
        </p:nvCxnSpPr>
        <p:spPr>
          <a:xfrm flipV="1">
            <a:off x="1076710" y="3498954"/>
            <a:ext cx="3959342" cy="714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2DF8DD-5584-4A46-6599-9A9AC0E57E9C}"/>
              </a:ext>
            </a:extLst>
          </p:cNvPr>
          <p:cNvSpPr txBox="1"/>
          <p:nvPr/>
        </p:nvSpPr>
        <p:spPr>
          <a:xfrm>
            <a:off x="687293" y="4902021"/>
            <a:ext cx="2384712" cy="14232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F5FF3-BD9B-7A13-1B87-E97BD707F1CD}"/>
              </a:ext>
            </a:extLst>
          </p:cNvPr>
          <p:cNvSpPr txBox="1"/>
          <p:nvPr/>
        </p:nvSpPr>
        <p:spPr>
          <a:xfrm>
            <a:off x="703967" y="6403915"/>
            <a:ext cx="19264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DE" dirty="0"/>
              <a:t>Response diversity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0F6CA28-35EC-3172-71DB-E033FCB53292}"/>
              </a:ext>
            </a:extLst>
          </p:cNvPr>
          <p:cNvCxnSpPr>
            <a:cxnSpLocks/>
          </p:cNvCxnSpPr>
          <p:nvPr/>
        </p:nvCxnSpPr>
        <p:spPr>
          <a:xfrm flipH="1" flipV="1">
            <a:off x="688507" y="4945424"/>
            <a:ext cx="2305891" cy="1328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D1FC49-1F30-ADE8-2207-8DA48E482D17}"/>
              </a:ext>
            </a:extLst>
          </p:cNvPr>
          <p:cNvSpPr txBox="1"/>
          <p:nvPr/>
        </p:nvSpPr>
        <p:spPr>
          <a:xfrm rot="16200000">
            <a:off x="-83229" y="5424980"/>
            <a:ext cx="10978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DE" dirty="0"/>
              <a:t>Instability</a:t>
            </a:r>
          </a:p>
        </p:txBody>
      </p:sp>
      <p:pic>
        <p:nvPicPr>
          <p:cNvPr id="67" name="Picture 6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53DF4145-F829-DE70-E247-CDC78E9C2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" t="7854" r="46897"/>
          <a:stretch/>
        </p:blipFill>
        <p:spPr>
          <a:xfrm>
            <a:off x="5667531" y="1380013"/>
            <a:ext cx="1926490" cy="194462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E241A58-C7C4-731C-AB5B-42E5170C247E}"/>
              </a:ext>
            </a:extLst>
          </p:cNvPr>
          <p:cNvSpPr txBox="1"/>
          <p:nvPr/>
        </p:nvSpPr>
        <p:spPr>
          <a:xfrm>
            <a:off x="5860759" y="1076409"/>
            <a:ext cx="415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esponse diversity RD = Var(spec. Stab)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8700A9-B356-373D-178C-876787D3082E}"/>
              </a:ext>
            </a:extLst>
          </p:cNvPr>
          <p:cNvSpPr txBox="1"/>
          <p:nvPr/>
        </p:nvSpPr>
        <p:spPr>
          <a:xfrm>
            <a:off x="5874915" y="4903398"/>
            <a:ext cx="2302341" cy="1379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6C885E-DE80-BA2F-E311-1C3CBD26E0A6}"/>
              </a:ext>
            </a:extLst>
          </p:cNvPr>
          <p:cNvSpPr txBox="1"/>
          <p:nvPr/>
        </p:nvSpPr>
        <p:spPr>
          <a:xfrm>
            <a:off x="5876013" y="6361890"/>
            <a:ext cx="19264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DE" dirty="0"/>
              <a:t>Response diversity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2DD371C-2E77-D8ED-F8A7-26CC7E6D769E}"/>
              </a:ext>
            </a:extLst>
          </p:cNvPr>
          <p:cNvCxnSpPr>
            <a:cxnSpLocks/>
          </p:cNvCxnSpPr>
          <p:nvPr/>
        </p:nvCxnSpPr>
        <p:spPr>
          <a:xfrm flipH="1" flipV="1">
            <a:off x="5890492" y="4934370"/>
            <a:ext cx="2302341" cy="13882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7A8FC9A-0422-B9D2-8AD4-6B7B87A892E4}"/>
              </a:ext>
            </a:extLst>
          </p:cNvPr>
          <p:cNvSpPr txBox="1"/>
          <p:nvPr/>
        </p:nvSpPr>
        <p:spPr>
          <a:xfrm rot="16200000">
            <a:off x="5092483" y="5443814"/>
            <a:ext cx="109780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DE" dirty="0"/>
              <a:t>Instability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E95B3A-386A-5117-24CB-19229AFC501F}"/>
              </a:ext>
            </a:extLst>
          </p:cNvPr>
          <p:cNvSpPr txBox="1"/>
          <p:nvPr/>
        </p:nvSpPr>
        <p:spPr>
          <a:xfrm>
            <a:off x="676758" y="3364576"/>
            <a:ext cx="2384712" cy="142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0840ED-3614-4F77-7236-D1FF23AD87C3}"/>
              </a:ext>
            </a:extLst>
          </p:cNvPr>
          <p:cNvSpPr txBox="1"/>
          <p:nvPr/>
        </p:nvSpPr>
        <p:spPr>
          <a:xfrm rot="16200000">
            <a:off x="-359682" y="3857901"/>
            <a:ext cx="15746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DE" dirty="0"/>
              <a:t>Var(spec. resp)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9795A1-B353-2782-B341-FFEB1FC365B1}"/>
              </a:ext>
            </a:extLst>
          </p:cNvPr>
          <p:cNvCxnSpPr>
            <a:cxnSpLocks/>
          </p:cNvCxnSpPr>
          <p:nvPr/>
        </p:nvCxnSpPr>
        <p:spPr>
          <a:xfrm flipH="1">
            <a:off x="680308" y="3514098"/>
            <a:ext cx="2263079" cy="1264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567E77D-A3E0-2332-9FC9-BBDCBFC87B17}"/>
              </a:ext>
            </a:extLst>
          </p:cNvPr>
          <p:cNvSpPr txBox="1"/>
          <p:nvPr/>
        </p:nvSpPr>
        <p:spPr>
          <a:xfrm>
            <a:off x="5890492" y="3322551"/>
            <a:ext cx="2384712" cy="142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4ECFF6-BB47-7A01-B336-D3B4A1250A4B}"/>
              </a:ext>
            </a:extLst>
          </p:cNvPr>
          <p:cNvSpPr txBox="1"/>
          <p:nvPr/>
        </p:nvSpPr>
        <p:spPr>
          <a:xfrm rot="16200000">
            <a:off x="4854052" y="3815876"/>
            <a:ext cx="15746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DE" dirty="0"/>
              <a:t>Var(spec. resp)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D8435A-9C38-0A84-8F3F-65A0EB63A182}"/>
              </a:ext>
            </a:extLst>
          </p:cNvPr>
          <p:cNvCxnSpPr>
            <a:cxnSpLocks/>
          </p:cNvCxnSpPr>
          <p:nvPr/>
        </p:nvCxnSpPr>
        <p:spPr>
          <a:xfrm flipH="1">
            <a:off x="5894042" y="3472073"/>
            <a:ext cx="2263079" cy="12645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0F5B-9A7C-7744-D42A-FA553850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02" y="659122"/>
            <a:ext cx="8543925" cy="1077020"/>
          </a:xfrm>
        </p:spPr>
        <p:txBody>
          <a:bodyPr/>
          <a:lstStyle/>
          <a:p>
            <a:r>
              <a:rPr lang="en-DE" dirty="0"/>
              <a:t>NBES </a:t>
            </a:r>
            <a:r>
              <a:rPr lang="en-DE" dirty="0">
                <a:sym typeface="Wingdings" pitchFamily="2" charset="2"/>
              </a:rPr>
              <a:t> NBE</a:t>
            </a:r>
            <a:r>
              <a:rPr lang="en-DE" dirty="0"/>
              <a:t> on stability metrics</a:t>
            </a:r>
          </a:p>
        </p:txBody>
      </p:sp>
      <p:pic>
        <p:nvPicPr>
          <p:cNvPr id="11" name="Picture 10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DA317E1F-CACE-74CE-6F50-AD6E48F7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1" y="2384768"/>
            <a:ext cx="4244747" cy="2122374"/>
          </a:xfrm>
          <a:prstGeom prst="rect">
            <a:avLst/>
          </a:prstGeom>
        </p:spPr>
      </p:pic>
      <p:cxnSp>
        <p:nvCxnSpPr>
          <p:cNvPr id="13" name="Gerader Verbinder 4">
            <a:extLst>
              <a:ext uri="{FF2B5EF4-FFF2-40B4-BE49-F238E27FC236}">
                <a16:creationId xmlns:a16="http://schemas.microsoft.com/office/drawing/2014/main" id="{76B54A19-5373-80BD-79F8-54A53ECC5D3B}"/>
              </a:ext>
            </a:extLst>
          </p:cNvPr>
          <p:cNvCxnSpPr>
            <a:cxnSpLocks/>
          </p:cNvCxnSpPr>
          <p:nvPr/>
        </p:nvCxnSpPr>
        <p:spPr>
          <a:xfrm>
            <a:off x="279202" y="1521945"/>
            <a:ext cx="8723360" cy="0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6A30BD1-4C97-D00B-345F-18A75C2F2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220" y="2367815"/>
            <a:ext cx="5398781" cy="20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8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0F5B-9A7C-7744-D42A-FA553850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02" y="659122"/>
            <a:ext cx="8543925" cy="1077020"/>
          </a:xfrm>
        </p:spPr>
        <p:txBody>
          <a:bodyPr/>
          <a:lstStyle/>
          <a:p>
            <a:r>
              <a:rPr lang="en-DE" dirty="0"/>
              <a:t>NBES </a:t>
            </a:r>
            <a:r>
              <a:rPr lang="en-DE" dirty="0">
                <a:sym typeface="Wingdings" pitchFamily="2" charset="2"/>
              </a:rPr>
              <a:t> NBE</a:t>
            </a:r>
            <a:r>
              <a:rPr lang="en-DE" dirty="0"/>
              <a:t> on stability metrics</a:t>
            </a:r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C684EB3-A81C-FD5F-F4FB-5F09C5C3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08" y="2320354"/>
            <a:ext cx="4553842" cy="2846152"/>
          </a:xfrm>
          <a:prstGeom prst="rect">
            <a:avLst/>
          </a:prstGeom>
        </p:spPr>
      </p:pic>
      <p:cxnSp>
        <p:nvCxnSpPr>
          <p:cNvPr id="13" name="Gerader Verbinder 4">
            <a:extLst>
              <a:ext uri="{FF2B5EF4-FFF2-40B4-BE49-F238E27FC236}">
                <a16:creationId xmlns:a16="http://schemas.microsoft.com/office/drawing/2014/main" id="{76B54A19-5373-80BD-79F8-54A53ECC5D3B}"/>
              </a:ext>
            </a:extLst>
          </p:cNvPr>
          <p:cNvCxnSpPr>
            <a:cxnSpLocks/>
          </p:cNvCxnSpPr>
          <p:nvPr/>
        </p:nvCxnSpPr>
        <p:spPr>
          <a:xfrm>
            <a:off x="279202" y="1521945"/>
            <a:ext cx="8723360" cy="0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different species&#10;&#10;Description automatically generated with medium confidence">
            <a:extLst>
              <a:ext uri="{FF2B5EF4-FFF2-40B4-BE49-F238E27FC236}">
                <a16:creationId xmlns:a16="http://schemas.microsoft.com/office/drawing/2014/main" id="{4E1638FC-7C4F-B773-7C6A-94CE0D6A92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81" b="18527"/>
          <a:stretch/>
        </p:blipFill>
        <p:spPr bwMode="auto">
          <a:xfrm>
            <a:off x="615850" y="1736142"/>
            <a:ext cx="2924772" cy="3585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3A528-3D5F-CAE7-AC9F-CCE2B95AA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94" r="-363"/>
          <a:stretch/>
        </p:blipFill>
        <p:spPr>
          <a:xfrm>
            <a:off x="0" y="5093022"/>
            <a:ext cx="4227740" cy="661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CD7F33-6279-8B17-833A-6F5065FE1E15}"/>
                  </a:ext>
                </a:extLst>
              </p:cNvPr>
              <p:cNvSpPr txBox="1"/>
              <p:nvPr/>
            </p:nvSpPr>
            <p:spPr>
              <a:xfrm>
                <a:off x="4448301" y="5752715"/>
                <a:ext cx="49568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𝑁𝐵𝐸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𝑟𝑒𝑠𝑖𝑠𝑡𝑎𝑛𝑐𝑒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𝑅𝑅𝑜𝑏𝑠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𝑅𝑅𝑒𝑥𝑝</m:t>
                      </m:r>
                    </m:oMath>
                  </m:oMathPara>
                </a14:m>
                <a:endParaRPr lang="de-DE" sz="1463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CD7F33-6279-8B17-833A-6F5065FE1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01" y="5752715"/>
                <a:ext cx="4956869" cy="317459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4B0D5-E9A1-0923-9045-CC83CC9E61D0}"/>
                  </a:ext>
                </a:extLst>
              </p:cNvPr>
              <p:cNvSpPr txBox="1"/>
              <p:nvPr/>
            </p:nvSpPr>
            <p:spPr>
              <a:xfrm>
                <a:off x="-220561" y="5754711"/>
                <a:ext cx="49568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𝑁𝐵𝐸𝑆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𝐴𝑈𝐶</m:t>
                      </m:r>
                      <m:d>
                        <m:dPr>
                          <m:ctrlPr>
                            <a:rPr lang="de-DE" sz="146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DE" sz="146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sz="146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𝑅𝑅</m:t>
                          </m:r>
                        </m:e>
                      </m:d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𝐴𝑈𝐶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𝑅𝑅𝑜𝑏𝑠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𝑅𝑅𝑒𝑥𝑝</m:t>
                      </m:r>
                      <m:r>
                        <a:rPr lang="de-DE" sz="146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463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84B0D5-E9A1-0923-9045-CC83CC9E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561" y="5754711"/>
                <a:ext cx="4956869" cy="317459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1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CD7F33-6279-8B17-833A-6F5065FE1E15}"/>
                  </a:ext>
                </a:extLst>
              </p:cNvPr>
              <p:cNvSpPr txBox="1"/>
              <p:nvPr/>
            </p:nvSpPr>
            <p:spPr>
              <a:xfrm>
                <a:off x="58779" y="4010413"/>
                <a:ext cx="495686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𝑁𝐵𝐸</m:t>
                    </m:r>
                    <m:r>
                      <a:rPr lang="de-DE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de-DE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de-DE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DE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de-DE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𝑅𝑅𝑜𝑏𝑠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de-DE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de-DE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𝑅𝑅𝑒𝑥𝑝</m:t>
                    </m:r>
                  </m:oMath>
                </a14:m>
                <a:r>
                  <a:rPr lang="de-DE" sz="1500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CD7F33-6279-8B17-833A-6F5065FE1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9" y="4010413"/>
                <a:ext cx="4956869" cy="323165"/>
              </a:xfrm>
              <a:prstGeom prst="rect">
                <a:avLst/>
              </a:prstGeom>
              <a:blipFill>
                <a:blip r:embed="rId2"/>
                <a:stretch>
                  <a:fillRect t="-3704" b="-1851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a number of different levels&#10;&#10;Description automatically generated with medium confidence">
            <a:extLst>
              <a:ext uri="{FF2B5EF4-FFF2-40B4-BE49-F238E27FC236}">
                <a16:creationId xmlns:a16="http://schemas.microsoft.com/office/drawing/2014/main" id="{F5645B08-350D-E356-8F14-2634E0A85C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11" y="414964"/>
            <a:ext cx="5731510" cy="5731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911C9-BFD7-E98F-C91F-A9681B2F0619}"/>
                  </a:ext>
                </a:extLst>
              </p:cNvPr>
              <p:cNvSpPr txBox="1"/>
              <p:nvPr/>
            </p:nvSpPr>
            <p:spPr>
              <a:xfrm>
                <a:off x="-391189" y="1526705"/>
                <a:ext cx="495686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𝑁𝐵𝐸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𝑟𝑒𝑠𝑖𝑠𝑡𝑎𝑛𝑐𝑒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𝑅𝑅𝑜𝑏𝑠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de-DE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𝑅𝑅𝑒𝑥𝑝</m:t>
                      </m:r>
                    </m:oMath>
                  </m:oMathPara>
                </a14:m>
                <a:endParaRPr lang="de-DE" sz="15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4911C9-BFD7-E98F-C91F-A9681B2F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1189" y="1526705"/>
                <a:ext cx="4956869" cy="323165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6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13D02-A300-F9B5-75BB-AF79B786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3189" y="850900"/>
            <a:ext cx="2578100" cy="257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6EA4B-3B75-FB52-D2DA-A6D9F0FAC03E}"/>
              </a:ext>
            </a:extLst>
          </p:cNvPr>
          <p:cNvSpPr txBox="1"/>
          <p:nvPr/>
        </p:nvSpPr>
        <p:spPr>
          <a:xfrm>
            <a:off x="543697" y="234778"/>
            <a:ext cx="27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MA on community stability</a:t>
            </a:r>
          </a:p>
        </p:txBody>
      </p:sp>
      <p:pic>
        <p:nvPicPr>
          <p:cNvPr id="8" name="Picture 7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C9D092A-46A1-B6C4-376D-7FCBC924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8" y="3853243"/>
            <a:ext cx="3825096" cy="23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26E90C-468E-8161-6738-37326C54E9D8}"/>
              </a:ext>
            </a:extLst>
          </p:cNvPr>
          <p:cNvSpPr txBox="1"/>
          <p:nvPr/>
        </p:nvSpPr>
        <p:spPr>
          <a:xfrm>
            <a:off x="4022804" y="997803"/>
            <a:ext cx="5301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a typeface="Times New Roman" panose="02020603050405020304" pitchFamily="18" charset="0"/>
              </a:rPr>
              <a:t>Aim: </a:t>
            </a:r>
            <a:r>
              <a:rPr lang="en-GB" dirty="0">
                <a:ea typeface="Times New Roman" panose="02020603050405020304" pitchFamily="18" charset="0"/>
              </a:rPr>
              <a:t>C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ross-system–cross-organism analyses to determine the importance of species trait distributions for community stability i</a:t>
            </a:r>
            <a:r>
              <a:rPr lang="en-GB" sz="1800" dirty="0">
                <a:effectLst/>
                <a:ea typeface="Calibri" panose="020F0502020204030204" pitchFamily="34" charset="0"/>
              </a:rPr>
              <a:t>n different realms (i.e. marine and terrestrial). 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D825A-91A8-8EA1-487B-C07385ED61FD}"/>
              </a:ext>
            </a:extLst>
          </p:cNvPr>
          <p:cNvSpPr txBox="1"/>
          <p:nvPr/>
        </p:nvSpPr>
        <p:spPr>
          <a:xfrm>
            <a:off x="4022804" y="2422082"/>
            <a:ext cx="5465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/>
              <a:t>Using Vote counts on how many species show which response to pulses and dependency on systems, etc.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DE" dirty="0">
                <a:solidFill>
                  <a:schemeClr val="accent3">
                    <a:lumMod val="75000"/>
                  </a:schemeClr>
                </a:solidFill>
              </a:rPr>
              <a:t>oes the relative dominance of species explain their responses/ do we find compensatory dynamics?</a:t>
            </a:r>
          </a:p>
          <a:p>
            <a:endParaRPr lang="en-DE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C</a:t>
            </a:r>
            <a:r>
              <a:rPr lang="en-DE" dirty="0"/>
              <a:t>an we quantify to which extent community (in)stability (OEV) emerges from species response diversity?  </a:t>
            </a:r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6BB67-A4CF-5EDE-73BD-F79A71494F98}"/>
              </a:ext>
            </a:extLst>
          </p:cNvPr>
          <p:cNvSpPr txBox="1"/>
          <p:nvPr/>
        </p:nvSpPr>
        <p:spPr>
          <a:xfrm>
            <a:off x="7308343" y="4983034"/>
            <a:ext cx="2399949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Vote count MA?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C</a:t>
            </a:r>
            <a:r>
              <a:rPr lang="en-DE" dirty="0"/>
              <a:t>orrelations of species cont ~ OEV/ rel. dominance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8423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13D02-A300-F9B5-75BB-AF79B786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3189" y="850900"/>
            <a:ext cx="2578100" cy="2578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6EA4B-3B75-FB52-D2DA-A6D9F0FAC03E}"/>
              </a:ext>
            </a:extLst>
          </p:cNvPr>
          <p:cNvSpPr txBox="1"/>
          <p:nvPr/>
        </p:nvSpPr>
        <p:spPr>
          <a:xfrm>
            <a:off x="543697" y="234778"/>
            <a:ext cx="27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MA on community stability</a:t>
            </a:r>
          </a:p>
        </p:txBody>
      </p:sp>
      <p:sp>
        <p:nvSpPr>
          <p:cNvPr id="2" name="Regular Pentagon 1">
            <a:extLst>
              <a:ext uri="{FF2B5EF4-FFF2-40B4-BE49-F238E27FC236}">
                <a16:creationId xmlns:a16="http://schemas.microsoft.com/office/drawing/2014/main" id="{A6A86F44-1BAA-0046-7FB5-5BF90416D13D}"/>
              </a:ext>
            </a:extLst>
          </p:cNvPr>
          <p:cNvSpPr/>
          <p:nvPr/>
        </p:nvSpPr>
        <p:spPr>
          <a:xfrm rot="18770668">
            <a:off x="1145059" y="940964"/>
            <a:ext cx="1864569" cy="1519881"/>
          </a:xfrm>
          <a:prstGeom prst="pentagon">
            <a:avLst/>
          </a:prstGeom>
          <a:solidFill>
            <a:schemeClr val="accent4">
              <a:lumMod val="60000"/>
              <a:lumOff val="40000"/>
              <a:alpha val="29804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09DDF-95E2-818A-909D-A9A9E20C2856}"/>
              </a:ext>
            </a:extLst>
          </p:cNvPr>
          <p:cNvSpPr txBox="1"/>
          <p:nvPr/>
        </p:nvSpPr>
        <p:spPr>
          <a:xfrm>
            <a:off x="3723782" y="1048609"/>
            <a:ext cx="5034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Diversity of responses using a trait based approach</a:t>
            </a:r>
          </a:p>
          <a:p>
            <a:r>
              <a:rPr lang="en-DE" dirty="0"/>
              <a:t>Axis 1: Relative contribution to stability</a:t>
            </a:r>
          </a:p>
          <a:p>
            <a:r>
              <a:rPr lang="en-DE" dirty="0"/>
              <a:t>Axis 2: Absolute contribution to stability</a:t>
            </a:r>
          </a:p>
          <a:p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6D584-D906-8FB0-E20A-93694EDFCF80}"/>
              </a:ext>
            </a:extLst>
          </p:cNvPr>
          <p:cNvSpPr txBox="1"/>
          <p:nvPr/>
        </p:nvSpPr>
        <p:spPr>
          <a:xfrm>
            <a:off x="543697" y="5459956"/>
            <a:ext cx="58145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</a:t>
            </a:r>
            <a:r>
              <a:rPr lang="en-DE" b="1" dirty="0"/>
              <a:t>orrelation of Functional RD ~ community instability (OEV) </a:t>
            </a:r>
            <a:r>
              <a:rPr lang="en-DE" dirty="0"/>
              <a:t>not great – MA non significant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I</a:t>
            </a:r>
            <a:r>
              <a:rPr lang="en-DE" dirty="0">
                <a:sym typeface="Wingdings" pitchFamily="2" charset="2"/>
              </a:rPr>
              <a:t>s this the right Response Diversity?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695F6-AF2B-6C3F-66E2-F41EE94B077E}"/>
              </a:ext>
            </a:extLst>
          </p:cNvPr>
          <p:cNvSpPr txBox="1"/>
          <p:nvPr/>
        </p:nvSpPr>
        <p:spPr>
          <a:xfrm>
            <a:off x="6403516" y="2941113"/>
            <a:ext cx="239994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MA OEV ~ Fdiv model simplification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P</a:t>
            </a:r>
            <a:r>
              <a:rPr lang="en-DE" dirty="0"/>
              <a:t>retty plots</a:t>
            </a:r>
          </a:p>
          <a:p>
            <a:endParaRPr lang="en-DE" dirty="0"/>
          </a:p>
        </p:txBody>
      </p:sp>
      <p:pic>
        <p:nvPicPr>
          <p:cNvPr id="15" name="Picture 1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95D9EFA2-37BB-EFE0-9435-0C5FB4D0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" y="3543908"/>
            <a:ext cx="5034391" cy="192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1001-4639-E858-7558-80D7CD6C41C1}"/>
              </a:ext>
            </a:extLst>
          </p:cNvPr>
          <p:cNvSpPr txBox="1"/>
          <p:nvPr/>
        </p:nvSpPr>
        <p:spPr>
          <a:xfrm>
            <a:off x="540119" y="604110"/>
            <a:ext cx="7899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b="1" dirty="0"/>
              <a:t>Does response diversity explain community (in)stability?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species Realised/ net response diversity (AUC.RR)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species Fundamental/ absolute response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9C229-FAE1-9A27-751D-86D3B94894F2}"/>
              </a:ext>
            </a:extLst>
          </p:cNvPr>
          <p:cNvSpPr txBox="1"/>
          <p:nvPr/>
        </p:nvSpPr>
        <p:spPr>
          <a:xfrm>
            <a:off x="540119" y="2001795"/>
            <a:ext cx="854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/>
              <a:t>Measuring response diversity for pulse perturbations and within communities (realised) requires some explanation and methodological exploration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b="1" dirty="0">
                <a:sym typeface="Wingdings" pitchFamily="2" charset="2"/>
              </a:rPr>
              <a:t> SIMULATIONS</a:t>
            </a:r>
            <a:endParaRPr lang="en-DE" b="1" dirty="0"/>
          </a:p>
          <a:p>
            <a:r>
              <a:rPr lang="en-DE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EF9712-91C6-860F-749C-8AA9BCCA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91" y="2809081"/>
            <a:ext cx="5270157" cy="37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E817EB-EBC9-4EA9-55E8-BC7DD1067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1" t="56036" r="37602" b="18198"/>
          <a:stretch/>
        </p:blipFill>
        <p:spPr>
          <a:xfrm rot="16200000">
            <a:off x="1484632" y="2442422"/>
            <a:ext cx="1711577" cy="39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2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1001-4639-E858-7558-80D7CD6C41C1}"/>
              </a:ext>
            </a:extLst>
          </p:cNvPr>
          <p:cNvSpPr txBox="1"/>
          <p:nvPr/>
        </p:nvSpPr>
        <p:spPr>
          <a:xfrm>
            <a:off x="1003226" y="225038"/>
            <a:ext cx="789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/>
              <a:t>Simulations</a:t>
            </a: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959A6-5193-54DC-C7B0-1620F299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8" y="644514"/>
            <a:ext cx="4756907" cy="3397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92B9C-8CED-3BB9-D7CF-F16D157B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093" y="644514"/>
            <a:ext cx="4756907" cy="3397791"/>
          </a:xfrm>
          <a:prstGeom prst="rect">
            <a:avLst/>
          </a:prstGeom>
        </p:spPr>
      </p:pic>
      <p:pic>
        <p:nvPicPr>
          <p:cNvPr id="2" name="Picture 1" descr="A graph of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F3C1E20E-6481-039F-198A-152CFB771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69" y="4042305"/>
            <a:ext cx="6913877" cy="2765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E97D1-3FE4-2781-FE27-F2D36183C0D2}"/>
              </a:ext>
            </a:extLst>
          </p:cNvPr>
          <p:cNvSpPr txBox="1"/>
          <p:nvPr/>
        </p:nvSpPr>
        <p:spPr>
          <a:xfrm>
            <a:off x="7527546" y="4201501"/>
            <a:ext cx="2252103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Charly learns the model dynamics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P</a:t>
            </a:r>
            <a:r>
              <a:rPr lang="en-DE" dirty="0"/>
              <a:t>retty plots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R</a:t>
            </a:r>
            <a:r>
              <a:rPr lang="en-DE" dirty="0"/>
              <a:t>ealistic interaction strenghts</a:t>
            </a:r>
          </a:p>
        </p:txBody>
      </p:sp>
    </p:spTree>
    <p:extLst>
      <p:ext uri="{BB962C8B-B14F-4D97-AF65-F5344CB8AC3E}">
        <p14:creationId xmlns:p14="http://schemas.microsoft.com/office/powerpoint/2010/main" val="27807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A1001-4639-E858-7558-80D7CD6C41C1}"/>
              </a:ext>
            </a:extLst>
          </p:cNvPr>
          <p:cNvSpPr txBox="1"/>
          <p:nvPr/>
        </p:nvSpPr>
        <p:spPr>
          <a:xfrm>
            <a:off x="643844" y="4834920"/>
            <a:ext cx="789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Response diversity is not a useful concept for pulse perturbations.  </a:t>
            </a:r>
          </a:p>
        </p:txBody>
      </p:sp>
      <p:pic>
        <p:nvPicPr>
          <p:cNvPr id="7" name="Picture 6" descr="A group of black dots&#10;&#10;Description automatically generated">
            <a:extLst>
              <a:ext uri="{FF2B5EF4-FFF2-40B4-BE49-F238E27FC236}">
                <a16:creationId xmlns:a16="http://schemas.microsoft.com/office/drawing/2014/main" id="{CEB292B5-7737-A49B-4534-1BB63169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978178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9DC73-C389-4778-71F3-DE38A0C2C85F}"/>
              </a:ext>
            </a:extLst>
          </p:cNvPr>
          <p:cNvSpPr txBox="1"/>
          <p:nvPr/>
        </p:nvSpPr>
        <p:spPr>
          <a:xfrm>
            <a:off x="1003226" y="225038"/>
            <a:ext cx="789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/>
              <a:t>Simulations &amp; Empirical Data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67082-5BE0-1E04-18A8-3466703D7E64}"/>
              </a:ext>
            </a:extLst>
          </p:cNvPr>
          <p:cNvSpPr txBox="1"/>
          <p:nvPr/>
        </p:nvSpPr>
        <p:spPr>
          <a:xfrm>
            <a:off x="7144486" y="1929815"/>
            <a:ext cx="2252103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Open Questions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de-DE" dirty="0"/>
              <a:t>Key </a:t>
            </a:r>
            <a:r>
              <a:rPr lang="de-DE" dirty="0" err="1"/>
              <a:t>take-aways</a:t>
            </a:r>
            <a:endParaRPr lang="en-DE" dirty="0"/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Conceptual figure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MA ?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75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9DC73-C389-4778-71F3-DE38A0C2C85F}"/>
              </a:ext>
            </a:extLst>
          </p:cNvPr>
          <p:cNvSpPr txBox="1"/>
          <p:nvPr/>
        </p:nvSpPr>
        <p:spPr>
          <a:xfrm>
            <a:off x="1003226" y="225038"/>
            <a:ext cx="789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/>
              <a:t>Summary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67082-5BE0-1E04-18A8-3466703D7E64}"/>
              </a:ext>
            </a:extLst>
          </p:cNvPr>
          <p:cNvSpPr txBox="1"/>
          <p:nvPr/>
        </p:nvSpPr>
        <p:spPr>
          <a:xfrm>
            <a:off x="7524906" y="4445211"/>
            <a:ext cx="2252103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Open Questions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de-DE" dirty="0"/>
              <a:t>Key </a:t>
            </a:r>
            <a:r>
              <a:rPr lang="de-DE" dirty="0" err="1"/>
              <a:t>take-aways</a:t>
            </a:r>
            <a:endParaRPr lang="en-DE" dirty="0"/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Conceptual figure on RD (Fdiv and Ross)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MA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B746E-79A0-2C5B-8963-104040AF6E5E}"/>
              </a:ext>
            </a:extLst>
          </p:cNvPr>
          <p:cNvSpPr txBox="1"/>
          <p:nvPr/>
        </p:nvSpPr>
        <p:spPr>
          <a:xfrm>
            <a:off x="5198880" y="4157995"/>
            <a:ext cx="2252103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Charly learns the model dynamics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P</a:t>
            </a:r>
            <a:r>
              <a:rPr lang="en-DE" dirty="0"/>
              <a:t>retty plots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R</a:t>
            </a:r>
            <a:r>
              <a:rPr lang="en-DE" dirty="0"/>
              <a:t>ealistic interaction strenghts?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03176-7EB5-4027-4A77-E5C1FB7D4948}"/>
              </a:ext>
            </a:extLst>
          </p:cNvPr>
          <p:cNvSpPr txBox="1"/>
          <p:nvPr/>
        </p:nvSpPr>
        <p:spPr>
          <a:xfrm>
            <a:off x="2725008" y="5155634"/>
            <a:ext cx="239994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MA OEV ~ Fdiv model simplification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P</a:t>
            </a:r>
            <a:r>
              <a:rPr lang="en-DE" dirty="0"/>
              <a:t>retty plots</a:t>
            </a:r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4954A-AAE1-D7D7-FFA8-E6F1C364E976}"/>
              </a:ext>
            </a:extLst>
          </p:cNvPr>
          <p:cNvSpPr txBox="1"/>
          <p:nvPr/>
        </p:nvSpPr>
        <p:spPr>
          <a:xfrm>
            <a:off x="205685" y="4122045"/>
            <a:ext cx="2399949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DE" b="1" u="sng" dirty="0"/>
              <a:t>To-Dos: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DE" dirty="0"/>
              <a:t>Vote count MA?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GB" dirty="0"/>
              <a:t>C</a:t>
            </a:r>
            <a:r>
              <a:rPr lang="en-DE" dirty="0"/>
              <a:t>orrelations of species cont ~ OEV/ rel. dominance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7702673-C851-3391-5026-207A9B45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517" y="668680"/>
            <a:ext cx="5782962" cy="29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8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9DC73-C389-4778-71F3-DE38A0C2C85F}"/>
              </a:ext>
            </a:extLst>
          </p:cNvPr>
          <p:cNvSpPr txBox="1"/>
          <p:nvPr/>
        </p:nvSpPr>
        <p:spPr>
          <a:xfrm>
            <a:off x="1003226" y="225038"/>
            <a:ext cx="789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/>
              <a:t>Summary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FB59A-970C-042D-BD6B-1EA35C29CDEC}"/>
              </a:ext>
            </a:extLst>
          </p:cNvPr>
          <p:cNvSpPr txBox="1"/>
          <p:nvPr/>
        </p:nvSpPr>
        <p:spPr>
          <a:xfrm>
            <a:off x="605481" y="1161535"/>
            <a:ext cx="5267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OIST Workshop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Interaction strenght using the BIODEPTH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MS3</a:t>
            </a:r>
          </a:p>
        </p:txBody>
      </p:sp>
    </p:spTree>
    <p:extLst>
      <p:ext uri="{BB962C8B-B14F-4D97-AF65-F5344CB8AC3E}">
        <p14:creationId xmlns:p14="http://schemas.microsoft.com/office/powerpoint/2010/main" val="86103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976823-39F5-DAAD-8B21-C7DE4365C037}"/>
              </a:ext>
            </a:extLst>
          </p:cNvPr>
          <p:cNvSpPr txBox="1"/>
          <p:nvPr/>
        </p:nvSpPr>
        <p:spPr>
          <a:xfrm>
            <a:off x="4408886" y="144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9DC73-C389-4778-71F3-DE38A0C2C85F}"/>
              </a:ext>
            </a:extLst>
          </p:cNvPr>
          <p:cNvSpPr txBox="1"/>
          <p:nvPr/>
        </p:nvSpPr>
        <p:spPr>
          <a:xfrm>
            <a:off x="1003226" y="225038"/>
            <a:ext cx="789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/>
              <a:t>Summary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FB59A-970C-042D-BD6B-1EA35C29CDEC}"/>
              </a:ext>
            </a:extLst>
          </p:cNvPr>
          <p:cNvSpPr txBox="1"/>
          <p:nvPr/>
        </p:nvSpPr>
        <p:spPr>
          <a:xfrm>
            <a:off x="605481" y="1161535"/>
            <a:ext cx="5267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OIST Workshop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Interaction strenght using the BIODEPTH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MS3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7620C-C4C0-47AF-40A6-7439B54CC81B}"/>
              </a:ext>
            </a:extLst>
          </p:cNvPr>
          <p:cNvSpPr txBox="1"/>
          <p:nvPr/>
        </p:nvSpPr>
        <p:spPr>
          <a:xfrm>
            <a:off x="605481" y="2639248"/>
            <a:ext cx="4955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NBES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DE" sz="2000" dirty="0"/>
              <a:t>NBES on resistance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DE" sz="2000" dirty="0"/>
              <a:t>emporal variability and Resistance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S</a:t>
            </a:r>
            <a:r>
              <a:rPr lang="en-DE" sz="2000" b="1" dirty="0"/>
              <a:t>econd draft???</a:t>
            </a:r>
          </a:p>
        </p:txBody>
      </p:sp>
    </p:spTree>
    <p:extLst>
      <p:ext uri="{BB962C8B-B14F-4D97-AF65-F5344CB8AC3E}">
        <p14:creationId xmlns:p14="http://schemas.microsoft.com/office/powerpoint/2010/main" val="351211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</TotalTime>
  <Words>458</Words>
  <Application>Microsoft Macintosh PowerPoint</Application>
  <PresentationFormat>A4 Paper (210x297 mm)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NBES  NBE on stability metrics</vt:lpstr>
      <vt:lpstr>NBES  NBE on stability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Charlotte Kunze</dc:creator>
  <cp:lastModifiedBy>Charlotte Kunze</cp:lastModifiedBy>
  <cp:revision>21</cp:revision>
  <dcterms:created xsi:type="dcterms:W3CDTF">2023-12-08T10:10:22Z</dcterms:created>
  <dcterms:modified xsi:type="dcterms:W3CDTF">2023-12-19T09:53:22Z</dcterms:modified>
</cp:coreProperties>
</file>