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embeddedFontLst>
    <p:embeddedFont>
      <p:font typeface="Arial Black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377CB0-32D8-4646-8C45-5942EF051A7B}">
  <a:tblStyle styleId="{BF377CB0-32D8-4646-8C45-5942EF051A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D9CFC671-742A-4255-AF60-B747D24E1D9D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dk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dk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rialBlack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1ce84ae36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31ce84ae36_0_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11562c53e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311562c53e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124b21e24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3124b21e24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11562c53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311562c53e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11562c53e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311562c53e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11562c53e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311562c53e_0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1ce84ae36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31ce84ae36_0_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1ce84ae36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31ce84ae36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42737" y="836712"/>
            <a:ext cx="7920880" cy="4320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인천일보아카데미 – 반응형 웹기반 Back-End 개발자를 위한 정보처리 산업기사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인천일보아카데미 – 반응형 웹기반 Back-End 개발자를 위한 정보처리 산업기사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685800" y="2130425"/>
            <a:ext cx="7772400" cy="17592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Black"/>
              <a:buNone/>
            </a:pPr>
            <a:r>
              <a:rPr lang="en-US" sz="6600">
                <a:latin typeface="Arial Black"/>
                <a:ea typeface="Arial Black"/>
                <a:cs typeface="Arial Black"/>
                <a:sym typeface="Arial Black"/>
              </a:rPr>
              <a:t>Database </a:t>
            </a:r>
            <a:br>
              <a:rPr lang="en-US" sz="6600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6600">
                <a:latin typeface="Arial Black"/>
                <a:ea typeface="Arial Black"/>
                <a:cs typeface="Arial Black"/>
                <a:sym typeface="Arial Black"/>
              </a:rPr>
              <a:t>Description</a:t>
            </a:r>
            <a:endParaRPr/>
          </a:p>
        </p:txBody>
      </p:sp>
      <p:graphicFrame>
        <p:nvGraphicFramePr>
          <p:cNvPr id="91" name="Google Shape;91;p13"/>
          <p:cNvGraphicFramePr/>
          <p:nvPr/>
        </p:nvGraphicFramePr>
        <p:xfrm>
          <a:off x="4472247" y="5229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{BF377CB0-32D8-4646-8C45-5942EF051A7B}</a:tableStyleId>
              </a:tblPr>
              <a:tblGrid>
                <a:gridCol w="1396475"/>
                <a:gridCol w="2999075"/>
              </a:tblGrid>
              <a:tr h="13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작    성    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2022년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06</a:t>
                      </a: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월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03</a:t>
                      </a: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일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프로젝트명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00"/>
                          </a:solidFill>
                        </a:rPr>
                        <a:t>Chick Shopping Mall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이             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rgbClr val="000000"/>
                          </a:solidFill>
                        </a:rPr>
                        <a:t>윤 수 정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chick_reviewHits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리뷰 추천수</a:t>
            </a:r>
            <a:endParaRPr/>
          </a:p>
        </p:txBody>
      </p:sp>
      <p:graphicFrame>
        <p:nvGraphicFramePr>
          <p:cNvPr id="152" name="Google Shape;152;p22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{D9CFC671-742A-4255-AF60-B747D24E1D9D}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id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PK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/>
                        <a:t>auto_increment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리뷰 추천수 관리 번호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review</a:t>
                      </a:r>
                      <a:r>
                        <a:rPr lang="en-US" sz="1100"/>
                        <a:t>Id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FK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리뷰</a:t>
                      </a:r>
                      <a:r>
                        <a:rPr lang="en-US" sz="1100"/>
                        <a:t> 번호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memberId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varchar(20)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FK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회원 아이디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reviewHits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sz="11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리뷰 추천수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</a:tbl>
          </a:graphicData>
        </a:graphic>
      </p:graphicFrame>
      <p:sp>
        <p:nvSpPr>
          <p:cNvPr id="153" name="Google Shape;153;p22"/>
          <p:cNvSpPr txBox="1"/>
          <p:nvPr/>
        </p:nvSpPr>
        <p:spPr>
          <a:xfrm>
            <a:off x="7448204" y="63426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chick_member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회원 정보 관리</a:t>
            </a:r>
            <a:endParaRPr/>
          </a:p>
        </p:txBody>
      </p:sp>
      <p:graphicFrame>
        <p:nvGraphicFramePr>
          <p:cNvPr id="97" name="Google Shape;97;p14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{D9CFC671-742A-4255-AF60-B747D24E1D9D}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id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auto_increment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번호</a:t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/>
                        <a:t>2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unique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memberPassword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/>
                        <a:t>2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비밀번호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/>
                        <a:t>1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이름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memberZipCode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10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우편번호</a:t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memberAddress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varchar(50)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주소</a:t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memberAddDetail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상세주소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memberEmail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varchar(30)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회원 이메일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memberMobile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varchar(20)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회원 전화번호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</a:tbl>
          </a:graphicData>
        </a:graphic>
      </p:graphicFrame>
      <p:sp>
        <p:nvSpPr>
          <p:cNvPr id="98" name="Google Shape;98;p14"/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chick_category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상품 카테고리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관리</a:t>
            </a:r>
            <a:endParaRPr/>
          </a:p>
        </p:txBody>
      </p:sp>
      <p:graphicFrame>
        <p:nvGraphicFramePr>
          <p:cNvPr id="104" name="Google Shape;104;p15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{D9CFC671-742A-4255-AF60-B747D24E1D9D}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id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PK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auto_increment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카테고리 번호</a:t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category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sz="1100"/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카테고리 이름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" name="Google Shape;105;p15"/>
          <p:cNvSpPr txBox="1"/>
          <p:nvPr/>
        </p:nvSpPr>
        <p:spPr>
          <a:xfrm>
            <a:off x="7448204" y="63426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chick_goods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상품 정보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관리</a:t>
            </a:r>
            <a:endParaRPr/>
          </a:p>
        </p:txBody>
      </p:sp>
      <p:graphicFrame>
        <p:nvGraphicFramePr>
          <p:cNvPr id="111" name="Google Shape;111;p16"/>
          <p:cNvGraphicFramePr/>
          <p:nvPr/>
        </p:nvGraphicFramePr>
        <p:xfrm>
          <a:off x="282632" y="11443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{D9CFC671-742A-4255-AF60-B747D24E1D9D}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id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PK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auto_increment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번호</a:t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goodsCategory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FK</a:t>
                      </a: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카테고리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goodsFileName1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varchar(50)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사진1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goodsFileName2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varchar(50)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사진2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goodsName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varchar(40)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이름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goodsDetail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varchar(1000)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상세 설명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goodsPrice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int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가격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goodsDiscount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decimal(2,1)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상품 할인율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goodsStock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상품 재고량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" name="Google Shape;112;p16"/>
          <p:cNvSpPr txBox="1"/>
          <p:nvPr/>
        </p:nvSpPr>
        <p:spPr>
          <a:xfrm>
            <a:off x="7448054" y="5154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cart_table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 관리</a:t>
            </a:r>
            <a:endParaRPr/>
          </a:p>
        </p:txBody>
      </p:sp>
      <p:graphicFrame>
        <p:nvGraphicFramePr>
          <p:cNvPr id="118" name="Google Shape;118;p17"/>
          <p:cNvGraphicFramePr/>
          <p:nvPr/>
        </p:nvGraphicFramePr>
        <p:xfrm>
          <a:off x="282632" y="1220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{D9CFC671-742A-4255-AF60-B747D24E1D9D}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id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PK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auto_increment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장바구니 번호</a:t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memberId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String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FK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회원 아이디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goodsNum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int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장바구니 상품 번호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goodsId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FK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번호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goodsName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varchar(50)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이름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goodsColor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상세 컬러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goodsSize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상세사이즈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goodsStock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int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장바구니에 담긴 개별 상품 개수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goodsPrice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int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가격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goodsDiscount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decimal(2,1)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상품 할인율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cartInDate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(current_date)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장바구니 담은 날짜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wishList_table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위시리스트 관리</a:t>
            </a:r>
            <a:endParaRPr/>
          </a:p>
        </p:txBody>
      </p:sp>
      <p:graphicFrame>
        <p:nvGraphicFramePr>
          <p:cNvPr id="124" name="Google Shape;124;p18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{D9CFC671-742A-4255-AF60-B747D24E1D9D}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id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PK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auto_increment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위시리스트 번호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goodsId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varchar(40)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FK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번호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memberId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varchar(20)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FK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회원 아이디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heartHits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int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찜 여부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</a:tbl>
          </a:graphicData>
        </a:graphic>
      </p:graphicFrame>
      <p:sp>
        <p:nvSpPr>
          <p:cNvPr id="125" name="Google Shape;125;p18"/>
          <p:cNvSpPr txBox="1"/>
          <p:nvPr/>
        </p:nvSpPr>
        <p:spPr>
          <a:xfrm>
            <a:off x="7448204" y="63426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chick_order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주문 페이지 관리</a:t>
            </a:r>
            <a:endParaRPr/>
          </a:p>
        </p:txBody>
      </p:sp>
      <p:graphicFrame>
        <p:nvGraphicFramePr>
          <p:cNvPr id="131" name="Google Shape;131;p19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{D9CFC671-742A-4255-AF60-B747D24E1D9D}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id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PK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auto_increment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주문 번호</a:t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orderName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FK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배송 받는 사람 이름</a:t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memberId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FK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주문자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order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ZipCode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10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배송지 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우편번호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order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Address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varchar(50)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배송지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주소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order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AddDetail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배송지 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상세주소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orderState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(‘주문접수’)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주문 상태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deliveryCharge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3000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배송비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orderDate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datetime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now()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주문 날짜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</a:tbl>
          </a:graphicData>
        </a:graphic>
      </p:graphicFrame>
      <p:sp>
        <p:nvSpPr>
          <p:cNvPr id="132" name="Google Shape;132;p19"/>
          <p:cNvSpPr txBox="1"/>
          <p:nvPr/>
        </p:nvSpPr>
        <p:spPr>
          <a:xfrm>
            <a:off x="7448204" y="63426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chick_orderGoods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주문 상품관리</a:t>
            </a:r>
            <a:endParaRPr/>
          </a:p>
        </p:txBody>
      </p:sp>
      <p:graphicFrame>
        <p:nvGraphicFramePr>
          <p:cNvPr id="138" name="Google Shape;138;p20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{D9CFC671-742A-4255-AF60-B747D24E1D9D}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id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PK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auto_increment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주문 상품 관리 번호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orderd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bigint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FK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주문 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goodsId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bigint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FK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상품 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goodsColor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상세 컬러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goodsSize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상세사이즈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goodsCount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주문 상품 개수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goodsPrice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주문 상품 가격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goodsDiscount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decimal(2,1)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상품 할인율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" name="Google Shape;139;p20"/>
          <p:cNvSpPr txBox="1"/>
          <p:nvPr/>
        </p:nvSpPr>
        <p:spPr>
          <a:xfrm>
            <a:off x="7448204" y="63426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chick_review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리뷰 관리</a:t>
            </a:r>
            <a:endParaRPr/>
          </a:p>
        </p:txBody>
      </p:sp>
      <p:graphicFrame>
        <p:nvGraphicFramePr>
          <p:cNvPr id="145" name="Google Shape;145;p21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{D9CFC671-742A-4255-AF60-B747D24E1D9D}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id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PK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auto_increment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리뷰</a:t>
                      </a:r>
                      <a:r>
                        <a:rPr lang="en-US" sz="1100"/>
                        <a:t> 번호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goodsId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FK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번호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memberId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varchar(20)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FK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회원 아이디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reviewContents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varchar(500)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sz="11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리뷰 내용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reviewCreatedDate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datetime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-</a:t>
                      </a:r>
                      <a:endParaRPr sz="11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now()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리뷰 등록 날짜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reviewHits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int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리뷰 추천수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</a:tbl>
          </a:graphicData>
        </a:graphic>
      </p:graphicFrame>
      <p:sp>
        <p:nvSpPr>
          <p:cNvPr id="146" name="Google Shape;146;p21"/>
          <p:cNvSpPr txBox="1"/>
          <p:nvPr/>
        </p:nvSpPr>
        <p:spPr>
          <a:xfrm>
            <a:off x="7448204" y="63426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