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  <p:sldMasterId id="2147483704" r:id="rId2"/>
  </p:sldMasterIdLst>
  <p:notesMasterIdLst>
    <p:notesMasterId r:id="rId31"/>
  </p:notes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9144000" cy="5143500" type="screen16x9"/>
  <p:notesSz cx="6858000" cy="9144000"/>
  <p:embeddedFontLst>
    <p:embeddedFont>
      <p:font typeface="Archivo" pitchFamily="2" charset="77"/>
      <p:regular r:id="rId32"/>
      <p:bold r:id="rId33"/>
      <p:italic r:id="rId34"/>
      <p:boldItalic r:id="rId35"/>
    </p:embeddedFont>
    <p:embeddedFont>
      <p:font typeface="Archivo SemiBold" pitchFamily="2" charset="77"/>
      <p:regular r:id="rId36"/>
      <p:bold r:id="rId37"/>
      <p:italic r:id="rId38"/>
      <p:boldItalic r:id="rId39"/>
    </p:embeddedFont>
    <p:embeddedFont>
      <p:font typeface="Darker Grotesque" pitchFamily="2" charset="0"/>
      <p:regular r:id="rId40"/>
      <p:bold r:id="rId41"/>
    </p:embeddedFont>
    <p:embeddedFont>
      <p:font typeface="Darker Grotesque Medium" pitchFamily="2" charset="0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3DC863-560A-4004-BBD3-71F86B32F3BE}">
  <a:tblStyle styleId="{F13DC863-560A-4004-BBD3-71F86B32F3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24"/>
  </p:normalViewPr>
  <p:slideViewPr>
    <p:cSldViewPr snapToGrid="0">
      <p:cViewPr varScale="1">
        <p:scale>
          <a:sx n="148" d="100"/>
          <a:sy n="148" d="100"/>
        </p:scale>
        <p:origin x="70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8.fntdata"/><Relationship Id="rId21" Type="http://schemas.openxmlformats.org/officeDocument/2006/relationships/slide" Target="slides/slide19.xml"/><Relationship Id="rId34" Type="http://schemas.openxmlformats.org/officeDocument/2006/relationships/font" Target="fonts/font3.fntdata"/><Relationship Id="rId42" Type="http://schemas.openxmlformats.org/officeDocument/2006/relationships/font" Target="fonts/font11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4.fntdata"/><Relationship Id="rId43" Type="http://schemas.openxmlformats.org/officeDocument/2006/relationships/font" Target="fonts/font12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4ec8a16c4e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4ec8a16c4e_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3c2f8055a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3c2f8055a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4ec8a16c4e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34ec8a16c4e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4ead0b54f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34ead0b54f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38b5ee6e5e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38b5ee6e5e_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4ead0b54f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4ead0b54f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4ead0b54f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34ead0b54f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4ead0b54f6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4ead0b54f6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4ead0b54f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4ead0b54f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4ead0b54f6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4ead0b54f6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38b5ee6e5e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338b5ee6e5e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4ec8a16c4e_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4ec8a16c4e_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38b5ee6e5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38b5ee6e5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3c2f8055ac_3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3c2f8055ac_3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34ec8a16c4e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34ec8a16c4e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38b5ee6e5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338b5ee6e5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33289723247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33289723247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33289723247_0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33289723247_0_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33c2f8055ac_5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33c2f8055ac_5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33c2f8055ac_6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33c2f8055ac_6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338b5ee6e5e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338b5ee6e5e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4ec8a16c4e_2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4ec8a16c4e_2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4c075b944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4c075b944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4ec8a16c4e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4ec8a16c4e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u="sng">
                <a:solidFill>
                  <a:srgbClr val="274E13"/>
                </a:solidFill>
                <a:latin typeface="Archivo"/>
                <a:ea typeface="Archivo"/>
                <a:cs typeface="Archivo"/>
                <a:sym typeface="Archivo"/>
              </a:rPr>
              <a:t>Emotions Accuracy: 0.7696</a:t>
            </a:r>
            <a:endParaRPr sz="1600" b="1" u="sng">
              <a:solidFill>
                <a:srgbClr val="274E13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4ec8a16c4e_2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4ec8a16c4e_2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4ec8a16c4e_2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4ec8a16c4e_2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4ec8a16c4e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34ec8a16c4e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4c075b944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4c075b944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ivi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228600" y="223625"/>
            <a:ext cx="6299100" cy="4691700"/>
          </a:xfrm>
          <a:prstGeom prst="roundRect">
            <a:avLst>
              <a:gd name="adj" fmla="val 3982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5"/>
          <p:cNvSpPr/>
          <p:nvPr/>
        </p:nvSpPr>
        <p:spPr>
          <a:xfrm>
            <a:off x="8378775" y="223500"/>
            <a:ext cx="536700" cy="4696500"/>
          </a:xfrm>
          <a:prstGeom prst="roundRect">
            <a:avLst>
              <a:gd name="adj" fmla="val 30566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5"/>
          <p:cNvSpPr>
            <a:spLocks noGrp="1"/>
          </p:cNvSpPr>
          <p:nvPr>
            <p:ph type="pic" idx="2"/>
          </p:nvPr>
        </p:nvSpPr>
        <p:spPr>
          <a:xfrm>
            <a:off x="6702550" y="228300"/>
            <a:ext cx="1501500" cy="46917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409800" y="2743200"/>
            <a:ext cx="5648100" cy="240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Font typeface="Darker Grotesque Medium"/>
              <a:buNone/>
              <a:defRPr sz="35000" b="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None/>
              <a:defRPr sz="35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None/>
              <a:defRPr sz="35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None/>
              <a:defRPr sz="35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None/>
              <a:defRPr sz="35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None/>
              <a:defRPr sz="35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None/>
              <a:defRPr sz="35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None/>
              <a:defRPr sz="35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None/>
              <a:defRPr sz="35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351400" y="314425"/>
            <a:ext cx="4283400" cy="3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 sz="1400" b="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siness Objective" type="tx">
  <p:cSld name="TITLE_AND_BODY">
    <p:bg>
      <p:bgPr>
        <a:solidFill>
          <a:schemeClr val="lt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228600" y="223625"/>
            <a:ext cx="2857500" cy="2259300"/>
          </a:xfrm>
          <a:prstGeom prst="roundRect">
            <a:avLst>
              <a:gd name="adj" fmla="val 691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228600" y="2604950"/>
            <a:ext cx="4286100" cy="2045700"/>
          </a:xfrm>
          <a:prstGeom prst="roundRect">
            <a:avLst>
              <a:gd name="adj" fmla="val 945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6"/>
          <p:cNvSpPr>
            <a:spLocks noGrp="1"/>
          </p:cNvSpPr>
          <p:nvPr>
            <p:ph type="pic" idx="2"/>
          </p:nvPr>
        </p:nvSpPr>
        <p:spPr>
          <a:xfrm>
            <a:off x="4629150" y="2604950"/>
            <a:ext cx="4286100" cy="2042100"/>
          </a:xfrm>
          <a:prstGeom prst="roundRect">
            <a:avLst>
              <a:gd name="adj" fmla="val 10953"/>
            </a:avLst>
          </a:prstGeom>
          <a:noFill/>
          <a:ln>
            <a:noFill/>
          </a:ln>
        </p:spPr>
      </p:sp>
      <p:sp>
        <p:nvSpPr>
          <p:cNvPr id="67" name="Google Shape;67;p16"/>
          <p:cNvSpPr txBox="1">
            <a:spLocks noGrp="1"/>
          </p:cNvSpPr>
          <p:nvPr>
            <p:ph type="subTitle" idx="1"/>
          </p:nvPr>
        </p:nvSpPr>
        <p:spPr>
          <a:xfrm>
            <a:off x="291900" y="1260225"/>
            <a:ext cx="25500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3"/>
          </p:nvPr>
        </p:nvSpPr>
        <p:spPr>
          <a:xfrm>
            <a:off x="291900" y="1663200"/>
            <a:ext cx="2737800" cy="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subTitle" idx="4"/>
          </p:nvPr>
        </p:nvSpPr>
        <p:spPr>
          <a:xfrm>
            <a:off x="291900" y="267300"/>
            <a:ext cx="2419800" cy="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/>
          <p:nvPr/>
        </p:nvSpPr>
        <p:spPr>
          <a:xfrm>
            <a:off x="3205900" y="223625"/>
            <a:ext cx="2737800" cy="2259300"/>
          </a:xfrm>
          <a:prstGeom prst="roundRect">
            <a:avLst>
              <a:gd name="adj" fmla="val 691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ubTitle" idx="5"/>
          </p:nvPr>
        </p:nvSpPr>
        <p:spPr>
          <a:xfrm>
            <a:off x="3266546" y="1260225"/>
            <a:ext cx="24432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6"/>
          </p:nvPr>
        </p:nvSpPr>
        <p:spPr>
          <a:xfrm>
            <a:off x="3266550" y="1663200"/>
            <a:ext cx="2618700" cy="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7"/>
          </p:nvPr>
        </p:nvSpPr>
        <p:spPr>
          <a:xfrm>
            <a:off x="3266546" y="267300"/>
            <a:ext cx="2318400" cy="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/>
          <p:nvPr/>
        </p:nvSpPr>
        <p:spPr>
          <a:xfrm>
            <a:off x="6063950" y="223625"/>
            <a:ext cx="2857500" cy="2259300"/>
          </a:xfrm>
          <a:prstGeom prst="roundRect">
            <a:avLst>
              <a:gd name="adj" fmla="val 691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8"/>
          </p:nvPr>
        </p:nvSpPr>
        <p:spPr>
          <a:xfrm>
            <a:off x="6127250" y="1260225"/>
            <a:ext cx="25500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9"/>
          </p:nvPr>
        </p:nvSpPr>
        <p:spPr>
          <a:xfrm>
            <a:off x="6127250" y="1663200"/>
            <a:ext cx="2737800" cy="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13"/>
          </p:nvPr>
        </p:nvSpPr>
        <p:spPr>
          <a:xfrm>
            <a:off x="6127250" y="267300"/>
            <a:ext cx="2419800" cy="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ubTitle" idx="14"/>
          </p:nvPr>
        </p:nvSpPr>
        <p:spPr>
          <a:xfrm>
            <a:off x="291900" y="3371375"/>
            <a:ext cx="4067700" cy="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5"/>
          </p:nvPr>
        </p:nvSpPr>
        <p:spPr>
          <a:xfrm>
            <a:off x="291900" y="3837225"/>
            <a:ext cx="4143900" cy="7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6"/>
          </p:nvPr>
        </p:nvSpPr>
        <p:spPr>
          <a:xfrm>
            <a:off x="291900" y="2740300"/>
            <a:ext cx="2460600" cy="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name="adj" fmla="val 3112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subTitle" idx="17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sz="800" b="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agenda" type="twoColTx">
  <p:cSld name="TITLE_AND_TWO_COLUMN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name="adj" fmla="val 3112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ubTitle" idx="1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sz="800" b="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s &amp; Cons" type="titleOnly">
  <p:cSld name="TITLE_ONLY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228600" y="223625"/>
            <a:ext cx="4825200" cy="4437900"/>
          </a:xfrm>
          <a:prstGeom prst="roundRect">
            <a:avLst>
              <a:gd name="adj" fmla="val 945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5188325" y="223625"/>
            <a:ext cx="3727200" cy="4437900"/>
          </a:xfrm>
          <a:prstGeom prst="roundRect">
            <a:avLst>
              <a:gd name="adj" fmla="val 945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476409" y="3845757"/>
            <a:ext cx="2638500" cy="8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title" idx="2"/>
          </p:nvPr>
        </p:nvSpPr>
        <p:spPr>
          <a:xfrm>
            <a:off x="5382375" y="3845757"/>
            <a:ext cx="2110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476409" y="392594"/>
            <a:ext cx="4164300" cy="26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3"/>
          </p:nvPr>
        </p:nvSpPr>
        <p:spPr>
          <a:xfrm>
            <a:off x="5382375" y="392594"/>
            <a:ext cx="3419400" cy="26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name="adj" fmla="val 3112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subTitle" idx="4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sz="800" b="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rketing Strategy">
  <p:cSld name="ONE_COLUMN_TEXT"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/>
        </p:nvSpPr>
        <p:spPr>
          <a:xfrm>
            <a:off x="228600" y="223625"/>
            <a:ext cx="4238100" cy="4423500"/>
          </a:xfrm>
          <a:prstGeom prst="roundRect">
            <a:avLst>
              <a:gd name="adj" fmla="val 597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4636327" y="223652"/>
            <a:ext cx="4279200" cy="915900"/>
          </a:xfrm>
          <a:prstGeom prst="roundRect">
            <a:avLst>
              <a:gd name="adj" fmla="val 1975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4636325" y="1307410"/>
            <a:ext cx="4279200" cy="2371800"/>
          </a:xfrm>
          <a:prstGeom prst="roundRect">
            <a:avLst>
              <a:gd name="adj" fmla="val 11988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4636327" y="3846769"/>
            <a:ext cx="4279200" cy="800400"/>
          </a:xfrm>
          <a:prstGeom prst="roundRect">
            <a:avLst>
              <a:gd name="adj" fmla="val 1975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xfrm>
            <a:off x="299276" y="3595975"/>
            <a:ext cx="3630000" cy="9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name="adj" fmla="val 3112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1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sz="800" b="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2"/>
          </p:nvPr>
        </p:nvSpPr>
        <p:spPr>
          <a:xfrm>
            <a:off x="4762500" y="210875"/>
            <a:ext cx="5868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3"/>
          </p:nvPr>
        </p:nvSpPr>
        <p:spPr>
          <a:xfrm>
            <a:off x="4762500" y="1307425"/>
            <a:ext cx="586800" cy="23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ubTitle" idx="4"/>
          </p:nvPr>
        </p:nvSpPr>
        <p:spPr>
          <a:xfrm>
            <a:off x="4762500" y="3846775"/>
            <a:ext cx="586800" cy="8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5"/>
          </p:nvPr>
        </p:nvSpPr>
        <p:spPr>
          <a:xfrm>
            <a:off x="5922019" y="223650"/>
            <a:ext cx="2922300" cy="91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6"/>
          </p:nvPr>
        </p:nvSpPr>
        <p:spPr>
          <a:xfrm>
            <a:off x="5922019" y="1307400"/>
            <a:ext cx="2922300" cy="237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7"/>
          </p:nvPr>
        </p:nvSpPr>
        <p:spPr>
          <a:xfrm>
            <a:off x="5922019" y="3846775"/>
            <a:ext cx="2922300" cy="8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ducts">
  <p:cSld name="CUSTOM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228625" y="223625"/>
            <a:ext cx="8686800" cy="1180200"/>
          </a:xfrm>
          <a:prstGeom prst="roundRect">
            <a:avLst>
              <a:gd name="adj" fmla="val 1821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>
            <a:spLocks noGrp="1"/>
          </p:cNvSpPr>
          <p:nvPr>
            <p:ph type="pic" idx="2"/>
          </p:nvPr>
        </p:nvSpPr>
        <p:spPr>
          <a:xfrm>
            <a:off x="228375" y="1508150"/>
            <a:ext cx="2082900" cy="313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6" name="Google Shape;116;p20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name="adj" fmla="val 3112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1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sz="800" b="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342900" y="269025"/>
            <a:ext cx="3457200" cy="8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3"/>
          </p:nvPr>
        </p:nvSpPr>
        <p:spPr>
          <a:xfrm>
            <a:off x="3920125" y="269025"/>
            <a:ext cx="4167300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20"/>
          <p:cNvSpPr>
            <a:spLocks noGrp="1"/>
          </p:cNvSpPr>
          <p:nvPr>
            <p:ph type="pic" idx="4"/>
          </p:nvPr>
        </p:nvSpPr>
        <p:spPr>
          <a:xfrm>
            <a:off x="2431158" y="1508150"/>
            <a:ext cx="2082900" cy="313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21" name="Google Shape;121;p20"/>
          <p:cNvSpPr>
            <a:spLocks noGrp="1"/>
          </p:cNvSpPr>
          <p:nvPr>
            <p:ph type="pic" idx="5"/>
          </p:nvPr>
        </p:nvSpPr>
        <p:spPr>
          <a:xfrm>
            <a:off x="4633942" y="1508150"/>
            <a:ext cx="2082900" cy="313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22" name="Google Shape;122;p20"/>
          <p:cNvSpPr>
            <a:spLocks noGrp="1"/>
          </p:cNvSpPr>
          <p:nvPr>
            <p:ph type="pic" idx="6"/>
          </p:nvPr>
        </p:nvSpPr>
        <p:spPr>
          <a:xfrm>
            <a:off x="6836725" y="1508150"/>
            <a:ext cx="2082900" cy="313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23" name="Google Shape;123;p20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duct Info">
  <p:cSld name="CUSTOM_1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228600" y="223675"/>
            <a:ext cx="2862900" cy="3144600"/>
          </a:xfrm>
          <a:prstGeom prst="roundRect">
            <a:avLst>
              <a:gd name="adj" fmla="val 728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228625" y="3466850"/>
            <a:ext cx="8686800" cy="1180200"/>
          </a:xfrm>
          <a:prstGeom prst="roundRect">
            <a:avLst>
              <a:gd name="adj" fmla="val 1176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342900" y="3512250"/>
            <a:ext cx="3457200" cy="8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1"/>
          </p:nvPr>
        </p:nvSpPr>
        <p:spPr>
          <a:xfrm>
            <a:off x="3920125" y="3512250"/>
            <a:ext cx="4167300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3203200" y="223675"/>
            <a:ext cx="2740500" cy="3144600"/>
          </a:xfrm>
          <a:prstGeom prst="roundRect">
            <a:avLst>
              <a:gd name="adj" fmla="val 728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30" name="Google Shape;130;p21"/>
          <p:cNvSpPr/>
          <p:nvPr/>
        </p:nvSpPr>
        <p:spPr>
          <a:xfrm>
            <a:off x="6057900" y="223675"/>
            <a:ext cx="2866200" cy="3144600"/>
          </a:xfrm>
          <a:prstGeom prst="roundRect">
            <a:avLst>
              <a:gd name="adj" fmla="val 728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2"/>
          </p:nvPr>
        </p:nvSpPr>
        <p:spPr>
          <a:xfrm>
            <a:off x="228550" y="1647025"/>
            <a:ext cx="2862900" cy="16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3"/>
          </p:nvPr>
        </p:nvSpPr>
        <p:spPr>
          <a:xfrm>
            <a:off x="3205675" y="1647025"/>
            <a:ext cx="2740500" cy="16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body" idx="4"/>
          </p:nvPr>
        </p:nvSpPr>
        <p:spPr>
          <a:xfrm>
            <a:off x="6052500" y="1647025"/>
            <a:ext cx="2862900" cy="16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5"/>
          </p:nvPr>
        </p:nvSpPr>
        <p:spPr>
          <a:xfrm>
            <a:off x="291900" y="267300"/>
            <a:ext cx="2419800" cy="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6"/>
          </p:nvPr>
        </p:nvSpPr>
        <p:spPr>
          <a:xfrm>
            <a:off x="3266546" y="267300"/>
            <a:ext cx="2318400" cy="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subTitle" idx="7"/>
          </p:nvPr>
        </p:nvSpPr>
        <p:spPr>
          <a:xfrm>
            <a:off x="6127250" y="267300"/>
            <a:ext cx="2419800" cy="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name="adj" fmla="val 3112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8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sz="800" b="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portunities">
  <p:cSld name="CUSTOM_1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/>
          <p:nvPr/>
        </p:nvSpPr>
        <p:spPr>
          <a:xfrm>
            <a:off x="219700" y="1502438"/>
            <a:ext cx="2862900" cy="3144600"/>
          </a:xfrm>
          <a:prstGeom prst="roundRect">
            <a:avLst>
              <a:gd name="adj" fmla="val 728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42" name="Google Shape;142;p22"/>
          <p:cNvSpPr/>
          <p:nvPr/>
        </p:nvSpPr>
        <p:spPr>
          <a:xfrm>
            <a:off x="228625" y="223625"/>
            <a:ext cx="8686800" cy="1180200"/>
          </a:xfrm>
          <a:prstGeom prst="roundRect">
            <a:avLst>
              <a:gd name="adj" fmla="val 1176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342900" y="269025"/>
            <a:ext cx="4291800" cy="8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5349150" y="269025"/>
            <a:ext cx="3457500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3194300" y="1502438"/>
            <a:ext cx="2740500" cy="3144600"/>
          </a:xfrm>
          <a:prstGeom prst="roundRect">
            <a:avLst>
              <a:gd name="adj" fmla="val 728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6049000" y="1502438"/>
            <a:ext cx="2866200" cy="3144600"/>
          </a:xfrm>
          <a:prstGeom prst="roundRect">
            <a:avLst>
              <a:gd name="adj" fmla="val 728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2"/>
          </p:nvPr>
        </p:nvSpPr>
        <p:spPr>
          <a:xfrm>
            <a:off x="219650" y="2925788"/>
            <a:ext cx="2862900" cy="16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3"/>
          </p:nvPr>
        </p:nvSpPr>
        <p:spPr>
          <a:xfrm>
            <a:off x="3196775" y="2925788"/>
            <a:ext cx="2740500" cy="16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4"/>
          </p:nvPr>
        </p:nvSpPr>
        <p:spPr>
          <a:xfrm>
            <a:off x="6043600" y="2925788"/>
            <a:ext cx="2862900" cy="162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subTitle" idx="5"/>
          </p:nvPr>
        </p:nvSpPr>
        <p:spPr>
          <a:xfrm>
            <a:off x="283000" y="1546063"/>
            <a:ext cx="2419800" cy="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subTitle" idx="6"/>
          </p:nvPr>
        </p:nvSpPr>
        <p:spPr>
          <a:xfrm>
            <a:off x="3257646" y="1546063"/>
            <a:ext cx="2318400" cy="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7"/>
          </p:nvPr>
        </p:nvSpPr>
        <p:spPr>
          <a:xfrm>
            <a:off x="6118350" y="1546063"/>
            <a:ext cx="2419800" cy="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22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name="adj" fmla="val 3112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subTitle" idx="8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sz="800" b="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22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etitive Analysis">
  <p:cSld name="CUSTOM_13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/>
          <p:nvPr/>
        </p:nvSpPr>
        <p:spPr>
          <a:xfrm>
            <a:off x="228625" y="223625"/>
            <a:ext cx="8686800" cy="1180200"/>
          </a:xfrm>
          <a:prstGeom prst="roundRect">
            <a:avLst>
              <a:gd name="adj" fmla="val 1176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342900" y="269025"/>
            <a:ext cx="4291800" cy="8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body" idx="1"/>
          </p:nvPr>
        </p:nvSpPr>
        <p:spPr>
          <a:xfrm>
            <a:off x="5349150" y="269025"/>
            <a:ext cx="3457500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name="adj" fmla="val 3112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subTitle" idx="2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sz="800" b="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2" name="Google Shape;162;p23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dgeting plan">
  <p:cSld name="CUSTOM_14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name="adj" fmla="val 3112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1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sz="800" b="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title"/>
          </p:nvPr>
        </p:nvSpPr>
        <p:spPr>
          <a:xfrm>
            <a:off x="228600" y="223625"/>
            <a:ext cx="7978500" cy="37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4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CUSTOM_1">
    <p:bg>
      <p:bgPr>
        <a:solidFill>
          <a:schemeClr val="accen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/>
          <p:nvPr/>
        </p:nvSpPr>
        <p:spPr>
          <a:xfrm>
            <a:off x="228600" y="223625"/>
            <a:ext cx="8686800" cy="1180200"/>
          </a:xfrm>
          <a:prstGeom prst="roundRect">
            <a:avLst>
              <a:gd name="adj" fmla="val 11763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title"/>
          </p:nvPr>
        </p:nvSpPr>
        <p:spPr>
          <a:xfrm>
            <a:off x="342900" y="269025"/>
            <a:ext cx="41412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5"/>
          <p:cNvSpPr>
            <a:spLocks noGrp="1"/>
          </p:cNvSpPr>
          <p:nvPr>
            <p:ph type="pic" idx="2"/>
          </p:nvPr>
        </p:nvSpPr>
        <p:spPr>
          <a:xfrm>
            <a:off x="228375" y="1508150"/>
            <a:ext cx="2082900" cy="313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72" name="Google Shape;172;p25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name="adj" fmla="val 3112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subTitle" idx="1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chivo"/>
              <a:buNone/>
              <a:defRPr sz="800" b="0"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5"/>
          <p:cNvSpPr>
            <a:spLocks noGrp="1"/>
          </p:cNvSpPr>
          <p:nvPr>
            <p:ph type="pic" idx="3"/>
          </p:nvPr>
        </p:nvSpPr>
        <p:spPr>
          <a:xfrm>
            <a:off x="2431158" y="1508150"/>
            <a:ext cx="2082900" cy="313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75" name="Google Shape;175;p25"/>
          <p:cNvSpPr>
            <a:spLocks noGrp="1"/>
          </p:cNvSpPr>
          <p:nvPr>
            <p:ph type="pic" idx="4"/>
          </p:nvPr>
        </p:nvSpPr>
        <p:spPr>
          <a:xfrm>
            <a:off x="4633942" y="1508150"/>
            <a:ext cx="2082900" cy="313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76" name="Google Shape;176;p25"/>
          <p:cNvSpPr>
            <a:spLocks noGrp="1"/>
          </p:cNvSpPr>
          <p:nvPr>
            <p:ph type="pic" idx="5"/>
          </p:nvPr>
        </p:nvSpPr>
        <p:spPr>
          <a:xfrm>
            <a:off x="6836725" y="1508150"/>
            <a:ext cx="2082900" cy="3138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77" name="Google Shape;177;p25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get Market">
  <p:cSld name="CUSTOM_2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/>
          <p:nvPr/>
        </p:nvSpPr>
        <p:spPr>
          <a:xfrm>
            <a:off x="228600" y="3378300"/>
            <a:ext cx="5000700" cy="1268700"/>
          </a:xfrm>
          <a:prstGeom prst="roundRect">
            <a:avLst>
              <a:gd name="adj" fmla="val 1428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6"/>
          <p:cNvSpPr/>
          <p:nvPr/>
        </p:nvSpPr>
        <p:spPr>
          <a:xfrm>
            <a:off x="228600" y="223625"/>
            <a:ext cx="5000700" cy="924600"/>
          </a:xfrm>
          <a:prstGeom prst="roundRect">
            <a:avLst>
              <a:gd name="adj" fmla="val 19759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6"/>
          <p:cNvSpPr>
            <a:spLocks noGrp="1"/>
          </p:cNvSpPr>
          <p:nvPr>
            <p:ph type="pic" idx="2"/>
          </p:nvPr>
        </p:nvSpPr>
        <p:spPr>
          <a:xfrm>
            <a:off x="5349150" y="223625"/>
            <a:ext cx="3566400" cy="44235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82" name="Google Shape;182;p26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name="adj" fmla="val 3112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subTitle" idx="1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sz="800" b="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26"/>
          <p:cNvSpPr/>
          <p:nvPr/>
        </p:nvSpPr>
        <p:spPr>
          <a:xfrm>
            <a:off x="228600" y="1275183"/>
            <a:ext cx="5000700" cy="924600"/>
          </a:xfrm>
          <a:prstGeom prst="roundRect">
            <a:avLst>
              <a:gd name="adj" fmla="val 1975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6"/>
          <p:cNvSpPr/>
          <p:nvPr/>
        </p:nvSpPr>
        <p:spPr>
          <a:xfrm>
            <a:off x="228600" y="2326742"/>
            <a:ext cx="5000700" cy="924600"/>
          </a:xfrm>
          <a:prstGeom prst="roundRect">
            <a:avLst>
              <a:gd name="adj" fmla="val 1975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subTitle" idx="3"/>
          </p:nvPr>
        </p:nvSpPr>
        <p:spPr>
          <a:xfrm>
            <a:off x="342900" y="223625"/>
            <a:ext cx="2028300" cy="9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26"/>
          <p:cNvSpPr txBox="1">
            <a:spLocks noGrp="1"/>
          </p:cNvSpPr>
          <p:nvPr>
            <p:ph type="body" idx="4"/>
          </p:nvPr>
        </p:nvSpPr>
        <p:spPr>
          <a:xfrm>
            <a:off x="2491100" y="223625"/>
            <a:ext cx="2738100" cy="9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subTitle" idx="5"/>
          </p:nvPr>
        </p:nvSpPr>
        <p:spPr>
          <a:xfrm>
            <a:off x="342947" y="1275188"/>
            <a:ext cx="2028300" cy="9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26"/>
          <p:cNvSpPr txBox="1">
            <a:spLocks noGrp="1"/>
          </p:cNvSpPr>
          <p:nvPr>
            <p:ph type="body" idx="6"/>
          </p:nvPr>
        </p:nvSpPr>
        <p:spPr>
          <a:xfrm>
            <a:off x="2491150" y="1275188"/>
            <a:ext cx="2738100" cy="9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26"/>
          <p:cNvSpPr txBox="1">
            <a:spLocks noGrp="1"/>
          </p:cNvSpPr>
          <p:nvPr>
            <p:ph type="subTitle" idx="7"/>
          </p:nvPr>
        </p:nvSpPr>
        <p:spPr>
          <a:xfrm>
            <a:off x="342947" y="2326750"/>
            <a:ext cx="2028300" cy="9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1" name="Google Shape;191;p26"/>
          <p:cNvSpPr txBox="1">
            <a:spLocks noGrp="1"/>
          </p:cNvSpPr>
          <p:nvPr>
            <p:ph type="body" idx="8"/>
          </p:nvPr>
        </p:nvSpPr>
        <p:spPr>
          <a:xfrm>
            <a:off x="2491150" y="2326750"/>
            <a:ext cx="2738100" cy="9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26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93" name="Google Shape;193;p26"/>
          <p:cNvSpPr txBox="1">
            <a:spLocks noGrp="1"/>
          </p:cNvSpPr>
          <p:nvPr>
            <p:ph type="title"/>
          </p:nvPr>
        </p:nvSpPr>
        <p:spPr>
          <a:xfrm>
            <a:off x="342900" y="3423725"/>
            <a:ext cx="3457200" cy="9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peration slide">
  <p:cSld name="CUSTOM_12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/>
          <p:nvPr/>
        </p:nvSpPr>
        <p:spPr>
          <a:xfrm>
            <a:off x="228600" y="3378300"/>
            <a:ext cx="8686800" cy="1245300"/>
          </a:xfrm>
          <a:prstGeom prst="roundRect">
            <a:avLst>
              <a:gd name="adj" fmla="val 1428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7"/>
          <p:cNvSpPr/>
          <p:nvPr/>
        </p:nvSpPr>
        <p:spPr>
          <a:xfrm>
            <a:off x="228600" y="223625"/>
            <a:ext cx="4286100" cy="924600"/>
          </a:xfrm>
          <a:prstGeom prst="roundRect">
            <a:avLst>
              <a:gd name="adj" fmla="val 19759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7"/>
          <p:cNvSpPr/>
          <p:nvPr/>
        </p:nvSpPr>
        <p:spPr>
          <a:xfrm>
            <a:off x="228600" y="1275183"/>
            <a:ext cx="4286100" cy="924600"/>
          </a:xfrm>
          <a:prstGeom prst="roundRect">
            <a:avLst>
              <a:gd name="adj" fmla="val 1975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7"/>
          <p:cNvSpPr/>
          <p:nvPr/>
        </p:nvSpPr>
        <p:spPr>
          <a:xfrm>
            <a:off x="228600" y="2326742"/>
            <a:ext cx="4286100" cy="924600"/>
          </a:xfrm>
          <a:prstGeom prst="roundRect">
            <a:avLst>
              <a:gd name="adj" fmla="val 1975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7"/>
          <p:cNvSpPr txBox="1">
            <a:spLocks noGrp="1"/>
          </p:cNvSpPr>
          <p:nvPr>
            <p:ph type="title"/>
          </p:nvPr>
        </p:nvSpPr>
        <p:spPr>
          <a:xfrm>
            <a:off x="345750" y="3423713"/>
            <a:ext cx="4168800" cy="9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27"/>
          <p:cNvSpPr txBox="1">
            <a:spLocks noGrp="1"/>
          </p:cNvSpPr>
          <p:nvPr>
            <p:ph type="subTitle" idx="1"/>
          </p:nvPr>
        </p:nvSpPr>
        <p:spPr>
          <a:xfrm>
            <a:off x="342900" y="223625"/>
            <a:ext cx="2028300" cy="9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1" name="Google Shape;201;p27"/>
          <p:cNvSpPr txBox="1">
            <a:spLocks noGrp="1"/>
          </p:cNvSpPr>
          <p:nvPr>
            <p:ph type="body" idx="2"/>
          </p:nvPr>
        </p:nvSpPr>
        <p:spPr>
          <a:xfrm>
            <a:off x="2167777" y="223625"/>
            <a:ext cx="2346900" cy="9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27"/>
          <p:cNvSpPr txBox="1">
            <a:spLocks noGrp="1"/>
          </p:cNvSpPr>
          <p:nvPr>
            <p:ph type="subTitle" idx="3"/>
          </p:nvPr>
        </p:nvSpPr>
        <p:spPr>
          <a:xfrm>
            <a:off x="342947" y="1275188"/>
            <a:ext cx="2028300" cy="9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27"/>
          <p:cNvSpPr txBox="1">
            <a:spLocks noGrp="1"/>
          </p:cNvSpPr>
          <p:nvPr>
            <p:ph type="body" idx="4"/>
          </p:nvPr>
        </p:nvSpPr>
        <p:spPr>
          <a:xfrm>
            <a:off x="2167820" y="1275188"/>
            <a:ext cx="2346900" cy="9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27"/>
          <p:cNvSpPr txBox="1">
            <a:spLocks noGrp="1"/>
          </p:cNvSpPr>
          <p:nvPr>
            <p:ph type="subTitle" idx="5"/>
          </p:nvPr>
        </p:nvSpPr>
        <p:spPr>
          <a:xfrm>
            <a:off x="342947" y="2326750"/>
            <a:ext cx="2028300" cy="9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5" name="Google Shape;205;p27"/>
          <p:cNvSpPr txBox="1">
            <a:spLocks noGrp="1"/>
          </p:cNvSpPr>
          <p:nvPr>
            <p:ph type="body" idx="6"/>
          </p:nvPr>
        </p:nvSpPr>
        <p:spPr>
          <a:xfrm>
            <a:off x="2167820" y="2326750"/>
            <a:ext cx="2346900" cy="9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27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name="adj" fmla="val 3112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subTitle" idx="7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sz="800" b="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27"/>
          <p:cNvSpPr/>
          <p:nvPr/>
        </p:nvSpPr>
        <p:spPr>
          <a:xfrm>
            <a:off x="4635138" y="223638"/>
            <a:ext cx="4286100" cy="924600"/>
          </a:xfrm>
          <a:prstGeom prst="roundRect">
            <a:avLst>
              <a:gd name="adj" fmla="val 19759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7"/>
          <p:cNvSpPr/>
          <p:nvPr/>
        </p:nvSpPr>
        <p:spPr>
          <a:xfrm>
            <a:off x="4635138" y="1275196"/>
            <a:ext cx="4286100" cy="924600"/>
          </a:xfrm>
          <a:prstGeom prst="roundRect">
            <a:avLst>
              <a:gd name="adj" fmla="val 1975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7"/>
          <p:cNvSpPr/>
          <p:nvPr/>
        </p:nvSpPr>
        <p:spPr>
          <a:xfrm>
            <a:off x="4635138" y="2326754"/>
            <a:ext cx="4286100" cy="924600"/>
          </a:xfrm>
          <a:prstGeom prst="roundRect">
            <a:avLst>
              <a:gd name="adj" fmla="val 1975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7"/>
          <p:cNvSpPr txBox="1">
            <a:spLocks noGrp="1"/>
          </p:cNvSpPr>
          <p:nvPr>
            <p:ph type="subTitle" idx="8"/>
          </p:nvPr>
        </p:nvSpPr>
        <p:spPr>
          <a:xfrm>
            <a:off x="4749850" y="223650"/>
            <a:ext cx="1908300" cy="9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27"/>
          <p:cNvSpPr txBox="1">
            <a:spLocks noGrp="1"/>
          </p:cNvSpPr>
          <p:nvPr>
            <p:ph type="body" idx="9"/>
          </p:nvPr>
        </p:nvSpPr>
        <p:spPr>
          <a:xfrm>
            <a:off x="6574314" y="223638"/>
            <a:ext cx="2346900" cy="9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3" name="Google Shape;213;p27"/>
          <p:cNvSpPr txBox="1">
            <a:spLocks noGrp="1"/>
          </p:cNvSpPr>
          <p:nvPr>
            <p:ph type="subTitle" idx="13"/>
          </p:nvPr>
        </p:nvSpPr>
        <p:spPr>
          <a:xfrm>
            <a:off x="4749894" y="1275213"/>
            <a:ext cx="1908300" cy="9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27"/>
          <p:cNvSpPr txBox="1">
            <a:spLocks noGrp="1"/>
          </p:cNvSpPr>
          <p:nvPr>
            <p:ph type="body" idx="14"/>
          </p:nvPr>
        </p:nvSpPr>
        <p:spPr>
          <a:xfrm>
            <a:off x="6574357" y="1275200"/>
            <a:ext cx="2346900" cy="9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27"/>
          <p:cNvSpPr txBox="1">
            <a:spLocks noGrp="1"/>
          </p:cNvSpPr>
          <p:nvPr>
            <p:ph type="subTitle" idx="15"/>
          </p:nvPr>
        </p:nvSpPr>
        <p:spPr>
          <a:xfrm>
            <a:off x="4749894" y="2326775"/>
            <a:ext cx="1908300" cy="9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body" idx="16"/>
          </p:nvPr>
        </p:nvSpPr>
        <p:spPr>
          <a:xfrm>
            <a:off x="6574357" y="2326763"/>
            <a:ext cx="2346900" cy="9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7" name="Google Shape;217;p27"/>
          <p:cNvSpPr txBox="1">
            <a:spLocks noGrp="1"/>
          </p:cNvSpPr>
          <p:nvPr>
            <p:ph type="body" idx="17"/>
          </p:nvPr>
        </p:nvSpPr>
        <p:spPr>
          <a:xfrm>
            <a:off x="4634650" y="3423725"/>
            <a:ext cx="3452100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27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cess">
  <p:cSld name="CUSTOM_4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>
            <a:spLocks noGrp="1"/>
          </p:cNvSpPr>
          <p:nvPr>
            <p:ph type="title"/>
          </p:nvPr>
        </p:nvSpPr>
        <p:spPr>
          <a:xfrm>
            <a:off x="228600" y="223625"/>
            <a:ext cx="3571500" cy="8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28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name="adj" fmla="val 3112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8"/>
          <p:cNvSpPr txBox="1">
            <a:spLocks noGrp="1"/>
          </p:cNvSpPr>
          <p:nvPr>
            <p:ph type="subTitle" idx="1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sz="800" b="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28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e Chart">
  <p:cSld name="CUSTOM_3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/>
          <p:nvPr/>
        </p:nvSpPr>
        <p:spPr>
          <a:xfrm>
            <a:off x="228600" y="223625"/>
            <a:ext cx="4286100" cy="1617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9"/>
          <p:cNvSpPr/>
          <p:nvPr/>
        </p:nvSpPr>
        <p:spPr>
          <a:xfrm>
            <a:off x="228600" y="2007883"/>
            <a:ext cx="4286100" cy="2639100"/>
          </a:xfrm>
          <a:prstGeom prst="roundRect">
            <a:avLst>
              <a:gd name="adj" fmla="val 9454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9"/>
          <p:cNvSpPr/>
          <p:nvPr/>
        </p:nvSpPr>
        <p:spPr>
          <a:xfrm>
            <a:off x="4635150" y="223620"/>
            <a:ext cx="4286100" cy="4423500"/>
          </a:xfrm>
          <a:prstGeom prst="roundRect">
            <a:avLst>
              <a:gd name="adj" fmla="val 945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9"/>
          <p:cNvSpPr txBox="1">
            <a:spLocks noGrp="1"/>
          </p:cNvSpPr>
          <p:nvPr>
            <p:ph type="title"/>
          </p:nvPr>
        </p:nvSpPr>
        <p:spPr>
          <a:xfrm>
            <a:off x="486900" y="313025"/>
            <a:ext cx="3768600" cy="14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29"/>
          <p:cNvSpPr txBox="1">
            <a:spLocks noGrp="1"/>
          </p:cNvSpPr>
          <p:nvPr>
            <p:ph type="subTitle" idx="1"/>
          </p:nvPr>
        </p:nvSpPr>
        <p:spPr>
          <a:xfrm>
            <a:off x="300250" y="2184550"/>
            <a:ext cx="36099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0" name="Google Shape;230;p29"/>
          <p:cNvSpPr txBox="1">
            <a:spLocks noGrp="1"/>
          </p:cNvSpPr>
          <p:nvPr>
            <p:ph type="body" idx="2"/>
          </p:nvPr>
        </p:nvSpPr>
        <p:spPr>
          <a:xfrm>
            <a:off x="342625" y="2878200"/>
            <a:ext cx="4005600" cy="16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29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name="adj" fmla="val 3112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9"/>
          <p:cNvSpPr txBox="1">
            <a:spLocks noGrp="1"/>
          </p:cNvSpPr>
          <p:nvPr>
            <p:ph type="subTitle" idx="3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sz="800" b="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3" name="Google Shape;233;p29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ncial breakdown">
  <p:cSld name="CUSTOM_5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/>
          <p:nvPr/>
        </p:nvSpPr>
        <p:spPr>
          <a:xfrm>
            <a:off x="228600" y="223625"/>
            <a:ext cx="2817000" cy="3238500"/>
          </a:xfrm>
          <a:prstGeom prst="roundRect">
            <a:avLst>
              <a:gd name="adj" fmla="val 673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0"/>
          <p:cNvSpPr txBox="1">
            <a:spLocks noGrp="1"/>
          </p:cNvSpPr>
          <p:nvPr>
            <p:ph type="title"/>
          </p:nvPr>
        </p:nvSpPr>
        <p:spPr>
          <a:xfrm>
            <a:off x="297725" y="339825"/>
            <a:ext cx="2175600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7" name="Google Shape;237;p30"/>
          <p:cNvSpPr txBox="1">
            <a:spLocks noGrp="1"/>
          </p:cNvSpPr>
          <p:nvPr>
            <p:ph type="subTitle" idx="1"/>
          </p:nvPr>
        </p:nvSpPr>
        <p:spPr>
          <a:xfrm>
            <a:off x="286975" y="1833350"/>
            <a:ext cx="2658000" cy="35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8" name="Google Shape;238;p30"/>
          <p:cNvSpPr txBox="1">
            <a:spLocks noGrp="1"/>
          </p:cNvSpPr>
          <p:nvPr>
            <p:ph type="body" idx="2"/>
          </p:nvPr>
        </p:nvSpPr>
        <p:spPr>
          <a:xfrm>
            <a:off x="297713" y="2174175"/>
            <a:ext cx="2647200" cy="10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30"/>
          <p:cNvSpPr/>
          <p:nvPr/>
        </p:nvSpPr>
        <p:spPr>
          <a:xfrm>
            <a:off x="3163566" y="1408550"/>
            <a:ext cx="2817000" cy="3238500"/>
          </a:xfrm>
          <a:prstGeom prst="roundRect">
            <a:avLst>
              <a:gd name="adj" fmla="val 6866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0"/>
          <p:cNvSpPr txBox="1">
            <a:spLocks noGrp="1"/>
          </p:cNvSpPr>
          <p:nvPr>
            <p:ph type="title" idx="3"/>
          </p:nvPr>
        </p:nvSpPr>
        <p:spPr>
          <a:xfrm>
            <a:off x="3232700" y="1526050"/>
            <a:ext cx="2175600" cy="6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1" name="Google Shape;241;p30"/>
          <p:cNvSpPr txBox="1">
            <a:spLocks noGrp="1"/>
          </p:cNvSpPr>
          <p:nvPr>
            <p:ph type="subTitle" idx="4"/>
          </p:nvPr>
        </p:nvSpPr>
        <p:spPr>
          <a:xfrm>
            <a:off x="3221925" y="3018275"/>
            <a:ext cx="2658000" cy="35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2" name="Google Shape;242;p30"/>
          <p:cNvSpPr txBox="1">
            <a:spLocks noGrp="1"/>
          </p:cNvSpPr>
          <p:nvPr>
            <p:ph type="body" idx="5"/>
          </p:nvPr>
        </p:nvSpPr>
        <p:spPr>
          <a:xfrm>
            <a:off x="3232678" y="3359100"/>
            <a:ext cx="2647200" cy="10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3" name="Google Shape;243;p30"/>
          <p:cNvSpPr/>
          <p:nvPr/>
        </p:nvSpPr>
        <p:spPr>
          <a:xfrm>
            <a:off x="6098531" y="223625"/>
            <a:ext cx="2817000" cy="3238500"/>
          </a:xfrm>
          <a:prstGeom prst="roundRect">
            <a:avLst>
              <a:gd name="adj" fmla="val 824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0"/>
          <p:cNvSpPr txBox="1">
            <a:spLocks noGrp="1"/>
          </p:cNvSpPr>
          <p:nvPr>
            <p:ph type="title" idx="6"/>
          </p:nvPr>
        </p:nvSpPr>
        <p:spPr>
          <a:xfrm>
            <a:off x="6167650" y="339825"/>
            <a:ext cx="2175600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5" name="Google Shape;245;p30"/>
          <p:cNvSpPr txBox="1">
            <a:spLocks noGrp="1"/>
          </p:cNvSpPr>
          <p:nvPr>
            <p:ph type="subTitle" idx="7"/>
          </p:nvPr>
        </p:nvSpPr>
        <p:spPr>
          <a:xfrm>
            <a:off x="6156900" y="1833350"/>
            <a:ext cx="2658000" cy="35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6" name="Google Shape;246;p30"/>
          <p:cNvSpPr txBox="1">
            <a:spLocks noGrp="1"/>
          </p:cNvSpPr>
          <p:nvPr>
            <p:ph type="body" idx="8"/>
          </p:nvPr>
        </p:nvSpPr>
        <p:spPr>
          <a:xfrm>
            <a:off x="6167644" y="2174175"/>
            <a:ext cx="2647200" cy="10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7" name="Google Shape;247;p30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name="adj" fmla="val 3112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0"/>
          <p:cNvSpPr txBox="1">
            <a:spLocks noGrp="1"/>
          </p:cNvSpPr>
          <p:nvPr>
            <p:ph type="subTitle" idx="9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sz="800" b="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9" name="Google Shape;249;p30"/>
          <p:cNvSpPr/>
          <p:nvPr/>
        </p:nvSpPr>
        <p:spPr>
          <a:xfrm>
            <a:off x="176700" y="3614750"/>
            <a:ext cx="2868900" cy="1032300"/>
          </a:xfrm>
          <a:prstGeom prst="roundRect">
            <a:avLst>
              <a:gd name="adj" fmla="val 1789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0"/>
          <p:cNvSpPr/>
          <p:nvPr/>
        </p:nvSpPr>
        <p:spPr>
          <a:xfrm>
            <a:off x="3163575" y="223625"/>
            <a:ext cx="2817000" cy="1032300"/>
          </a:xfrm>
          <a:prstGeom prst="roundRect">
            <a:avLst>
              <a:gd name="adj" fmla="val 1789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30"/>
          <p:cNvSpPr/>
          <p:nvPr/>
        </p:nvSpPr>
        <p:spPr>
          <a:xfrm>
            <a:off x="6098550" y="3614750"/>
            <a:ext cx="2817000" cy="1032300"/>
          </a:xfrm>
          <a:prstGeom prst="roundRect">
            <a:avLst>
              <a:gd name="adj" fmla="val 1789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0"/>
          <p:cNvSpPr txBox="1">
            <a:spLocks noGrp="1"/>
          </p:cNvSpPr>
          <p:nvPr>
            <p:ph type="title" idx="13"/>
          </p:nvPr>
        </p:nvSpPr>
        <p:spPr>
          <a:xfrm>
            <a:off x="336850" y="3751925"/>
            <a:ext cx="2485800" cy="8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0"/>
              <a:buNone/>
              <a:defRPr sz="11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3" name="Google Shape;253;p30"/>
          <p:cNvSpPr txBox="1">
            <a:spLocks noGrp="1"/>
          </p:cNvSpPr>
          <p:nvPr>
            <p:ph type="title" idx="14"/>
          </p:nvPr>
        </p:nvSpPr>
        <p:spPr>
          <a:xfrm>
            <a:off x="3363725" y="339825"/>
            <a:ext cx="2485800" cy="8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0"/>
              <a:buNone/>
              <a:defRPr sz="11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30"/>
          <p:cNvSpPr txBox="1">
            <a:spLocks noGrp="1"/>
          </p:cNvSpPr>
          <p:nvPr>
            <p:ph type="title" idx="15"/>
          </p:nvPr>
        </p:nvSpPr>
        <p:spPr>
          <a:xfrm>
            <a:off x="6098100" y="3751925"/>
            <a:ext cx="2817000" cy="8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0"/>
              <a:buNone/>
              <a:defRPr sz="9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30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56" name="Google Shape;256;p30"/>
          <p:cNvSpPr txBox="1"/>
          <p:nvPr/>
        </p:nvSpPr>
        <p:spPr>
          <a:xfrm>
            <a:off x="-2481308" y="1833350"/>
            <a:ext cx="2658000" cy="35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100K</a:t>
            </a:r>
            <a:endParaRPr sz="1800" b="1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duct slide">
  <p:cSld name="CUSTOM_10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>
            <a:spLocks noGrp="1"/>
          </p:cNvSpPr>
          <p:nvPr>
            <p:ph type="pic" idx="2"/>
          </p:nvPr>
        </p:nvSpPr>
        <p:spPr>
          <a:xfrm>
            <a:off x="228600" y="3200450"/>
            <a:ext cx="8686800" cy="1446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59" name="Google Shape;259;p31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name="adj" fmla="val 31123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1"/>
          <p:cNvSpPr txBox="1">
            <a:spLocks noGrp="1"/>
          </p:cNvSpPr>
          <p:nvPr>
            <p:ph type="subTitle" idx="1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sz="800" b="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31"/>
          <p:cNvSpPr txBox="1">
            <a:spLocks noGrp="1"/>
          </p:cNvSpPr>
          <p:nvPr>
            <p:ph type="title"/>
          </p:nvPr>
        </p:nvSpPr>
        <p:spPr>
          <a:xfrm>
            <a:off x="228600" y="1917525"/>
            <a:ext cx="8686800" cy="11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262" name="Google Shape;262;p31"/>
          <p:cNvSpPr txBox="1">
            <a:spLocks noGrp="1"/>
          </p:cNvSpPr>
          <p:nvPr>
            <p:ph type="body" idx="3"/>
          </p:nvPr>
        </p:nvSpPr>
        <p:spPr>
          <a:xfrm>
            <a:off x="5349150" y="248725"/>
            <a:ext cx="3452700" cy="144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63" name="Google Shape;263;p31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MAIN_POINT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>
            <a:spLocks noGrp="1"/>
          </p:cNvSpPr>
          <p:nvPr>
            <p:ph type="pic" idx="2"/>
          </p:nvPr>
        </p:nvSpPr>
        <p:spPr>
          <a:xfrm>
            <a:off x="228600" y="223625"/>
            <a:ext cx="8686800" cy="1446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66" name="Google Shape;266;p32"/>
          <p:cNvSpPr txBox="1">
            <a:spLocks noGrp="1"/>
          </p:cNvSpPr>
          <p:nvPr>
            <p:ph type="title"/>
          </p:nvPr>
        </p:nvSpPr>
        <p:spPr>
          <a:xfrm>
            <a:off x="2491100" y="1960225"/>
            <a:ext cx="6538500" cy="29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1pPr>
            <a:lvl2pPr lvl="1" algn="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2pPr>
            <a:lvl3pPr lvl="2" algn="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3pPr>
            <a:lvl4pPr lvl="3" algn="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4pPr>
            <a:lvl5pPr lvl="4" algn="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5pPr>
            <a:lvl6pPr lvl="5" algn="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6pPr>
            <a:lvl7pPr lvl="6" algn="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7pPr>
            <a:lvl8pPr lvl="7" algn="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8pPr>
            <a:lvl9pPr lvl="8" algn="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9pPr>
          </a:lstStyle>
          <a:p>
            <a:endParaRPr/>
          </a:p>
        </p:txBody>
      </p:sp>
      <p:sp>
        <p:nvSpPr>
          <p:cNvPr id="267" name="Google Shape;267;p32"/>
          <p:cNvSpPr txBox="1">
            <a:spLocks noGrp="1"/>
          </p:cNvSpPr>
          <p:nvPr>
            <p:ph type="body" idx="1"/>
          </p:nvPr>
        </p:nvSpPr>
        <p:spPr>
          <a:xfrm>
            <a:off x="228600" y="1705850"/>
            <a:ext cx="2262600" cy="6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ppendix">
  <p:cSld name="CUSTOM_6">
    <p:bg>
      <p:bgPr>
        <a:solidFill>
          <a:schemeClr val="accent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>
            <a:spLocks noGrp="1"/>
          </p:cNvSpPr>
          <p:nvPr>
            <p:ph type="title"/>
          </p:nvPr>
        </p:nvSpPr>
        <p:spPr>
          <a:xfrm>
            <a:off x="342900" y="223625"/>
            <a:ext cx="8525100" cy="18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33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vice Mocks 1">
  <p:cSld name="CUSTOM_7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4" descr="Design mock of a smartphone.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6119" y="760213"/>
            <a:ext cx="2045398" cy="361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4" descr="Design mock of a tablet computer."/>
          <p:cNvPicPr preferRelativeResize="0"/>
          <p:nvPr/>
        </p:nvPicPr>
        <p:blipFill rotWithShape="1">
          <a:blip r:embed="rId3">
            <a:alphaModFix/>
          </a:blip>
          <a:srcRect l="4471" r="4462"/>
          <a:stretch/>
        </p:blipFill>
        <p:spPr>
          <a:xfrm>
            <a:off x="3469416" y="760225"/>
            <a:ext cx="5023764" cy="3623074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4"/>
          <p:cNvSpPr>
            <a:spLocks noGrp="1"/>
          </p:cNvSpPr>
          <p:nvPr>
            <p:ph type="pic" idx="2"/>
          </p:nvPr>
        </p:nvSpPr>
        <p:spPr>
          <a:xfrm>
            <a:off x="993900" y="844150"/>
            <a:ext cx="1614300" cy="3417000"/>
          </a:xfrm>
          <a:prstGeom prst="roundRect">
            <a:avLst>
              <a:gd name="adj" fmla="val 12259"/>
            </a:avLst>
          </a:prstGeom>
          <a:noFill/>
          <a:ln>
            <a:noFill/>
          </a:ln>
        </p:spPr>
      </p:sp>
      <p:sp>
        <p:nvSpPr>
          <p:cNvPr id="275" name="Google Shape;275;p34"/>
          <p:cNvSpPr>
            <a:spLocks noGrp="1"/>
          </p:cNvSpPr>
          <p:nvPr>
            <p:ph type="pic" idx="3"/>
          </p:nvPr>
        </p:nvSpPr>
        <p:spPr>
          <a:xfrm>
            <a:off x="3568350" y="844150"/>
            <a:ext cx="4812300" cy="3417000"/>
          </a:xfrm>
          <a:prstGeom prst="roundRect">
            <a:avLst>
              <a:gd name="adj" fmla="val 4881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vice Mocks 2">
  <p:cSld name="CUSTOM_8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5" descr="Design mock of a smartphone.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5000" y="414700"/>
            <a:ext cx="2438799" cy="4314097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5"/>
          <p:cNvSpPr>
            <a:spLocks noGrp="1"/>
          </p:cNvSpPr>
          <p:nvPr>
            <p:ph type="pic" idx="2"/>
          </p:nvPr>
        </p:nvSpPr>
        <p:spPr>
          <a:xfrm>
            <a:off x="868900" y="515475"/>
            <a:ext cx="1911000" cy="4078200"/>
          </a:xfrm>
          <a:prstGeom prst="roundRect">
            <a:avLst>
              <a:gd name="adj" fmla="val 10964"/>
            </a:avLst>
          </a:prstGeom>
          <a:noFill/>
          <a:ln>
            <a:noFill/>
          </a:ln>
        </p:spPr>
      </p:sp>
      <p:pic>
        <p:nvPicPr>
          <p:cNvPr id="279" name="Google Shape;279;p35" descr="Design mock of a smartphone.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2600" y="414700"/>
            <a:ext cx="2438799" cy="4314097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5"/>
          <p:cNvSpPr>
            <a:spLocks noGrp="1"/>
          </p:cNvSpPr>
          <p:nvPr>
            <p:ph type="pic" idx="3"/>
          </p:nvPr>
        </p:nvSpPr>
        <p:spPr>
          <a:xfrm>
            <a:off x="3626500" y="515475"/>
            <a:ext cx="1911000" cy="4078200"/>
          </a:xfrm>
          <a:prstGeom prst="roundRect">
            <a:avLst>
              <a:gd name="adj" fmla="val 10964"/>
            </a:avLst>
          </a:prstGeom>
          <a:noFill/>
          <a:ln>
            <a:noFill/>
          </a:ln>
        </p:spPr>
      </p:sp>
      <p:pic>
        <p:nvPicPr>
          <p:cNvPr id="281" name="Google Shape;281;p35" descr="Design mock of a smartphone.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10200" y="414700"/>
            <a:ext cx="2438799" cy="4314097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5"/>
          <p:cNvSpPr>
            <a:spLocks noGrp="1"/>
          </p:cNvSpPr>
          <p:nvPr>
            <p:ph type="pic" idx="4"/>
          </p:nvPr>
        </p:nvSpPr>
        <p:spPr>
          <a:xfrm>
            <a:off x="6384100" y="515475"/>
            <a:ext cx="1911000" cy="4078200"/>
          </a:xfrm>
          <a:prstGeom prst="roundRect">
            <a:avLst>
              <a:gd name="adj" fmla="val 10964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vice Mocks 3">
  <p:cSld name="CUSTOM_9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6" descr="Design mock of a desktop computer.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74249" y="304725"/>
            <a:ext cx="5395502" cy="453405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6"/>
          <p:cNvSpPr>
            <a:spLocks noGrp="1"/>
          </p:cNvSpPr>
          <p:nvPr>
            <p:ph type="pic" idx="2"/>
          </p:nvPr>
        </p:nvSpPr>
        <p:spPr>
          <a:xfrm>
            <a:off x="1956925" y="389550"/>
            <a:ext cx="5231400" cy="2956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4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8" name="Google Shape;288;p3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9" name="Google Shape;28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2" name="Google Shape;292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96" name="Google Shape;29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0" name="Google Shape;300;p4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1" name="Google Shape;301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7" name="Google Shape;307;p4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8" name="Google Shape;30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1" name="Google Shape;311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4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15" name="Google Shape;315;p4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6" name="Google Shape;316;p4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Archivo"/>
                <a:ea typeface="Archivo"/>
                <a:cs typeface="Archivo"/>
                <a:sym typeface="Archivo"/>
              </a:defRPr>
            </a:lvl1pPr>
            <a:lvl2pPr lvl="1">
              <a:buNone/>
              <a:defRPr>
                <a:latin typeface="Archivo"/>
                <a:ea typeface="Archivo"/>
                <a:cs typeface="Archivo"/>
                <a:sym typeface="Archivo"/>
              </a:defRPr>
            </a:lvl2pPr>
            <a:lvl3pPr lvl="2">
              <a:buNone/>
              <a:defRPr>
                <a:latin typeface="Archivo"/>
                <a:ea typeface="Archivo"/>
                <a:cs typeface="Archivo"/>
                <a:sym typeface="Archivo"/>
              </a:defRPr>
            </a:lvl3pPr>
            <a:lvl4pPr lvl="3">
              <a:buNone/>
              <a:defRPr>
                <a:latin typeface="Archivo"/>
                <a:ea typeface="Archivo"/>
                <a:cs typeface="Archivo"/>
                <a:sym typeface="Archivo"/>
              </a:defRPr>
            </a:lvl4pPr>
            <a:lvl5pPr lvl="4">
              <a:buNone/>
              <a:defRPr>
                <a:latin typeface="Archivo"/>
                <a:ea typeface="Archivo"/>
                <a:cs typeface="Archivo"/>
                <a:sym typeface="Archivo"/>
              </a:defRPr>
            </a:lvl5pPr>
            <a:lvl6pPr lvl="5">
              <a:buNone/>
              <a:defRPr>
                <a:latin typeface="Archivo"/>
                <a:ea typeface="Archivo"/>
                <a:cs typeface="Archivo"/>
                <a:sym typeface="Archivo"/>
              </a:defRPr>
            </a:lvl6pPr>
            <a:lvl7pPr lvl="6">
              <a:buNone/>
              <a:defRPr>
                <a:latin typeface="Archivo"/>
                <a:ea typeface="Archivo"/>
                <a:cs typeface="Archivo"/>
                <a:sym typeface="Archivo"/>
              </a:defRPr>
            </a:lvl7pPr>
            <a:lvl8pPr lvl="7">
              <a:buNone/>
              <a:defRPr>
                <a:latin typeface="Archivo"/>
                <a:ea typeface="Archivo"/>
                <a:cs typeface="Archivo"/>
                <a:sym typeface="Archivo"/>
              </a:defRPr>
            </a:lvl8pPr>
            <a:lvl9pPr lvl="8">
              <a:buNone/>
              <a:defRPr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_1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>
            <a:endParaRPr/>
          </a:p>
        </p:txBody>
      </p:sp>
      <p:sp>
        <p:nvSpPr>
          <p:cNvPr id="320" name="Google Shape;320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_1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3" name="Google Shape;323;p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24" name="Google Shape;324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7_1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8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0" name="Google Shape;330;p48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1" name="Google Shape;331;p48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2" name="Google Shape;332;p48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3" name="Google Shape;333;p48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4" name="Google Shape;334;p48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5" name="Google Shape;335;p48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39" name="Google Shape;339;p49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340" name="Google Shape;340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_2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3" name="Google Shape;343;p50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44" name="Google Shape;344;p50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45" name="Google Shape;345;p50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46" name="Google Shape;346;p50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47" name="Google Shape;347;p50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2_2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51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51" name="Google Shape;351;p51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52" name="Google Shape;352;p51"/>
          <p:cNvSpPr txBox="1">
            <a:spLocks noGrp="1"/>
          </p:cNvSpPr>
          <p:nvPr>
            <p:ph type="body" idx="3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53" name="Google Shape;353;p51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4" name="Google Shape;354;p51"/>
          <p:cNvSpPr txBox="1">
            <a:spLocks noGrp="1"/>
          </p:cNvSpPr>
          <p:nvPr>
            <p:ph type="subTitle" idx="4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5" name="Google Shape;355;p51"/>
          <p:cNvSpPr txBox="1">
            <a:spLocks noGrp="1"/>
          </p:cNvSpPr>
          <p:nvPr>
            <p:ph type="subTitle" idx="5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6" name="Google Shape;356;p51"/>
          <p:cNvSpPr txBox="1">
            <a:spLocks noGrp="1"/>
          </p:cNvSpPr>
          <p:nvPr>
            <p:ph type="subTitle" idx="6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3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9" name="Google Shape;359;p52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60" name="Google Shape;360;p52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61" name="Google Shape;361;p52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62" name="Google Shape;362;p52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63" name="Google Shape;363;p52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64" name="Google Shape;364;p52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65" name="Google Shape;365;p52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66" name="Google Shape;366;p52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67" name="Google Shape;367;p52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_ONLY_1_1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1" name="Google Shape;371;p53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4_1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4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4" name="Google Shape;374;p54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54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76" name="Google Shape;376;p54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7" name="Google Shape;377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8" name="Google Shape;378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9" name="Google Shape;379;p54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0" name="Google Shape;380;p54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4_1_1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5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3" name="Google Shape;383;p55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55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55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6" name="Google Shape;386;p55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87" name="Google Shape;387;p55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8" name="Google Shape;388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55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1" name="Google Shape;391;p55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2" name="Google Shape;392;p55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5_1"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6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95" name="Google Shape;395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6_1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57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57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00" name="Google Shape;400;p57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01" name="Google Shape;401;p57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02" name="Google Shape;402;p57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03" name="Google Shape;403;p57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04" name="Google Shape;404;p57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57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06" name="Google Shape;406;p57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07" name="Google Shape;407;p57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42900" y="223625"/>
            <a:ext cx="5715000" cy="18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sz="4800"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30900" y="3328825"/>
            <a:ext cx="6547200" cy="15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●"/>
              <a:defRPr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○"/>
              <a:defRPr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■"/>
              <a:defRPr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●"/>
              <a:defRPr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○"/>
              <a:defRPr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■"/>
              <a:defRPr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●"/>
              <a:defRPr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○"/>
              <a:defRPr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■"/>
              <a:defRPr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44">
          <p15:clr>
            <a:srgbClr val="E46962"/>
          </p15:clr>
        </p15:guide>
        <p15:guide id="2" orient="horz" pos="141">
          <p15:clr>
            <a:srgbClr val="E46962"/>
          </p15:clr>
        </p15:guide>
        <p15:guide id="3" orient="horz" pos="3099">
          <p15:clr>
            <a:srgbClr val="E46962"/>
          </p15:clr>
        </p15:guide>
        <p15:guide id="4" pos="216">
          <p15:clr>
            <a:srgbClr val="E46962"/>
          </p15:clr>
        </p15:guide>
        <p15:guide id="5" pos="593">
          <p15:clr>
            <a:srgbClr val="E46962"/>
          </p15:clr>
        </p15:guide>
        <p15:guide id="6" pos="669">
          <p15:clr>
            <a:srgbClr val="E46962"/>
          </p15:clr>
        </p15:guide>
        <p15:guide id="7" pos="1044">
          <p15:clr>
            <a:srgbClr val="E46962"/>
          </p15:clr>
        </p15:guide>
        <p15:guide id="8" pos="1119">
          <p15:clr>
            <a:srgbClr val="E46962"/>
          </p15:clr>
        </p15:guide>
        <p15:guide id="9" pos="1494">
          <p15:clr>
            <a:srgbClr val="E46962"/>
          </p15:clr>
        </p15:guide>
        <p15:guide id="10" pos="1569">
          <p15:clr>
            <a:srgbClr val="E46962"/>
          </p15:clr>
        </p15:guide>
        <p15:guide id="11" pos="1944">
          <p15:clr>
            <a:srgbClr val="E46962"/>
          </p15:clr>
        </p15:guide>
        <p15:guide id="12" pos="2019">
          <p15:clr>
            <a:srgbClr val="E46962"/>
          </p15:clr>
        </p15:guide>
        <p15:guide id="13" pos="2394">
          <p15:clr>
            <a:srgbClr val="E46962"/>
          </p15:clr>
        </p15:guide>
        <p15:guide id="14" pos="2469">
          <p15:clr>
            <a:srgbClr val="E46962"/>
          </p15:clr>
        </p15:guide>
        <p15:guide id="15" pos="2844">
          <p15:clr>
            <a:srgbClr val="E46962"/>
          </p15:clr>
        </p15:guide>
        <p15:guide id="16" pos="2919">
          <p15:clr>
            <a:srgbClr val="E46962"/>
          </p15:clr>
        </p15:guide>
        <p15:guide id="17" pos="3294">
          <p15:clr>
            <a:srgbClr val="E46962"/>
          </p15:clr>
        </p15:guide>
        <p15:guide id="18" pos="3370">
          <p15:clr>
            <a:srgbClr val="E46962"/>
          </p15:clr>
        </p15:guide>
        <p15:guide id="19" pos="3744">
          <p15:clr>
            <a:srgbClr val="E46962"/>
          </p15:clr>
        </p15:guide>
        <p15:guide id="20" pos="3816">
          <p15:clr>
            <a:srgbClr val="E46962"/>
          </p15:clr>
        </p15:guide>
        <p15:guide id="21" pos="4194">
          <p15:clr>
            <a:srgbClr val="E46962"/>
          </p15:clr>
        </p15:guide>
        <p15:guide id="22" pos="4270">
          <p15:clr>
            <a:srgbClr val="E46962"/>
          </p15:clr>
        </p15:guide>
        <p15:guide id="23" pos="4644">
          <p15:clr>
            <a:srgbClr val="E46962"/>
          </p15:clr>
        </p15:guide>
        <p15:guide id="24" pos="4720">
          <p15:clr>
            <a:srgbClr val="E46962"/>
          </p15:clr>
        </p15:guide>
        <p15:guide id="25" pos="5094">
          <p15:clr>
            <a:srgbClr val="E46962"/>
          </p15:clr>
        </p15:guide>
        <p15:guide id="26" pos="5170">
          <p15:clr>
            <a:srgbClr val="E46962"/>
          </p15:clr>
        </p15:guide>
        <p15:guide id="27" pos="5544">
          <p15:clr>
            <a:srgbClr val="E46962"/>
          </p15:clr>
        </p15:guide>
        <p15:guide id="28" pos="5616">
          <p15:clr>
            <a:srgbClr val="E46962"/>
          </p15:clr>
        </p15:guide>
        <p15:guide id="29" orient="horz" pos="2927">
          <p15:clr>
            <a:srgbClr val="E46962"/>
          </p15:clr>
        </p15:guide>
        <p15:guide id="30" orient="horz" pos="288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huggingface.co/arpanghoshal/EmoRoBERT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0"/>
          <p:cNvSpPr txBox="1">
            <a:spLocks noGrp="1"/>
          </p:cNvSpPr>
          <p:nvPr>
            <p:ph type="title" idx="4294967295"/>
          </p:nvPr>
        </p:nvSpPr>
        <p:spPr>
          <a:xfrm>
            <a:off x="381600" y="501300"/>
            <a:ext cx="8380800" cy="5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427" name="Google Shape;427;p60"/>
          <p:cNvSpPr txBox="1"/>
          <p:nvPr/>
        </p:nvSpPr>
        <p:spPr>
          <a:xfrm>
            <a:off x="418800" y="1447300"/>
            <a:ext cx="5408100" cy="29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To detect if a user’s mood and/or wellbeing has improved after a period of a chat.</a:t>
            </a:r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Deliverables</a:t>
            </a: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:</a:t>
            </a:r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 dashboard indicating if each individual user has experienced an improvement in mental health (i.e mood/emotions) at a monthly level.</a:t>
            </a:r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428" name="Google Shape;428;p60"/>
          <p:cNvCxnSpPr/>
          <p:nvPr/>
        </p:nvCxnSpPr>
        <p:spPr>
          <a:xfrm>
            <a:off x="483825" y="1167250"/>
            <a:ext cx="44271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29" name="Google Shape;42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6313" y="1640650"/>
            <a:ext cx="2712975" cy="271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ip dir="l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9"/>
          <p:cNvSpPr txBox="1">
            <a:spLocks noGrp="1"/>
          </p:cNvSpPr>
          <p:nvPr>
            <p:ph type="subTitle" idx="1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THOUGHTFULL TEAM 2</a:t>
            </a:r>
            <a:endParaRPr/>
          </a:p>
        </p:txBody>
      </p:sp>
      <p:grpSp>
        <p:nvGrpSpPr>
          <p:cNvPr id="503" name="Google Shape;503;p69"/>
          <p:cNvGrpSpPr/>
          <p:nvPr/>
        </p:nvGrpSpPr>
        <p:grpSpPr>
          <a:xfrm>
            <a:off x="2215500" y="1110450"/>
            <a:ext cx="4713000" cy="2770200"/>
            <a:chOff x="2215500" y="1110450"/>
            <a:chExt cx="4713000" cy="2770200"/>
          </a:xfrm>
        </p:grpSpPr>
        <p:sp>
          <p:nvSpPr>
            <p:cNvPr id="504" name="Google Shape;504;p69"/>
            <p:cNvSpPr txBox="1"/>
            <p:nvPr/>
          </p:nvSpPr>
          <p:spPr>
            <a:xfrm>
              <a:off x="2215500" y="2033850"/>
              <a:ext cx="47130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800" b="1">
                  <a:solidFill>
                    <a:schemeClr val="lt2"/>
                  </a:solidFill>
                  <a:latin typeface="Archivo"/>
                  <a:ea typeface="Archivo"/>
                  <a:cs typeface="Archivo"/>
                  <a:sym typeface="Archivo"/>
                </a:rPr>
                <a:t>Thank you!</a:t>
              </a:r>
              <a:endParaRPr sz="1000">
                <a:solidFill>
                  <a:schemeClr val="lt2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05" name="Google Shape;505;p69"/>
            <p:cNvSpPr txBox="1"/>
            <p:nvPr/>
          </p:nvSpPr>
          <p:spPr>
            <a:xfrm>
              <a:off x="2215500" y="2495550"/>
              <a:ext cx="47130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800" b="1">
                  <a:solidFill>
                    <a:srgbClr val="E0FBDF"/>
                  </a:solidFill>
                  <a:latin typeface="Archivo"/>
                  <a:ea typeface="Archivo"/>
                  <a:cs typeface="Archivo"/>
                  <a:sym typeface="Archivo"/>
                </a:rPr>
                <a:t>Thank you!</a:t>
              </a:r>
              <a:endParaRPr sz="1000">
                <a:solidFill>
                  <a:srgbClr val="E0FBDF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06" name="Google Shape;506;p69"/>
            <p:cNvSpPr txBox="1"/>
            <p:nvPr/>
          </p:nvSpPr>
          <p:spPr>
            <a:xfrm>
              <a:off x="2215500" y="2957250"/>
              <a:ext cx="47130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800" b="1">
                  <a:solidFill>
                    <a:srgbClr val="F1FFF0"/>
                  </a:solidFill>
                  <a:latin typeface="Archivo"/>
                  <a:ea typeface="Archivo"/>
                  <a:cs typeface="Archivo"/>
                  <a:sym typeface="Archivo"/>
                </a:rPr>
                <a:t>Thank you!</a:t>
              </a:r>
              <a:endParaRPr sz="1000">
                <a:solidFill>
                  <a:srgbClr val="F1FFF0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07" name="Google Shape;507;p69"/>
            <p:cNvSpPr txBox="1"/>
            <p:nvPr/>
          </p:nvSpPr>
          <p:spPr>
            <a:xfrm>
              <a:off x="2215500" y="1572150"/>
              <a:ext cx="47130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800" b="1">
                  <a:solidFill>
                    <a:srgbClr val="92A391"/>
                  </a:solidFill>
                  <a:latin typeface="Archivo"/>
                  <a:ea typeface="Archivo"/>
                  <a:cs typeface="Archivo"/>
                  <a:sym typeface="Archivo"/>
                </a:rPr>
                <a:t>Thank you!</a:t>
              </a:r>
              <a:endParaRPr sz="1000">
                <a:solidFill>
                  <a:srgbClr val="92A391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  <p:sp>
          <p:nvSpPr>
            <p:cNvPr id="508" name="Google Shape;508;p69"/>
            <p:cNvSpPr txBox="1"/>
            <p:nvPr/>
          </p:nvSpPr>
          <p:spPr>
            <a:xfrm>
              <a:off x="2215500" y="1110450"/>
              <a:ext cx="4713000" cy="92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800" b="1">
                  <a:solidFill>
                    <a:srgbClr val="737F72"/>
                  </a:solidFill>
                  <a:latin typeface="Archivo"/>
                  <a:ea typeface="Archivo"/>
                  <a:cs typeface="Archivo"/>
                  <a:sym typeface="Archivo"/>
                </a:rPr>
                <a:t>Thank you!</a:t>
              </a:r>
              <a:endParaRPr sz="1000">
                <a:solidFill>
                  <a:srgbClr val="737F72"/>
                </a:solidFill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70"/>
          <p:cNvSpPr txBox="1">
            <a:spLocks noGrp="1"/>
          </p:cNvSpPr>
          <p:nvPr>
            <p:ph type="title" idx="4294967295"/>
          </p:nvPr>
        </p:nvSpPr>
        <p:spPr>
          <a:xfrm>
            <a:off x="137825" y="147425"/>
            <a:ext cx="8380800" cy="8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sp>
        <p:nvSpPr>
          <p:cNvPr id="514" name="Google Shape;514;p70"/>
          <p:cNvSpPr txBox="1"/>
          <p:nvPr/>
        </p:nvSpPr>
        <p:spPr>
          <a:xfrm>
            <a:off x="4729250" y="822475"/>
            <a:ext cx="4186200" cy="29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-"/>
            </a:pP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Used more data for training from </a:t>
            </a:r>
            <a:r>
              <a:rPr lang="en" sz="1600" i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kaggle </a:t>
            </a: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to improve sentiment analysis </a:t>
            </a:r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-"/>
            </a:pP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Decided to use </a:t>
            </a:r>
            <a:r>
              <a:rPr lang="en" sz="16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sentiment </a:t>
            </a: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alongside </a:t>
            </a:r>
            <a:r>
              <a:rPr lang="en" sz="16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emotion, </a:t>
            </a: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as sentiment can help to track progress while emotion can spot subtle patterns </a:t>
            </a:r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-"/>
            </a:pPr>
            <a:r>
              <a:rPr lang="en" sz="16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Gradient Boosting</a:t>
            </a: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SVM and Logistic Regression accuracy of ~ 70%</a:t>
            </a:r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515" name="Google Shape;515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900" y="918075"/>
            <a:ext cx="4424450" cy="3729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1"/>
          <p:cNvSpPr txBox="1"/>
          <p:nvPr/>
        </p:nvSpPr>
        <p:spPr>
          <a:xfrm>
            <a:off x="6217125" y="1588650"/>
            <a:ext cx="2672400" cy="29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Built using Dash</a:t>
            </a:r>
            <a:br>
              <a:rPr lang="en" sz="16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</a:br>
            <a:endParaRPr sz="1600" b="1" u="sng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-"/>
            </a:pP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Includes a date filter to explore how user sentiment changes over the months.</a:t>
            </a:r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521" name="Google Shape;521;p71" title="Screenshot 2025-04-15 at 6.34.38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450" y="1708525"/>
            <a:ext cx="5313300" cy="2801849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71"/>
          <p:cNvSpPr txBox="1"/>
          <p:nvPr/>
        </p:nvSpPr>
        <p:spPr>
          <a:xfrm>
            <a:off x="381600" y="1360050"/>
            <a:ext cx="625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Based on User 1 Chat</a:t>
            </a:r>
            <a:endParaRPr sz="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23" name="Google Shape;523;p71"/>
          <p:cNvSpPr txBox="1">
            <a:spLocks noGrp="1"/>
          </p:cNvSpPr>
          <p:nvPr>
            <p:ph type="title" idx="4294967295"/>
          </p:nvPr>
        </p:nvSpPr>
        <p:spPr>
          <a:xfrm>
            <a:off x="381600" y="501300"/>
            <a:ext cx="8380800" cy="5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Visualizations</a:t>
            </a:r>
            <a:endParaRPr/>
          </a:p>
        </p:txBody>
      </p:sp>
      <p:cxnSp>
        <p:nvCxnSpPr>
          <p:cNvPr id="524" name="Google Shape;524;p71"/>
          <p:cNvCxnSpPr/>
          <p:nvPr/>
        </p:nvCxnSpPr>
        <p:spPr>
          <a:xfrm rot="10800000" flipH="1">
            <a:off x="483825" y="1152550"/>
            <a:ext cx="4465800" cy="147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2"/>
          <p:cNvSpPr txBox="1">
            <a:spLocks noGrp="1"/>
          </p:cNvSpPr>
          <p:nvPr>
            <p:ph type="title" idx="4294967295"/>
          </p:nvPr>
        </p:nvSpPr>
        <p:spPr>
          <a:xfrm>
            <a:off x="114300" y="92175"/>
            <a:ext cx="8380800" cy="8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MOOD DETECTION</a:t>
            </a:r>
            <a:endParaRPr/>
          </a:p>
        </p:txBody>
      </p:sp>
      <p:sp>
        <p:nvSpPr>
          <p:cNvPr id="530" name="Google Shape;530;p72"/>
          <p:cNvSpPr txBox="1"/>
          <p:nvPr/>
        </p:nvSpPr>
        <p:spPr>
          <a:xfrm>
            <a:off x="313750" y="640050"/>
            <a:ext cx="8641800" cy="29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-"/>
            </a:pP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Pre-trained model from </a:t>
            </a:r>
            <a:r>
              <a:rPr lang="en" sz="1600" b="1" i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huggingface roBERTa</a:t>
            </a: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that was trained on 58000 comments </a:t>
            </a:r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531" name="Google Shape;531;p72" title="Screenshot 2025-03-19 at 1.40.39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050" y="1092675"/>
            <a:ext cx="7027905" cy="365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3"/>
          <p:cNvSpPr txBox="1">
            <a:spLocks noGrp="1"/>
          </p:cNvSpPr>
          <p:nvPr>
            <p:ph type="subTitle" idx="1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4"/>
          <p:cNvSpPr txBox="1">
            <a:spLocks noGrp="1"/>
          </p:cNvSpPr>
          <p:nvPr>
            <p:ph type="title" idx="4294967295"/>
          </p:nvPr>
        </p:nvSpPr>
        <p:spPr>
          <a:xfrm>
            <a:off x="381600" y="501300"/>
            <a:ext cx="8380800" cy="5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Chat2</a:t>
            </a:r>
            <a:endParaRPr/>
          </a:p>
        </p:txBody>
      </p:sp>
      <p:cxnSp>
        <p:nvCxnSpPr>
          <p:cNvPr id="542" name="Google Shape;542;p74"/>
          <p:cNvCxnSpPr/>
          <p:nvPr/>
        </p:nvCxnSpPr>
        <p:spPr>
          <a:xfrm rot="10800000" flipH="1">
            <a:off x="483825" y="1161850"/>
            <a:ext cx="3837300" cy="54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43" name="Google Shape;543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087" y="1247400"/>
            <a:ext cx="4223514" cy="1862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44" name="Google Shape;544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550" y="2359200"/>
            <a:ext cx="4463288" cy="2287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5"/>
          <p:cNvSpPr txBox="1">
            <a:spLocks noGrp="1"/>
          </p:cNvSpPr>
          <p:nvPr>
            <p:ph type="title" idx="4294967295"/>
          </p:nvPr>
        </p:nvSpPr>
        <p:spPr>
          <a:xfrm>
            <a:off x="381600" y="501300"/>
            <a:ext cx="8380800" cy="5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Chat3</a:t>
            </a:r>
            <a:endParaRPr/>
          </a:p>
        </p:txBody>
      </p:sp>
      <p:cxnSp>
        <p:nvCxnSpPr>
          <p:cNvPr id="550" name="Google Shape;550;p75"/>
          <p:cNvCxnSpPr/>
          <p:nvPr/>
        </p:nvCxnSpPr>
        <p:spPr>
          <a:xfrm rot="10800000" flipH="1">
            <a:off x="483825" y="1161850"/>
            <a:ext cx="3837300" cy="54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51" name="Google Shape;551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087" y="1247400"/>
            <a:ext cx="4223514" cy="1862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550" y="2211775"/>
            <a:ext cx="4463288" cy="2287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6"/>
          <p:cNvSpPr txBox="1">
            <a:spLocks noGrp="1"/>
          </p:cNvSpPr>
          <p:nvPr>
            <p:ph type="title" idx="4294967295"/>
          </p:nvPr>
        </p:nvSpPr>
        <p:spPr>
          <a:xfrm>
            <a:off x="381600" y="501300"/>
            <a:ext cx="8380800" cy="5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Chat4</a:t>
            </a:r>
            <a:endParaRPr/>
          </a:p>
        </p:txBody>
      </p:sp>
      <p:cxnSp>
        <p:nvCxnSpPr>
          <p:cNvPr id="558" name="Google Shape;558;p76"/>
          <p:cNvCxnSpPr/>
          <p:nvPr/>
        </p:nvCxnSpPr>
        <p:spPr>
          <a:xfrm rot="10800000" flipH="1">
            <a:off x="483825" y="1161850"/>
            <a:ext cx="3837300" cy="54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59" name="Google Shape;559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087" y="1247400"/>
            <a:ext cx="4223514" cy="1792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19650"/>
            <a:ext cx="4463288" cy="2287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7"/>
          <p:cNvSpPr txBox="1">
            <a:spLocks noGrp="1"/>
          </p:cNvSpPr>
          <p:nvPr>
            <p:ph type="title" idx="4294967295"/>
          </p:nvPr>
        </p:nvSpPr>
        <p:spPr>
          <a:xfrm>
            <a:off x="381600" y="501300"/>
            <a:ext cx="8380800" cy="5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Chat5</a:t>
            </a:r>
            <a:endParaRPr/>
          </a:p>
        </p:txBody>
      </p:sp>
      <p:cxnSp>
        <p:nvCxnSpPr>
          <p:cNvPr id="566" name="Google Shape;566;p77"/>
          <p:cNvCxnSpPr/>
          <p:nvPr/>
        </p:nvCxnSpPr>
        <p:spPr>
          <a:xfrm rot="10800000" flipH="1">
            <a:off x="483825" y="1161850"/>
            <a:ext cx="3837300" cy="54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67" name="Google Shape;567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3650" y="457200"/>
            <a:ext cx="6088499" cy="2681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291156"/>
            <a:ext cx="3316353" cy="1699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8"/>
          <p:cNvSpPr txBox="1">
            <a:spLocks noGrp="1"/>
          </p:cNvSpPr>
          <p:nvPr>
            <p:ph type="title"/>
          </p:nvPr>
        </p:nvSpPr>
        <p:spPr>
          <a:xfrm>
            <a:off x="308500" y="283725"/>
            <a:ext cx="85206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PLANS</a:t>
            </a:r>
            <a:endParaRPr/>
          </a:p>
        </p:txBody>
      </p:sp>
      <p:pic>
        <p:nvPicPr>
          <p:cNvPr id="574" name="Google Shape;574;p78" title="Emotion Detection DB 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2837" y="992285"/>
            <a:ext cx="5710125" cy="3927714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78"/>
          <p:cNvSpPr txBox="1">
            <a:spLocks noGrp="1"/>
          </p:cNvSpPr>
          <p:nvPr>
            <p:ph type="subTitle" idx="9"/>
          </p:nvPr>
        </p:nvSpPr>
        <p:spPr>
          <a:xfrm>
            <a:off x="308498" y="1463900"/>
            <a:ext cx="16719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Progression</a:t>
            </a:r>
            <a:endParaRPr/>
          </a:p>
        </p:txBody>
      </p:sp>
      <p:sp>
        <p:nvSpPr>
          <p:cNvPr id="576" name="Google Shape;576;p78"/>
          <p:cNvSpPr/>
          <p:nvPr/>
        </p:nvSpPr>
        <p:spPr>
          <a:xfrm>
            <a:off x="227925" y="2085450"/>
            <a:ext cx="2857500" cy="1629300"/>
          </a:xfrm>
          <a:prstGeom prst="roundRect">
            <a:avLst>
              <a:gd name="adj" fmla="val 26174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Breaking down the emotional and sentimental activity over a few weeks </a:t>
            </a:r>
            <a:endParaRPr sz="1600">
              <a:solidFill>
                <a:schemeClr val="lt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1"/>
          <p:cNvSpPr txBox="1">
            <a:spLocks noGrp="1"/>
          </p:cNvSpPr>
          <p:nvPr>
            <p:ph type="title" idx="4294967295"/>
          </p:nvPr>
        </p:nvSpPr>
        <p:spPr>
          <a:xfrm>
            <a:off x="381600" y="348900"/>
            <a:ext cx="8380800" cy="5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Approaches</a:t>
            </a:r>
            <a:endParaRPr/>
          </a:p>
        </p:txBody>
      </p:sp>
      <p:sp>
        <p:nvSpPr>
          <p:cNvPr id="435" name="Google Shape;435;p61"/>
          <p:cNvSpPr txBox="1"/>
          <p:nvPr/>
        </p:nvSpPr>
        <p:spPr>
          <a:xfrm>
            <a:off x="283875" y="3021250"/>
            <a:ext cx="27456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Tried </a:t>
            </a:r>
            <a:r>
              <a:rPr lang="en" sz="1600">
                <a:solidFill>
                  <a:srgbClr val="CEE7CD"/>
                </a:solidFill>
                <a:latin typeface="Archivo"/>
                <a:ea typeface="Archivo"/>
                <a:cs typeface="Archivo"/>
                <a:sym typeface="Archivo"/>
              </a:rPr>
              <a:t>GPT 4o API </a:t>
            </a: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to label emotions of provided chat history as train/test dataset</a:t>
            </a:r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436" name="Google Shape;436;p61"/>
          <p:cNvCxnSpPr/>
          <p:nvPr/>
        </p:nvCxnSpPr>
        <p:spPr>
          <a:xfrm rot="10800000" flipH="1">
            <a:off x="483825" y="1009450"/>
            <a:ext cx="3837300" cy="54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7" name="Google Shape;437;p61"/>
          <p:cNvCxnSpPr/>
          <p:nvPr/>
        </p:nvCxnSpPr>
        <p:spPr>
          <a:xfrm>
            <a:off x="483825" y="2667225"/>
            <a:ext cx="8672400" cy="24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38" name="Google Shape;438;p61"/>
          <p:cNvSpPr txBox="1"/>
          <p:nvPr/>
        </p:nvSpPr>
        <p:spPr>
          <a:xfrm>
            <a:off x="1967925" y="1518725"/>
            <a:ext cx="28425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Used pretrained </a:t>
            </a:r>
            <a:r>
              <a:rPr lang="en" sz="1600">
                <a:solidFill>
                  <a:srgbClr val="CEE7CD"/>
                </a:solidFill>
                <a:latin typeface="Archivo"/>
                <a:ea typeface="Archivo"/>
                <a:cs typeface="Archivo"/>
                <a:sym typeface="Archivo"/>
              </a:rPr>
              <a:t>Emo Roberta hugging face model </a:t>
            </a: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with 28 possible emotions</a:t>
            </a:r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39" name="Google Shape;439;p61"/>
          <p:cNvSpPr txBox="1"/>
          <p:nvPr/>
        </p:nvSpPr>
        <p:spPr>
          <a:xfrm>
            <a:off x="4004100" y="3021250"/>
            <a:ext cx="28425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Tried </a:t>
            </a:r>
            <a:r>
              <a:rPr lang="en" sz="1600">
                <a:solidFill>
                  <a:srgbClr val="CEE7CD"/>
                </a:solidFill>
                <a:latin typeface="Archivo"/>
                <a:ea typeface="Archivo"/>
                <a:cs typeface="Archivo"/>
                <a:sym typeface="Archivo"/>
              </a:rPr>
              <a:t>sentiment analysis</a:t>
            </a: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then predict the specific emotion based on each sentiment.</a:t>
            </a:r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40" name="Google Shape;440;p61"/>
          <p:cNvSpPr txBox="1"/>
          <p:nvPr/>
        </p:nvSpPr>
        <p:spPr>
          <a:xfrm>
            <a:off x="5666250" y="1506200"/>
            <a:ext cx="3413100" cy="8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Grouped 28 predicted emotions into </a:t>
            </a:r>
            <a:r>
              <a:rPr lang="en" sz="1600">
                <a:solidFill>
                  <a:srgbClr val="CEE7CD"/>
                </a:solidFill>
                <a:latin typeface="Archivo"/>
                <a:ea typeface="Archivo"/>
                <a:cs typeface="Archivo"/>
                <a:sym typeface="Archivo"/>
              </a:rPr>
              <a:t>sentiments </a:t>
            </a: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(Positive, Negative, and Neutral) to simplify analysis.</a:t>
            </a:r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9"/>
          <p:cNvSpPr txBox="1">
            <a:spLocks noGrp="1"/>
          </p:cNvSpPr>
          <p:nvPr>
            <p:ph type="title"/>
          </p:nvPr>
        </p:nvSpPr>
        <p:spPr>
          <a:xfrm>
            <a:off x="308500" y="283725"/>
            <a:ext cx="85206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 PLANS</a:t>
            </a:r>
            <a:endParaRPr/>
          </a:p>
        </p:txBody>
      </p:sp>
      <p:sp>
        <p:nvSpPr>
          <p:cNvPr id="582" name="Google Shape;582;p79"/>
          <p:cNvSpPr txBox="1">
            <a:spLocks noGrp="1"/>
          </p:cNvSpPr>
          <p:nvPr>
            <p:ph type="subTitle" idx="7"/>
          </p:nvPr>
        </p:nvSpPr>
        <p:spPr>
          <a:xfrm>
            <a:off x="389675" y="770425"/>
            <a:ext cx="2101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step(s)</a:t>
            </a:r>
            <a:endParaRPr/>
          </a:p>
        </p:txBody>
      </p:sp>
      <p:sp>
        <p:nvSpPr>
          <p:cNvPr id="583" name="Google Shape;583;p79"/>
          <p:cNvSpPr/>
          <p:nvPr/>
        </p:nvSpPr>
        <p:spPr>
          <a:xfrm>
            <a:off x="311750" y="1327825"/>
            <a:ext cx="8520600" cy="1017300"/>
          </a:xfrm>
          <a:prstGeom prst="roundRect">
            <a:avLst>
              <a:gd name="adj" fmla="val 747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chivo SemiBold"/>
              <a:buAutoNum type="arabicPeriod"/>
            </a:pPr>
            <a:r>
              <a:rPr lang="en" sz="15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Improve the accuracy even more, hoping to get more than 80%.</a:t>
            </a:r>
            <a:endParaRPr sz="1500">
              <a:solidFill>
                <a:schemeClr val="lt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chivo SemiBold"/>
              <a:buAutoNum type="arabicPeriod"/>
            </a:pPr>
            <a:r>
              <a:rPr lang="en" sz="15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Improve the layout and overall presentation of the dashboard</a:t>
            </a:r>
            <a:endParaRPr sz="1500">
              <a:solidFill>
                <a:schemeClr val="lt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</p:txBody>
      </p:sp>
      <p:sp>
        <p:nvSpPr>
          <p:cNvPr id="584" name="Google Shape;584;p79"/>
          <p:cNvSpPr txBox="1">
            <a:spLocks noGrp="1"/>
          </p:cNvSpPr>
          <p:nvPr>
            <p:ph type="subTitle" idx="9"/>
          </p:nvPr>
        </p:nvSpPr>
        <p:spPr>
          <a:xfrm>
            <a:off x="475550" y="24263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step </a:t>
            </a:r>
            <a:endParaRPr/>
          </a:p>
        </p:txBody>
      </p:sp>
      <p:sp>
        <p:nvSpPr>
          <p:cNvPr id="585" name="Google Shape;585;p79"/>
          <p:cNvSpPr/>
          <p:nvPr/>
        </p:nvSpPr>
        <p:spPr>
          <a:xfrm>
            <a:off x="389675" y="2983700"/>
            <a:ext cx="4028700" cy="389400"/>
          </a:xfrm>
          <a:prstGeom prst="roundRect">
            <a:avLst>
              <a:gd name="adj" fmla="val 26174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chivo SemiBold"/>
              <a:buChar char="-"/>
            </a:pPr>
            <a:r>
              <a:rPr lang="en" sz="15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Creating the finalized dashboard</a:t>
            </a:r>
            <a:endParaRPr>
              <a:solidFill>
                <a:schemeClr val="lt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</p:txBody>
      </p:sp>
      <p:pic>
        <p:nvPicPr>
          <p:cNvPr id="586" name="Google Shape;586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275" y="3539900"/>
            <a:ext cx="3111175" cy="14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9762" y="3306675"/>
            <a:ext cx="1981550" cy="168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5238" y="3306675"/>
            <a:ext cx="1971108" cy="16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80"/>
          <p:cNvSpPr txBox="1">
            <a:spLocks noGrp="1"/>
          </p:cNvSpPr>
          <p:nvPr>
            <p:ph type="subTitle" idx="1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80"/>
          <p:cNvSpPr/>
          <p:nvPr/>
        </p:nvSpPr>
        <p:spPr>
          <a:xfrm>
            <a:off x="595325" y="275225"/>
            <a:ext cx="7412100" cy="12171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95" name="Google Shape;595;p80"/>
          <p:cNvSpPr txBox="1">
            <a:spLocks noGrp="1"/>
          </p:cNvSpPr>
          <p:nvPr>
            <p:ph type="title" idx="4294967295"/>
          </p:nvPr>
        </p:nvSpPr>
        <p:spPr>
          <a:xfrm>
            <a:off x="676100" y="650675"/>
            <a:ext cx="3630000" cy="5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596" name="Google Shape;596;p80"/>
          <p:cNvSpPr/>
          <p:nvPr/>
        </p:nvSpPr>
        <p:spPr>
          <a:xfrm>
            <a:off x="595325" y="1772700"/>
            <a:ext cx="7871400" cy="276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chivo"/>
              <a:buChar char="-"/>
            </a:pPr>
            <a:r>
              <a:rPr lang="en" sz="1500"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Could </a:t>
            </a:r>
            <a:r>
              <a:rPr lang="en" sz="1500" b="1">
                <a:solidFill>
                  <a:srgbClr val="980000"/>
                </a:solidFill>
                <a:latin typeface="Archivo"/>
                <a:ea typeface="Archivo"/>
                <a:cs typeface="Archivo"/>
                <a:sym typeface="Archivo"/>
              </a:rPr>
              <a:t>timestamps</a:t>
            </a:r>
            <a:r>
              <a:rPr lang="en" sz="1500"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 be provided for the dataset?</a:t>
            </a:r>
            <a:endParaRPr sz="1500" b="1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chivo"/>
              <a:buChar char="-"/>
            </a:pPr>
            <a:r>
              <a:rPr lang="en" sz="1500"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What would the team want to have </a:t>
            </a:r>
            <a:r>
              <a:rPr lang="en" sz="1500" b="1">
                <a:solidFill>
                  <a:srgbClr val="980000"/>
                </a:solidFill>
                <a:latin typeface="Archivo"/>
                <a:ea typeface="Archivo"/>
                <a:cs typeface="Archivo"/>
                <a:sym typeface="Archivo"/>
              </a:rPr>
              <a:t>represented </a:t>
            </a:r>
            <a:r>
              <a:rPr lang="en" sz="1500"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in the dashboard?</a:t>
            </a:r>
            <a:endParaRPr sz="1500" b="1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chivo"/>
              <a:buChar char="-"/>
            </a:pPr>
            <a:r>
              <a:rPr lang="en" sz="1500"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Is each chat is from a different or same person? </a:t>
            </a:r>
            <a:endParaRPr sz="1500" b="1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81"/>
          <p:cNvSpPr txBox="1">
            <a:spLocks noGrp="1"/>
          </p:cNvSpPr>
          <p:nvPr>
            <p:ph type="subTitle" idx="1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THOUGHTFULL TEAM 2</a:t>
            </a:r>
            <a:endParaRPr/>
          </a:p>
        </p:txBody>
      </p:sp>
      <p:sp>
        <p:nvSpPr>
          <p:cNvPr id="602" name="Google Shape;602;p81"/>
          <p:cNvSpPr/>
          <p:nvPr/>
        </p:nvSpPr>
        <p:spPr>
          <a:xfrm>
            <a:off x="636300" y="1245750"/>
            <a:ext cx="7871400" cy="265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Thank you!</a:t>
            </a:r>
            <a:endParaRPr sz="4800" b="1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82"/>
          <p:cNvSpPr txBox="1">
            <a:spLocks noGrp="1"/>
          </p:cNvSpPr>
          <p:nvPr>
            <p:ph type="subTitle" idx="1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82"/>
          <p:cNvSpPr txBox="1">
            <a:spLocks noGrp="1"/>
          </p:cNvSpPr>
          <p:nvPr>
            <p:ph type="title" idx="4294967295"/>
          </p:nvPr>
        </p:nvSpPr>
        <p:spPr>
          <a:xfrm>
            <a:off x="2654375" y="2062200"/>
            <a:ext cx="3630000" cy="59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DRAFTS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83"/>
          <p:cNvSpPr txBox="1">
            <a:spLocks noGrp="1"/>
          </p:cNvSpPr>
          <p:nvPr>
            <p:ph type="subTitle" idx="17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THOUGHTFULL TEAM 2</a:t>
            </a:r>
            <a:endParaRPr/>
          </a:p>
        </p:txBody>
      </p:sp>
      <p:pic>
        <p:nvPicPr>
          <p:cNvPr id="614" name="Google Shape;614;p8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301" t="1261" r="860" b="21369"/>
          <a:stretch/>
        </p:blipFill>
        <p:spPr>
          <a:xfrm>
            <a:off x="4629150" y="2604950"/>
            <a:ext cx="4286100" cy="2042100"/>
          </a:xfrm>
          <a:prstGeom prst="roundRect">
            <a:avLst>
              <a:gd name="adj" fmla="val 16667"/>
            </a:avLst>
          </a:prstGeom>
        </p:spPr>
      </p:pic>
      <p:sp>
        <p:nvSpPr>
          <p:cNvPr id="615" name="Google Shape;615;p83"/>
          <p:cNvSpPr txBox="1">
            <a:spLocks noGrp="1"/>
          </p:cNvSpPr>
          <p:nvPr>
            <p:ph type="subTitle" idx="1"/>
          </p:nvPr>
        </p:nvSpPr>
        <p:spPr>
          <a:xfrm>
            <a:off x="287750" y="740325"/>
            <a:ext cx="27378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Environment Setup</a:t>
            </a:r>
            <a:endParaRPr/>
          </a:p>
        </p:txBody>
      </p:sp>
      <p:sp>
        <p:nvSpPr>
          <p:cNvPr id="616" name="Google Shape;616;p83"/>
          <p:cNvSpPr txBox="1">
            <a:spLocks noGrp="1"/>
          </p:cNvSpPr>
          <p:nvPr>
            <p:ph type="body" idx="3"/>
          </p:nvPr>
        </p:nvSpPr>
        <p:spPr>
          <a:xfrm>
            <a:off x="501600" y="1194338"/>
            <a:ext cx="2550000" cy="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200"/>
              <a:t>Used GPT 4o to run classify emotions </a:t>
            </a:r>
            <a:endParaRPr sz="1200"/>
          </a:p>
        </p:txBody>
      </p:sp>
      <p:sp>
        <p:nvSpPr>
          <p:cNvPr id="617" name="Google Shape;617;p83"/>
          <p:cNvSpPr txBox="1">
            <a:spLocks noGrp="1"/>
          </p:cNvSpPr>
          <p:nvPr>
            <p:ph type="subTitle" idx="4"/>
          </p:nvPr>
        </p:nvSpPr>
        <p:spPr>
          <a:xfrm>
            <a:off x="291900" y="267300"/>
            <a:ext cx="2419800" cy="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18" name="Google Shape;618;p83"/>
          <p:cNvSpPr txBox="1">
            <a:spLocks noGrp="1"/>
          </p:cNvSpPr>
          <p:nvPr>
            <p:ph type="subTitle" idx="7"/>
          </p:nvPr>
        </p:nvSpPr>
        <p:spPr>
          <a:xfrm>
            <a:off x="3266546" y="267300"/>
            <a:ext cx="2318400" cy="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19" name="Google Shape;619;p83"/>
          <p:cNvSpPr txBox="1">
            <a:spLocks noGrp="1"/>
          </p:cNvSpPr>
          <p:nvPr>
            <p:ph type="subTitle" idx="8"/>
          </p:nvPr>
        </p:nvSpPr>
        <p:spPr>
          <a:xfrm>
            <a:off x="6097800" y="740325"/>
            <a:ext cx="28176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2200"/>
              <a:t>Assign Days</a:t>
            </a:r>
            <a:endParaRPr sz="2200"/>
          </a:p>
        </p:txBody>
      </p:sp>
      <p:sp>
        <p:nvSpPr>
          <p:cNvPr id="620" name="Google Shape;620;p83"/>
          <p:cNvSpPr txBox="1">
            <a:spLocks noGrp="1"/>
          </p:cNvSpPr>
          <p:nvPr>
            <p:ph type="body" idx="9"/>
          </p:nvPr>
        </p:nvSpPr>
        <p:spPr>
          <a:xfrm>
            <a:off x="6217700" y="1194338"/>
            <a:ext cx="2550000" cy="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200"/>
              <a:t>Automatically assigned day numbers to messages by detecting keywords that indicate the start of a new day.</a:t>
            </a:r>
            <a:endParaRPr sz="1200"/>
          </a:p>
        </p:txBody>
      </p:sp>
      <p:sp>
        <p:nvSpPr>
          <p:cNvPr id="621" name="Google Shape;621;p83"/>
          <p:cNvSpPr txBox="1">
            <a:spLocks noGrp="1"/>
          </p:cNvSpPr>
          <p:nvPr>
            <p:ph type="subTitle" idx="13"/>
          </p:nvPr>
        </p:nvSpPr>
        <p:spPr>
          <a:xfrm>
            <a:off x="6127250" y="267300"/>
            <a:ext cx="2419800" cy="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22" name="Google Shape;622;p83"/>
          <p:cNvSpPr txBox="1">
            <a:spLocks noGrp="1"/>
          </p:cNvSpPr>
          <p:nvPr>
            <p:ph type="subTitle" idx="14"/>
          </p:nvPr>
        </p:nvSpPr>
        <p:spPr>
          <a:xfrm>
            <a:off x="291900" y="3371375"/>
            <a:ext cx="4067700" cy="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Output</a:t>
            </a:r>
            <a:endParaRPr/>
          </a:p>
        </p:txBody>
      </p:sp>
      <p:sp>
        <p:nvSpPr>
          <p:cNvPr id="623" name="Google Shape;623;p83"/>
          <p:cNvSpPr txBox="1">
            <a:spLocks noGrp="1"/>
          </p:cNvSpPr>
          <p:nvPr>
            <p:ph type="subTitle" idx="16"/>
          </p:nvPr>
        </p:nvSpPr>
        <p:spPr>
          <a:xfrm>
            <a:off x="291900" y="2740300"/>
            <a:ext cx="2460600" cy="4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24" name="Google Shape;624;p83"/>
          <p:cNvSpPr txBox="1">
            <a:spLocks noGrp="1"/>
          </p:cNvSpPr>
          <p:nvPr>
            <p:ph type="subTitle" idx="8"/>
          </p:nvPr>
        </p:nvSpPr>
        <p:spPr>
          <a:xfrm>
            <a:off x="3297000" y="740325"/>
            <a:ext cx="25500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2200"/>
              <a:t>Emotion Classification</a:t>
            </a:r>
            <a:endParaRPr sz="2200"/>
          </a:p>
        </p:txBody>
      </p:sp>
      <p:sp>
        <p:nvSpPr>
          <p:cNvPr id="625" name="Google Shape;625;p83"/>
          <p:cNvSpPr txBox="1">
            <a:spLocks noGrp="1"/>
          </p:cNvSpPr>
          <p:nvPr>
            <p:ph type="body" idx="9"/>
          </p:nvPr>
        </p:nvSpPr>
        <p:spPr>
          <a:xfrm>
            <a:off x="3266550" y="1194350"/>
            <a:ext cx="2643000" cy="6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200"/>
              <a:t>We trained our model using Logistic Regression, after converting chat messages into numerical features using TF-IDF vectorization, to predict the emotion of each message.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endParaRPr sz="1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84"/>
          <p:cNvSpPr txBox="1">
            <a:spLocks noGrp="1"/>
          </p:cNvSpPr>
          <p:nvPr>
            <p:ph type="subTitle" idx="1"/>
          </p:nvPr>
        </p:nvSpPr>
        <p:spPr>
          <a:xfrm>
            <a:off x="327667" y="958125"/>
            <a:ext cx="2658000" cy="42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highlight>
                  <a:srgbClr val="FFFFFF"/>
                </a:highlight>
              </a:rPr>
              <a:t>Easier to integrate</a:t>
            </a:r>
            <a:endParaRPr sz="2600"/>
          </a:p>
        </p:txBody>
      </p:sp>
      <p:sp>
        <p:nvSpPr>
          <p:cNvPr id="631" name="Google Shape;631;p84"/>
          <p:cNvSpPr txBox="1">
            <a:spLocks noGrp="1"/>
          </p:cNvSpPr>
          <p:nvPr>
            <p:ph type="body" idx="2"/>
          </p:nvPr>
        </p:nvSpPr>
        <p:spPr>
          <a:xfrm>
            <a:off x="292363" y="1496300"/>
            <a:ext cx="2647200" cy="10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400"/>
              <a:t>We got the most accurate results from using the OpenAI API but it is costly at 20c per 700 rows </a:t>
            </a:r>
            <a:endParaRPr sz="1400"/>
          </a:p>
        </p:txBody>
      </p:sp>
      <p:sp>
        <p:nvSpPr>
          <p:cNvPr id="632" name="Google Shape;632;p84"/>
          <p:cNvSpPr txBox="1">
            <a:spLocks noGrp="1"/>
          </p:cNvSpPr>
          <p:nvPr>
            <p:ph type="title" idx="6"/>
          </p:nvPr>
        </p:nvSpPr>
        <p:spPr>
          <a:xfrm>
            <a:off x="6285000" y="764625"/>
            <a:ext cx="2175600" cy="6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2700"/>
              <a:t>For Future Use Cases</a:t>
            </a:r>
            <a:endParaRPr sz="2700"/>
          </a:p>
        </p:txBody>
      </p:sp>
      <p:sp>
        <p:nvSpPr>
          <p:cNvPr id="633" name="Google Shape;633;p84"/>
          <p:cNvSpPr txBox="1">
            <a:spLocks noGrp="1"/>
          </p:cNvSpPr>
          <p:nvPr>
            <p:ph type="body" idx="8"/>
          </p:nvPr>
        </p:nvSpPr>
        <p:spPr>
          <a:xfrm>
            <a:off x="6167675" y="1501998"/>
            <a:ext cx="2647200" cy="17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400"/>
              <a:t>Explore how knowledge gained through one task or dataset is used to </a:t>
            </a:r>
            <a:r>
              <a:rPr lang="en" sz="1400">
                <a:solidFill>
                  <a:srgbClr val="980000"/>
                </a:solidFill>
              </a:rPr>
              <a:t>improve </a:t>
            </a:r>
            <a:r>
              <a:rPr lang="en" sz="1400"/>
              <a:t>model performance on another related task and/or different dataset</a:t>
            </a:r>
            <a:endParaRPr sz="1400"/>
          </a:p>
        </p:txBody>
      </p:sp>
      <p:sp>
        <p:nvSpPr>
          <p:cNvPr id="634" name="Google Shape;634;p84"/>
          <p:cNvSpPr txBox="1">
            <a:spLocks noGrp="1"/>
          </p:cNvSpPr>
          <p:nvPr>
            <p:ph type="title" idx="3"/>
          </p:nvPr>
        </p:nvSpPr>
        <p:spPr>
          <a:xfrm>
            <a:off x="3249088" y="1671950"/>
            <a:ext cx="2598300" cy="6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2600"/>
              <a:t>Sentiment Analysis Using NLP</a:t>
            </a:r>
            <a:endParaRPr sz="2600"/>
          </a:p>
        </p:txBody>
      </p:sp>
      <p:sp>
        <p:nvSpPr>
          <p:cNvPr id="635" name="Google Shape;635;p84"/>
          <p:cNvSpPr txBox="1">
            <a:spLocks noGrp="1"/>
          </p:cNvSpPr>
          <p:nvPr>
            <p:ph type="body" idx="5"/>
          </p:nvPr>
        </p:nvSpPr>
        <p:spPr>
          <a:xfrm>
            <a:off x="3046713" y="2345750"/>
            <a:ext cx="3013800" cy="10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Preprocessing data for model training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Logistic regression modeling to discriminate emotions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Generate predictions</a:t>
            </a:r>
            <a:endParaRPr sz="140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Evaluation of model</a:t>
            </a:r>
            <a:endParaRPr sz="14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endParaRPr sz="1400"/>
          </a:p>
        </p:txBody>
      </p:sp>
      <p:sp>
        <p:nvSpPr>
          <p:cNvPr id="636" name="Google Shape;636;p84"/>
          <p:cNvSpPr txBox="1">
            <a:spLocks noGrp="1"/>
          </p:cNvSpPr>
          <p:nvPr>
            <p:ph type="subTitle" idx="9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THOUGHTFULL TEAM 2</a:t>
            </a:r>
            <a:endParaRPr/>
          </a:p>
        </p:txBody>
      </p:sp>
      <p:sp>
        <p:nvSpPr>
          <p:cNvPr id="637" name="Google Shape;637;p84"/>
          <p:cNvSpPr txBox="1">
            <a:spLocks noGrp="1"/>
          </p:cNvSpPr>
          <p:nvPr>
            <p:ph type="title" idx="13"/>
          </p:nvPr>
        </p:nvSpPr>
        <p:spPr>
          <a:xfrm>
            <a:off x="373075" y="3704300"/>
            <a:ext cx="2485800" cy="8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Using API</a:t>
            </a:r>
            <a:endParaRPr sz="5400"/>
          </a:p>
        </p:txBody>
      </p:sp>
      <p:sp>
        <p:nvSpPr>
          <p:cNvPr id="638" name="Google Shape;638;p84"/>
          <p:cNvSpPr txBox="1">
            <a:spLocks noGrp="1"/>
          </p:cNvSpPr>
          <p:nvPr>
            <p:ph type="title" idx="14"/>
          </p:nvPr>
        </p:nvSpPr>
        <p:spPr>
          <a:xfrm>
            <a:off x="3363725" y="339825"/>
            <a:ext cx="2485800" cy="8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</a:t>
            </a:r>
            <a:endParaRPr/>
          </a:p>
        </p:txBody>
      </p:sp>
      <p:sp>
        <p:nvSpPr>
          <p:cNvPr id="639" name="Google Shape;639;p84"/>
          <p:cNvSpPr txBox="1">
            <a:spLocks noGrp="1"/>
          </p:cNvSpPr>
          <p:nvPr>
            <p:ph type="title" idx="15"/>
          </p:nvPr>
        </p:nvSpPr>
        <p:spPr>
          <a:xfrm>
            <a:off x="6084200" y="3722550"/>
            <a:ext cx="2817000" cy="8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Transfer Learning</a:t>
            </a:r>
            <a:endParaRPr sz="4800"/>
          </a:p>
        </p:txBody>
      </p:sp>
      <p:sp>
        <p:nvSpPr>
          <p:cNvPr id="640" name="Google Shape;640;p84"/>
          <p:cNvSpPr txBox="1">
            <a:spLocks noGrp="1"/>
          </p:cNvSpPr>
          <p:nvPr>
            <p:ph type="subTitle" idx="9"/>
          </p:nvPr>
        </p:nvSpPr>
        <p:spPr>
          <a:xfrm>
            <a:off x="7582500" y="4820575"/>
            <a:ext cx="1332600" cy="1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dk1"/>
                </a:highlight>
              </a:rPr>
              <a:t>Least Efficient</a:t>
            </a:r>
            <a:endParaRPr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85"/>
          <p:cNvSpPr txBox="1">
            <a:spLocks noGrp="1"/>
          </p:cNvSpPr>
          <p:nvPr>
            <p:ph type="subTitle" idx="1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THOUGHTFULL TEAM 2</a:t>
            </a:r>
            <a:endParaRPr/>
          </a:p>
        </p:txBody>
      </p:sp>
      <p:sp>
        <p:nvSpPr>
          <p:cNvPr id="646" name="Google Shape;646;p85"/>
          <p:cNvSpPr/>
          <p:nvPr/>
        </p:nvSpPr>
        <p:spPr>
          <a:xfrm>
            <a:off x="307950" y="302675"/>
            <a:ext cx="8528100" cy="8817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5400" b="1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 Using API</a:t>
            </a:r>
            <a:endParaRPr sz="5400" b="1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647" name="Google Shape;647;p85"/>
          <p:cNvSpPr/>
          <p:nvPr/>
        </p:nvSpPr>
        <p:spPr>
          <a:xfrm>
            <a:off x="416450" y="1380250"/>
            <a:ext cx="3691500" cy="3167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48" name="Google Shape;648;p85"/>
          <p:cNvSpPr/>
          <p:nvPr/>
        </p:nvSpPr>
        <p:spPr>
          <a:xfrm>
            <a:off x="4834275" y="1380250"/>
            <a:ext cx="3648000" cy="3167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49" name="Google Shape;649;p85"/>
          <p:cNvSpPr txBox="1">
            <a:spLocks noGrp="1"/>
          </p:cNvSpPr>
          <p:nvPr>
            <p:ph type="subTitle" idx="4294967295"/>
          </p:nvPr>
        </p:nvSpPr>
        <p:spPr>
          <a:xfrm>
            <a:off x="754625" y="1605350"/>
            <a:ext cx="25500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2200">
                <a:solidFill>
                  <a:schemeClr val="lt1"/>
                </a:solidFill>
              </a:rPr>
              <a:t>Pros 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650" name="Google Shape;650;p85"/>
          <p:cNvSpPr txBox="1">
            <a:spLocks noGrp="1"/>
          </p:cNvSpPr>
          <p:nvPr>
            <p:ph type="subTitle" idx="4294967295"/>
          </p:nvPr>
        </p:nvSpPr>
        <p:spPr>
          <a:xfrm>
            <a:off x="5140400" y="1619575"/>
            <a:ext cx="2550000" cy="4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2200">
                <a:solidFill>
                  <a:schemeClr val="lt1"/>
                </a:solidFill>
              </a:rPr>
              <a:t>Cons </a:t>
            </a:r>
            <a:endParaRPr sz="2200">
              <a:solidFill>
                <a:schemeClr val="lt1"/>
              </a:solidFill>
            </a:endParaRPr>
          </a:p>
        </p:txBody>
      </p:sp>
      <p:sp>
        <p:nvSpPr>
          <p:cNvPr id="651" name="Google Shape;651;p85"/>
          <p:cNvSpPr txBox="1">
            <a:spLocks noGrp="1"/>
          </p:cNvSpPr>
          <p:nvPr>
            <p:ph type="body" idx="4294967295"/>
          </p:nvPr>
        </p:nvSpPr>
        <p:spPr>
          <a:xfrm>
            <a:off x="4942200" y="2013700"/>
            <a:ext cx="3260700" cy="23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n" sz="1300">
                <a:solidFill>
                  <a:schemeClr val="lt1"/>
                </a:solidFill>
              </a:rPr>
              <a:t>Cost Concerns. It will be costly to run the API for hundreds of lines. (We can combat this by exploring free but less accurate APIs)</a:t>
            </a:r>
            <a:br>
              <a:rPr lang="en" sz="1300">
                <a:solidFill>
                  <a:schemeClr val="lt1"/>
                </a:solidFill>
              </a:rPr>
            </a:br>
            <a:endParaRPr sz="1300">
              <a:solidFill>
                <a:schemeClr val="lt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n" sz="1300">
                <a:solidFill>
                  <a:schemeClr val="lt1"/>
                </a:solidFill>
              </a:rPr>
              <a:t>Privacy concerns, </a:t>
            </a:r>
            <a:r>
              <a:rPr lang="en" sz="1300">
                <a:solidFill>
                  <a:schemeClr val="lt1"/>
                </a:solidFill>
                <a:highlight>
                  <a:srgbClr val="FFFFFF"/>
                </a:highlight>
              </a:rPr>
              <a:t>whether it is shared with API provider, used for training future models, or analyzed in ways they did not consent to. 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652" name="Google Shape;652;p85"/>
          <p:cNvSpPr txBox="1">
            <a:spLocks noGrp="1"/>
          </p:cNvSpPr>
          <p:nvPr>
            <p:ph type="body" idx="4294967295"/>
          </p:nvPr>
        </p:nvSpPr>
        <p:spPr>
          <a:xfrm>
            <a:off x="581325" y="1999475"/>
            <a:ext cx="3089400" cy="23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n" sz="1300">
                <a:solidFill>
                  <a:schemeClr val="lt1"/>
                </a:solidFill>
              </a:rPr>
              <a:t>More accurate emotion detection  </a:t>
            </a:r>
            <a:br>
              <a:rPr lang="en" sz="1300">
                <a:solidFill>
                  <a:schemeClr val="lt1"/>
                </a:solidFill>
              </a:rPr>
            </a:br>
            <a:endParaRPr sz="1300">
              <a:solidFill>
                <a:schemeClr val="lt1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n" sz="1300">
                <a:solidFill>
                  <a:schemeClr val="lt1"/>
                </a:solidFill>
              </a:rPr>
              <a:t>Scalability,</a:t>
            </a:r>
            <a:r>
              <a:rPr lang="en" sz="1300">
                <a:solidFill>
                  <a:schemeClr val="l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handle varying amounts of data</a:t>
            </a:r>
            <a:br>
              <a:rPr lang="en" sz="1300">
                <a:solidFill>
                  <a:schemeClr val="lt1"/>
                </a:solidFill>
              </a:rPr>
            </a:br>
            <a:endParaRPr sz="1300">
              <a:solidFill>
                <a:schemeClr val="lt1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-"/>
            </a:pPr>
            <a:r>
              <a:rPr lang="en" sz="1300">
                <a:solidFill>
                  <a:schemeClr val="lt1"/>
                </a:solidFill>
                <a:highlight>
                  <a:srgbClr val="FFFFFF"/>
                </a:highlight>
              </a:rPr>
              <a:t>High token limits compared to traditional NLP models like BERT (maximum token limit of 512 tokens)  -&gt; might further explore Longformer or Big Bird</a:t>
            </a:r>
            <a:endParaRPr sz="1300">
              <a:solidFill>
                <a:schemeClr val="lt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86"/>
          <p:cNvSpPr txBox="1">
            <a:spLocks noGrp="1"/>
          </p:cNvSpPr>
          <p:nvPr>
            <p:ph type="title"/>
          </p:nvPr>
        </p:nvSpPr>
        <p:spPr>
          <a:xfrm>
            <a:off x="308500" y="283725"/>
            <a:ext cx="8520600" cy="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FUTURE PLANS</a:t>
            </a:r>
            <a:endParaRPr/>
          </a:p>
        </p:txBody>
      </p:sp>
      <p:sp>
        <p:nvSpPr>
          <p:cNvPr id="658" name="Google Shape;658;p86"/>
          <p:cNvSpPr txBox="1">
            <a:spLocks noGrp="1"/>
          </p:cNvSpPr>
          <p:nvPr>
            <p:ph type="subTitle" idx="7"/>
          </p:nvPr>
        </p:nvSpPr>
        <p:spPr>
          <a:xfrm>
            <a:off x="389675" y="770425"/>
            <a:ext cx="2101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step(s)</a:t>
            </a:r>
            <a:endParaRPr/>
          </a:p>
        </p:txBody>
      </p:sp>
      <p:sp>
        <p:nvSpPr>
          <p:cNvPr id="659" name="Google Shape;659;p86"/>
          <p:cNvSpPr/>
          <p:nvPr/>
        </p:nvSpPr>
        <p:spPr>
          <a:xfrm>
            <a:off x="311750" y="1327825"/>
            <a:ext cx="8520600" cy="1017300"/>
          </a:xfrm>
          <a:prstGeom prst="roundRect">
            <a:avLst>
              <a:gd name="adj" fmla="val 747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chivo SemiBold"/>
              <a:buAutoNum type="arabicPeriod"/>
            </a:pPr>
            <a:r>
              <a:rPr lang="en" sz="15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Find and use free models with higher accuracy   </a:t>
            </a:r>
            <a:endParaRPr sz="1500">
              <a:solidFill>
                <a:schemeClr val="lt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chivo SemiBold"/>
              <a:buAutoNum type="arabicPeriod"/>
            </a:pPr>
            <a:r>
              <a:rPr lang="en" sz="15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Use </a:t>
            </a:r>
            <a:r>
              <a:rPr lang="en" sz="1500">
                <a:solidFill>
                  <a:srgbClr val="980000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HuggingFace </a:t>
            </a:r>
            <a:r>
              <a:rPr lang="en" sz="15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(a free API) which will have reduced accuracy as it is an older model. This allows us to keep the cost as low as possible.</a:t>
            </a:r>
            <a:endParaRPr sz="1500">
              <a:solidFill>
                <a:schemeClr val="lt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</p:txBody>
      </p:sp>
      <p:sp>
        <p:nvSpPr>
          <p:cNvPr id="660" name="Google Shape;660;p86"/>
          <p:cNvSpPr txBox="1">
            <a:spLocks noGrp="1"/>
          </p:cNvSpPr>
          <p:nvPr>
            <p:ph type="subTitle" idx="9"/>
          </p:nvPr>
        </p:nvSpPr>
        <p:spPr>
          <a:xfrm>
            <a:off x="475550" y="24263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step </a:t>
            </a:r>
            <a:endParaRPr/>
          </a:p>
        </p:txBody>
      </p:sp>
      <p:sp>
        <p:nvSpPr>
          <p:cNvPr id="661" name="Google Shape;661;p86"/>
          <p:cNvSpPr/>
          <p:nvPr/>
        </p:nvSpPr>
        <p:spPr>
          <a:xfrm>
            <a:off x="389675" y="2983700"/>
            <a:ext cx="3945900" cy="389400"/>
          </a:xfrm>
          <a:prstGeom prst="roundRect">
            <a:avLst>
              <a:gd name="adj" fmla="val 26174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chivo SemiBold"/>
              <a:buChar char="-"/>
            </a:pPr>
            <a:r>
              <a:rPr lang="en" sz="1500">
                <a:solidFill>
                  <a:schemeClr val="lt1"/>
                </a:solidFill>
                <a:latin typeface="Archivo SemiBold"/>
                <a:ea typeface="Archivo SemiBold"/>
                <a:cs typeface="Archivo SemiBold"/>
                <a:sym typeface="Archivo SemiBold"/>
              </a:rPr>
              <a:t>Creating mockup dashboards (Draft) </a:t>
            </a:r>
            <a:endParaRPr>
              <a:solidFill>
                <a:schemeClr val="lt1"/>
              </a:solidFill>
              <a:latin typeface="Archivo SemiBold"/>
              <a:ea typeface="Archivo SemiBold"/>
              <a:cs typeface="Archivo SemiBold"/>
              <a:sym typeface="Archivo SemiBold"/>
            </a:endParaRPr>
          </a:p>
        </p:txBody>
      </p:sp>
      <p:pic>
        <p:nvPicPr>
          <p:cNvPr id="662" name="Google Shape;662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275" y="3539900"/>
            <a:ext cx="3111175" cy="14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9762" y="3306675"/>
            <a:ext cx="1981550" cy="168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5238" y="3306675"/>
            <a:ext cx="1971108" cy="168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87"/>
          <p:cNvSpPr txBox="1">
            <a:spLocks noGrp="1"/>
          </p:cNvSpPr>
          <p:nvPr>
            <p:ph type="subTitle" idx="1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5" name="Google Shape;445;p62"/>
          <p:cNvCxnSpPr/>
          <p:nvPr/>
        </p:nvCxnSpPr>
        <p:spPr>
          <a:xfrm>
            <a:off x="-49575" y="2667225"/>
            <a:ext cx="8672400" cy="249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46" name="Google Shape;446;p62"/>
          <p:cNvSpPr txBox="1"/>
          <p:nvPr/>
        </p:nvSpPr>
        <p:spPr>
          <a:xfrm>
            <a:off x="3171175" y="1024750"/>
            <a:ext cx="2687100" cy="12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Balanced and </a:t>
            </a:r>
            <a:r>
              <a:rPr lang="en" sz="1600">
                <a:solidFill>
                  <a:srgbClr val="CEE7CD"/>
                </a:solidFill>
                <a:latin typeface="Archivo"/>
                <a:ea typeface="Archivo"/>
                <a:cs typeface="Archivo"/>
                <a:sym typeface="Archivo"/>
              </a:rPr>
              <a:t>grouped by day </a:t>
            </a: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making sure sentiments were even, then grouped them month.</a:t>
            </a:r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47" name="Google Shape;447;p62"/>
          <p:cNvSpPr txBox="1"/>
          <p:nvPr/>
        </p:nvSpPr>
        <p:spPr>
          <a:xfrm>
            <a:off x="5141925" y="3026300"/>
            <a:ext cx="3594300" cy="11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 </a:t>
            </a:r>
            <a:r>
              <a:rPr lang="en" sz="1600">
                <a:solidFill>
                  <a:srgbClr val="CEE7CD"/>
                </a:solidFill>
                <a:latin typeface="Archivo"/>
                <a:ea typeface="Archivo"/>
                <a:cs typeface="Archivo"/>
                <a:sym typeface="Archivo"/>
              </a:rPr>
              <a:t>visualisation </a:t>
            </a: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of accurately detected emotions within conversation and </a:t>
            </a:r>
            <a:r>
              <a:rPr lang="en" sz="1600">
                <a:solidFill>
                  <a:srgbClr val="CEE7CD"/>
                </a:solidFill>
                <a:latin typeface="Archivo"/>
                <a:ea typeface="Archivo"/>
                <a:cs typeface="Archivo"/>
                <a:sym typeface="Archivo"/>
              </a:rPr>
              <a:t>dashboard </a:t>
            </a: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to oversee user’s mood improvement monthly.</a:t>
            </a:r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48" name="Google Shape;448;p62"/>
          <p:cNvSpPr txBox="1"/>
          <p:nvPr/>
        </p:nvSpPr>
        <p:spPr>
          <a:xfrm>
            <a:off x="228600" y="2961125"/>
            <a:ext cx="3263100" cy="9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Analyzed </a:t>
            </a:r>
            <a:r>
              <a:rPr lang="en" sz="1600">
                <a:solidFill>
                  <a:srgbClr val="CEE7CD"/>
                </a:solidFill>
                <a:latin typeface="Archivo"/>
                <a:ea typeface="Archivo"/>
                <a:cs typeface="Archivo"/>
                <a:sym typeface="Archivo"/>
              </a:rPr>
              <a:t>emotional progression</a:t>
            </a: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lang="en" sz="1600">
                <a:solidFill>
                  <a:srgbClr val="CEE7CD"/>
                </a:solidFill>
                <a:latin typeface="Archivo"/>
                <a:ea typeface="Archivo"/>
                <a:cs typeface="Archivo"/>
                <a:sym typeface="Archivo"/>
              </a:rPr>
              <a:t>over time</a:t>
            </a: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with certain keywords i.e. ‘good morning’, ‘goodnight’</a:t>
            </a:r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  <p:transition spd="med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3" name="Google Shape;453;p63"/>
          <p:cNvGraphicFramePr/>
          <p:nvPr/>
        </p:nvGraphicFramePr>
        <p:xfrm>
          <a:off x="895225" y="645438"/>
          <a:ext cx="7239000" cy="3617375"/>
        </p:xfrm>
        <a:graphic>
          <a:graphicData uri="http://schemas.openxmlformats.org/drawingml/2006/table">
            <a:tbl>
              <a:tblPr>
                <a:noFill/>
                <a:tableStyleId>{F13DC863-560A-4004-BBD3-71F86B32F3BE}</a:tableStyleId>
              </a:tblPr>
              <a:tblGrid>
                <a:gridCol w="15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5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</a:rPr>
                        <a:t>Approach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</a:rPr>
                        <a:t>Pros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</a:rPr>
                        <a:t>Cons</a:t>
                      </a:r>
                      <a:endParaRPr sz="18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7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EmoRoBERTa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(HuggingFace)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Pretrained models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Fast and easy to use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Cost efficient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Limited to 28 emotions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Less flexible for custom labels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7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ChatGPT 4o API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Flexible and powerful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Customizable emotions and sentiments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High cost for large datasets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Distilbert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Smaller model therefore faster training speed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Supports transfer learning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-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Was not optimized for sentiment analysis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4"/>
          <p:cNvSpPr txBox="1">
            <a:spLocks noGrp="1"/>
          </p:cNvSpPr>
          <p:nvPr>
            <p:ph type="title" idx="4294967295"/>
          </p:nvPr>
        </p:nvSpPr>
        <p:spPr>
          <a:xfrm>
            <a:off x="381600" y="501300"/>
            <a:ext cx="8380800" cy="5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Final Result</a:t>
            </a:r>
            <a:endParaRPr/>
          </a:p>
        </p:txBody>
      </p:sp>
      <p:sp>
        <p:nvSpPr>
          <p:cNvPr id="459" name="Google Shape;459;p64"/>
          <p:cNvSpPr txBox="1"/>
          <p:nvPr/>
        </p:nvSpPr>
        <p:spPr>
          <a:xfrm>
            <a:off x="387075" y="1306675"/>
            <a:ext cx="4030800" cy="3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chivo"/>
              <a:buChar char="-"/>
            </a:pPr>
            <a:r>
              <a:rPr lang="en" sz="155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Using pre-trained model from </a:t>
            </a:r>
            <a:r>
              <a:rPr lang="en" sz="1550" b="1" i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huggingface EmoRoBERTa</a:t>
            </a:r>
            <a:r>
              <a:rPr lang="en" sz="155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that was trained on 58000 comments.</a:t>
            </a:r>
            <a:endParaRPr sz="155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Archivo"/>
              <a:buChar char="-"/>
            </a:pPr>
            <a:r>
              <a:rPr lang="en" sz="155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Fine tuned</a:t>
            </a:r>
            <a:r>
              <a:rPr lang="en" sz="155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the model based on provided chat history dataset that is labelled by Gpt 4o.</a:t>
            </a:r>
            <a:endParaRPr sz="155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5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u="sng">
              <a:solidFill>
                <a:srgbClr val="274E13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460" name="Google Shape;460;p64"/>
          <p:cNvCxnSpPr/>
          <p:nvPr/>
        </p:nvCxnSpPr>
        <p:spPr>
          <a:xfrm rot="10800000" flipH="1">
            <a:off x="483825" y="1161850"/>
            <a:ext cx="3837300" cy="54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61" name="Google Shape;46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8575" y="700900"/>
            <a:ext cx="4059249" cy="3741699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64"/>
          <p:cNvSpPr txBox="1"/>
          <p:nvPr/>
        </p:nvSpPr>
        <p:spPr>
          <a:xfrm>
            <a:off x="4607800" y="4434840"/>
            <a:ext cx="4286400" cy="3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(</a:t>
            </a:r>
            <a:r>
              <a:rPr lang="en" sz="1050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https://huggingface.co/arpanghoshal/EmoRoBERTa</a:t>
            </a:r>
            <a:r>
              <a:rPr lang="en" sz="105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)</a:t>
            </a:r>
            <a:endParaRPr sz="105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63" name="Google Shape;463;p64"/>
          <p:cNvSpPr txBox="1"/>
          <p:nvPr/>
        </p:nvSpPr>
        <p:spPr>
          <a:xfrm>
            <a:off x="387075" y="4024750"/>
            <a:ext cx="3837300" cy="426600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274E13"/>
                </a:solidFill>
                <a:latin typeface="Archivo"/>
                <a:ea typeface="Archivo"/>
                <a:cs typeface="Archivo"/>
                <a:sym typeface="Archivo"/>
              </a:rPr>
              <a:t>76.96% emotion accuracy</a:t>
            </a:r>
            <a:endParaRPr sz="1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65"/>
          <p:cNvSpPr txBox="1">
            <a:spLocks noGrp="1"/>
          </p:cNvSpPr>
          <p:nvPr>
            <p:ph type="title" idx="4294967295"/>
          </p:nvPr>
        </p:nvSpPr>
        <p:spPr>
          <a:xfrm>
            <a:off x="381600" y="501300"/>
            <a:ext cx="8380800" cy="5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Final Result</a:t>
            </a:r>
            <a:endParaRPr/>
          </a:p>
        </p:txBody>
      </p:sp>
      <p:sp>
        <p:nvSpPr>
          <p:cNvPr id="469" name="Google Shape;469;p65"/>
          <p:cNvSpPr txBox="1"/>
          <p:nvPr/>
        </p:nvSpPr>
        <p:spPr>
          <a:xfrm>
            <a:off x="483825" y="1552925"/>
            <a:ext cx="6896100" cy="8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Grouped emotions into </a:t>
            </a:r>
            <a:r>
              <a:rPr lang="en" sz="16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sentiments </a:t>
            </a: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(pos,neu,neg)</a:t>
            </a:r>
            <a:r>
              <a:rPr lang="en" sz="16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</a:t>
            </a: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as sentiment can help to track progress while emotion can spot subtle patterns.</a:t>
            </a:r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470" name="Google Shape;470;p65"/>
          <p:cNvCxnSpPr/>
          <p:nvPr/>
        </p:nvCxnSpPr>
        <p:spPr>
          <a:xfrm rot="10800000" flipH="1">
            <a:off x="483825" y="1161850"/>
            <a:ext cx="3837300" cy="54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6"/>
          <p:cNvSpPr txBox="1">
            <a:spLocks noGrp="1"/>
          </p:cNvSpPr>
          <p:nvPr>
            <p:ph type="title" idx="4294967295"/>
          </p:nvPr>
        </p:nvSpPr>
        <p:spPr>
          <a:xfrm>
            <a:off x="381600" y="501300"/>
            <a:ext cx="8380800" cy="5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</a:t>
            </a:r>
            <a:endParaRPr/>
          </a:p>
        </p:txBody>
      </p:sp>
      <p:cxnSp>
        <p:nvCxnSpPr>
          <p:cNvPr id="476" name="Google Shape;476;p66"/>
          <p:cNvCxnSpPr/>
          <p:nvPr/>
        </p:nvCxnSpPr>
        <p:spPr>
          <a:xfrm rot="10800000" flipH="1">
            <a:off x="483825" y="1150150"/>
            <a:ext cx="3012600" cy="171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77" name="Google Shape;477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25" y="1867975"/>
            <a:ext cx="4604301" cy="236015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66"/>
          <p:cNvSpPr txBox="1"/>
          <p:nvPr/>
        </p:nvSpPr>
        <p:spPr>
          <a:xfrm>
            <a:off x="5485750" y="1726500"/>
            <a:ext cx="3479700" cy="29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Word Cloud</a:t>
            </a:r>
            <a:br>
              <a:rPr lang="en" sz="18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</a:br>
            <a:endParaRPr sz="1800" b="1" u="sng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chivo"/>
              <a:buChar char="-"/>
            </a:pP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Using sentiment scoring system, it identifies </a:t>
            </a:r>
            <a:r>
              <a:rPr lang="en" sz="16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keywords </a:t>
            </a:r>
            <a:r>
              <a:rPr lang="en" sz="16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from provider that created positive change </a:t>
            </a:r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79" name="Google Shape;479;p66"/>
          <p:cNvSpPr txBox="1"/>
          <p:nvPr/>
        </p:nvSpPr>
        <p:spPr>
          <a:xfrm>
            <a:off x="381600" y="1462563"/>
            <a:ext cx="6250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Based on User 1 Chat</a:t>
            </a:r>
            <a:endParaRPr sz="4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8550" y="515275"/>
            <a:ext cx="4059301" cy="4219268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67"/>
          <p:cNvSpPr txBox="1"/>
          <p:nvPr/>
        </p:nvSpPr>
        <p:spPr>
          <a:xfrm>
            <a:off x="331425" y="1332475"/>
            <a:ext cx="4186200" cy="3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Average Sentiment/Month</a:t>
            </a:r>
            <a:endParaRPr sz="1700" b="1" u="sng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chivo"/>
              <a:buChar char="-"/>
            </a:pPr>
            <a:r>
              <a:rPr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Trend in sentiment across the months.</a:t>
            </a:r>
            <a:endParaRPr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chivo"/>
              <a:buChar char="-"/>
            </a:pPr>
            <a:r>
              <a:rPr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See overall sentiment improvements, deprovement or stable.</a:t>
            </a:r>
            <a:endParaRPr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Improvement of Client Moods </a:t>
            </a:r>
            <a:br>
              <a:rPr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</a:br>
            <a:r>
              <a:rPr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(Difference in Average Sentiment in Weeks)</a:t>
            </a:r>
            <a:endParaRPr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chivo"/>
              <a:buChar char="-"/>
            </a:pPr>
            <a:r>
              <a:rPr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Displays magnitude of change of sentiment compared to previous week</a:t>
            </a:r>
            <a:endParaRPr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chivo"/>
              <a:buChar char="-"/>
            </a:pPr>
            <a:r>
              <a:rPr lang="en" sz="15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Positive change = a tall upwards bar</a:t>
            </a:r>
            <a:endParaRPr sz="15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86" name="Google Shape;486;p67"/>
          <p:cNvSpPr txBox="1">
            <a:spLocks noGrp="1"/>
          </p:cNvSpPr>
          <p:nvPr>
            <p:ph type="title" idx="4294967295"/>
          </p:nvPr>
        </p:nvSpPr>
        <p:spPr>
          <a:xfrm>
            <a:off x="309050" y="515275"/>
            <a:ext cx="4059300" cy="5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Final Dashboard</a:t>
            </a:r>
            <a:endParaRPr sz="4700"/>
          </a:p>
        </p:txBody>
      </p:sp>
      <p:cxnSp>
        <p:nvCxnSpPr>
          <p:cNvPr id="487" name="Google Shape;487;p67"/>
          <p:cNvCxnSpPr/>
          <p:nvPr/>
        </p:nvCxnSpPr>
        <p:spPr>
          <a:xfrm rot="10800000" flipH="1">
            <a:off x="411275" y="1175525"/>
            <a:ext cx="3918900" cy="57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" name="Google Shape;488;p67"/>
          <p:cNvSpPr txBox="1"/>
          <p:nvPr/>
        </p:nvSpPr>
        <p:spPr>
          <a:xfrm>
            <a:off x="4444575" y="223625"/>
            <a:ext cx="4427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Based on User 5 Chat</a:t>
            </a:r>
            <a:endParaRPr sz="9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8"/>
          <p:cNvSpPr txBox="1">
            <a:spLocks noGrp="1"/>
          </p:cNvSpPr>
          <p:nvPr>
            <p:ph type="title" idx="4294967295"/>
          </p:nvPr>
        </p:nvSpPr>
        <p:spPr>
          <a:xfrm>
            <a:off x="5141325" y="568975"/>
            <a:ext cx="4059300" cy="5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Final Dashboard</a:t>
            </a:r>
            <a:endParaRPr sz="4500"/>
          </a:p>
        </p:txBody>
      </p:sp>
      <p:cxnSp>
        <p:nvCxnSpPr>
          <p:cNvPr id="494" name="Google Shape;494;p68"/>
          <p:cNvCxnSpPr/>
          <p:nvPr/>
        </p:nvCxnSpPr>
        <p:spPr>
          <a:xfrm>
            <a:off x="5352075" y="1200675"/>
            <a:ext cx="3637800" cy="300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5" name="Google Shape;495;p68"/>
          <p:cNvSpPr txBox="1"/>
          <p:nvPr/>
        </p:nvSpPr>
        <p:spPr>
          <a:xfrm>
            <a:off x="5402275" y="1389900"/>
            <a:ext cx="3568500" cy="35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Basic emotions each month</a:t>
            </a:r>
            <a:endParaRPr sz="1500" b="1" u="sng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chivo"/>
              <a:buChar char="-"/>
            </a:pPr>
            <a:r>
              <a:rPr lang="en" sz="13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Pie charts shows dominant emotions </a:t>
            </a:r>
            <a:endParaRPr sz="13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chivo"/>
              <a:buChar char="-"/>
            </a:pPr>
            <a:r>
              <a:rPr lang="en" sz="13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Gives quick emotional snapshot to compare emotions in previous and current month.</a:t>
            </a:r>
            <a:endParaRPr sz="13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u="sng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Emotions across the year</a:t>
            </a:r>
            <a:endParaRPr sz="13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chivo"/>
              <a:buChar char="-"/>
            </a:pPr>
            <a:r>
              <a:rPr lang="en" sz="13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Tracks all 28 emotions month-by-month</a:t>
            </a:r>
            <a:endParaRPr sz="13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chivo"/>
              <a:buChar char="-"/>
            </a:pPr>
            <a:r>
              <a:rPr lang="en" sz="13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Helps identify recurring emotional patterns or spikes</a:t>
            </a:r>
            <a:endParaRPr sz="13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496" name="Google Shape;49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00" y="889825"/>
            <a:ext cx="5151888" cy="344935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68"/>
          <p:cNvSpPr txBox="1"/>
          <p:nvPr/>
        </p:nvSpPr>
        <p:spPr>
          <a:xfrm>
            <a:off x="87325" y="568975"/>
            <a:ext cx="4427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Based on User 5 Chat</a:t>
            </a:r>
            <a:endParaRPr sz="9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usiness Plan">
  <a:themeElements>
    <a:clrScheme name="Simple Light">
      <a:dk1>
        <a:srgbClr val="FFFFFF"/>
      </a:dk1>
      <a:lt1>
        <a:srgbClr val="000000"/>
      </a:lt1>
      <a:dk2>
        <a:srgbClr val="FFFFFF"/>
      </a:dk2>
      <a:lt2>
        <a:srgbClr val="ADC2AC"/>
      </a:lt2>
      <a:accent1>
        <a:srgbClr val="83AFA8"/>
      </a:accent1>
      <a:accent2>
        <a:srgbClr val="346B66"/>
      </a:accent2>
      <a:accent3>
        <a:srgbClr val="78909C"/>
      </a:accent3>
      <a:accent4>
        <a:srgbClr val="3E618F"/>
      </a:accent4>
      <a:accent5>
        <a:srgbClr val="465F59"/>
      </a:accent5>
      <a:accent6>
        <a:srgbClr val="5B7973"/>
      </a:accent6>
      <a:hlink>
        <a:srgbClr val="ADC2A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922</Words>
  <Application>Microsoft Macintosh PowerPoint</Application>
  <PresentationFormat>On-screen Show (16:9)</PresentationFormat>
  <Paragraphs>139</Paragraphs>
  <Slides>28</Slides>
  <Notes>28</Notes>
  <HiddenSlides>17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Archivo</vt:lpstr>
      <vt:lpstr>Darker Grotesque Medium</vt:lpstr>
      <vt:lpstr>Arial</vt:lpstr>
      <vt:lpstr>Darker Grotesque</vt:lpstr>
      <vt:lpstr>Archivo SemiBold</vt:lpstr>
      <vt:lpstr>Simple Light</vt:lpstr>
      <vt:lpstr>Business Plan</vt:lpstr>
      <vt:lpstr>Problem Statement</vt:lpstr>
      <vt:lpstr>Our Approaches</vt:lpstr>
      <vt:lpstr>PowerPoint Presentation</vt:lpstr>
      <vt:lpstr>PowerPoint Presentation</vt:lpstr>
      <vt:lpstr>Our Final Result</vt:lpstr>
      <vt:lpstr>Our Final Result</vt:lpstr>
      <vt:lpstr>Visualization</vt:lpstr>
      <vt:lpstr>Final Dashboard</vt:lpstr>
      <vt:lpstr>Final Dashboard</vt:lpstr>
      <vt:lpstr>PowerPoint Presentation</vt:lpstr>
      <vt:lpstr>SUPERVISED LEARNING</vt:lpstr>
      <vt:lpstr>Final Visualizations</vt:lpstr>
      <vt:lpstr>MOOD DETECTION</vt:lpstr>
      <vt:lpstr>PowerPoint Presentation</vt:lpstr>
      <vt:lpstr>Chat2</vt:lpstr>
      <vt:lpstr>Chat3</vt:lpstr>
      <vt:lpstr>Chat4</vt:lpstr>
      <vt:lpstr>Chat5</vt:lpstr>
      <vt:lpstr>DASHBOARD PLANS</vt:lpstr>
      <vt:lpstr>DASHBOARD PLANS</vt:lpstr>
      <vt:lpstr>QUESTIONS</vt:lpstr>
      <vt:lpstr>PowerPoint Presentation</vt:lpstr>
      <vt:lpstr>DRAFTS</vt:lpstr>
      <vt:lpstr>PowerPoint Presentation</vt:lpstr>
      <vt:lpstr>For Future Use Cases</vt:lpstr>
      <vt:lpstr>PowerPoint Presentation</vt:lpstr>
      <vt:lpstr>POTENTIAL FUTURE PLANS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cp:lastModifiedBy>CHARMAINE LEE ZI QI</cp:lastModifiedBy>
  <cp:revision>1</cp:revision>
  <dcterms:modified xsi:type="dcterms:W3CDTF">2025-07-27T15:29:21Z</dcterms:modified>
</cp:coreProperties>
</file>