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3" r:id="rId8"/>
    <p:sldId id="278" r:id="rId9"/>
    <p:sldId id="267" r:id="rId10"/>
    <p:sldId id="279" r:id="rId11"/>
    <p:sldId id="268" r:id="rId12"/>
    <p:sldId id="274" r:id="rId13"/>
    <p:sldId id="275" r:id="rId14"/>
    <p:sldId id="269" r:id="rId15"/>
    <p:sldId id="276" r:id="rId16"/>
    <p:sldId id="277" r:id="rId17"/>
    <p:sldId id="271" r:id="rId18"/>
    <p:sldId id="270" r:id="rId19"/>
    <p:sldId id="27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E23BF-CF0B-23CB-5360-AE311A859865}" v="666" dt="2022-04-16T13:34:27.128"/>
    <p1510:client id="{64BA8C85-231D-F97C-AF5A-722CD9AE95B6}" v="2" dt="2022-04-19T04:23:50.147"/>
    <p1510:client id="{A81A1794-8BB7-011F-1CBD-32CD075A3512}" v="168" dt="2022-04-25T10:36:05.399"/>
    <p1510:client id="{ACD3F20C-71D2-8C9D-2519-BF1271AC0097}" v="315" dt="2022-04-19T16:00:53.946"/>
    <p1510:client id="{B3D9D75C-4ECB-4605-2301-22C3F2500EF8}" v="189" dt="2022-04-18T02:22:10.779"/>
    <p1510:client id="{C605FA3C-55A5-4021-5CB2-61B4B0F75342}" v="315" dt="2022-04-18T09:59:54.122"/>
    <p1510:client id="{E0265303-4348-064B-15A8-7EAC318C1A0C}" v="194" dt="2022-04-27T04:25:05.585"/>
    <p1510:client id="{ECE530CF-D563-CE9F-0681-CBD65D1ECB31}" v="173" dt="2022-04-26T04:12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ECF05-FE58-4815-938F-3F6D1938755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11EBB9C-3C40-4CCB-AB6A-0BAB9CF15683}">
      <dgm:prSet phldrT="[Text]" phldr="0"/>
      <dgm:spPr/>
      <dgm:t>
        <a:bodyPr/>
        <a:lstStyle/>
        <a:p>
          <a:pPr rtl="0"/>
          <a:r>
            <a:rPr lang="en-US" b="1" dirty="0">
              <a:latin typeface="Fira sans"/>
            </a:rPr>
            <a:t>Functional Testing</a:t>
          </a:r>
        </a:p>
      </dgm:t>
    </dgm:pt>
    <dgm:pt modelId="{949344B8-88ED-41A7-9DD7-690ADCB5E847}" type="parTrans" cxnId="{12C87F3A-441B-4F75-879B-B37CCAC1CC14}">
      <dgm:prSet/>
      <dgm:spPr/>
      <dgm:t>
        <a:bodyPr/>
        <a:lstStyle/>
        <a:p>
          <a:endParaRPr lang="en-US"/>
        </a:p>
      </dgm:t>
    </dgm:pt>
    <dgm:pt modelId="{1507A665-D6A8-4829-9EC0-DA4D627A45D0}" type="sibTrans" cxnId="{12C87F3A-441B-4F75-879B-B37CCAC1CC14}">
      <dgm:prSet/>
      <dgm:spPr/>
      <dgm:t>
        <a:bodyPr/>
        <a:lstStyle/>
        <a:p>
          <a:endParaRPr lang="en-US"/>
        </a:p>
      </dgm:t>
    </dgm:pt>
    <dgm:pt modelId="{912970A5-8B60-43E4-A216-C02EF6E88A97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Functional testing of all features - manual testing.</a:t>
          </a:r>
        </a:p>
      </dgm:t>
    </dgm:pt>
    <dgm:pt modelId="{57225E15-909E-4DF2-920A-8F952C3FC501}" type="parTrans" cxnId="{6392C6D7-6802-444B-B29F-78F390E6E858}">
      <dgm:prSet/>
      <dgm:spPr/>
      <dgm:t>
        <a:bodyPr/>
        <a:lstStyle/>
        <a:p>
          <a:endParaRPr lang="en-US"/>
        </a:p>
      </dgm:t>
    </dgm:pt>
    <dgm:pt modelId="{A67285F8-049A-42F5-AB50-867699C86838}" type="sibTrans" cxnId="{6392C6D7-6802-444B-B29F-78F390E6E858}">
      <dgm:prSet/>
      <dgm:spPr/>
      <dgm:t>
        <a:bodyPr/>
        <a:lstStyle/>
        <a:p>
          <a:endParaRPr lang="en-US"/>
        </a:p>
      </dgm:t>
    </dgm:pt>
    <dgm:pt modelId="{3E506771-7C3E-479B-AD3C-C75D3A4C2BD2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Text field validation</a:t>
          </a:r>
        </a:p>
      </dgm:t>
    </dgm:pt>
    <dgm:pt modelId="{EBF07638-84C2-45FA-AA66-7EA5137E204E}" type="parTrans" cxnId="{5D897EF7-06F6-4D5F-A251-0E20BC4CFCE9}">
      <dgm:prSet/>
      <dgm:spPr/>
      <dgm:t>
        <a:bodyPr/>
        <a:lstStyle/>
        <a:p>
          <a:endParaRPr lang="en-US"/>
        </a:p>
      </dgm:t>
    </dgm:pt>
    <dgm:pt modelId="{FE56EBA2-1002-4F29-91BF-22E3D0DB95DC}" type="sibTrans" cxnId="{5D897EF7-06F6-4D5F-A251-0E20BC4CFCE9}">
      <dgm:prSet/>
      <dgm:spPr/>
      <dgm:t>
        <a:bodyPr/>
        <a:lstStyle/>
        <a:p>
          <a:endParaRPr lang="en-US"/>
        </a:p>
      </dgm:t>
    </dgm:pt>
    <dgm:pt modelId="{4F818300-C0E6-496E-A3B1-9AF0D245B76A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 Compatibility Testing</a:t>
          </a:r>
        </a:p>
      </dgm:t>
    </dgm:pt>
    <dgm:pt modelId="{2B0B4093-557A-4F13-AB2E-B1BDA3E3BFEF}" type="parTrans" cxnId="{5D845425-1811-4F02-B939-1DF644C7FCA0}">
      <dgm:prSet/>
      <dgm:spPr/>
      <dgm:t>
        <a:bodyPr/>
        <a:lstStyle/>
        <a:p>
          <a:endParaRPr lang="en-US"/>
        </a:p>
      </dgm:t>
    </dgm:pt>
    <dgm:pt modelId="{06B92957-BB90-425E-932B-FA9586E921ED}" type="sibTrans" cxnId="{5D845425-1811-4F02-B939-1DF644C7FCA0}">
      <dgm:prSet/>
      <dgm:spPr/>
      <dgm:t>
        <a:bodyPr/>
        <a:lstStyle/>
        <a:p>
          <a:endParaRPr lang="en-US"/>
        </a:p>
      </dgm:t>
    </dgm:pt>
    <dgm:pt modelId="{C51AC9A9-9950-4067-8CD4-15338595B105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OS tested include Windows (10,11), MacOS Catalina</a:t>
          </a:r>
        </a:p>
      </dgm:t>
    </dgm:pt>
    <dgm:pt modelId="{5D868B22-14B6-4B5C-90D6-26978756BFBE}" type="parTrans" cxnId="{50061AE9-7340-4A3B-8DC2-E3BB302975BB}">
      <dgm:prSet/>
      <dgm:spPr/>
      <dgm:t>
        <a:bodyPr/>
        <a:lstStyle/>
        <a:p>
          <a:endParaRPr lang="en-US"/>
        </a:p>
      </dgm:t>
    </dgm:pt>
    <dgm:pt modelId="{0E22EE31-2309-43B4-88C3-D5F511FADAFA}" type="sibTrans" cxnId="{50061AE9-7340-4A3B-8DC2-E3BB302975BB}">
      <dgm:prSet/>
      <dgm:spPr/>
      <dgm:t>
        <a:bodyPr/>
        <a:lstStyle/>
        <a:p>
          <a:endParaRPr lang="en-US"/>
        </a:p>
      </dgm:t>
    </dgm:pt>
    <dgm:pt modelId="{942862C6-E57D-4731-BB96-0E9DCB272346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 Browsers include Chrome, Firefox and Edge.</a:t>
          </a:r>
        </a:p>
      </dgm:t>
    </dgm:pt>
    <dgm:pt modelId="{47B2B3B8-55B3-4017-92AF-90ECEA362FC9}" type="parTrans" cxnId="{7ABBEE92-C197-487D-AB9C-CF110A76BB45}">
      <dgm:prSet/>
      <dgm:spPr/>
      <dgm:t>
        <a:bodyPr/>
        <a:lstStyle/>
        <a:p>
          <a:endParaRPr lang="en-US"/>
        </a:p>
      </dgm:t>
    </dgm:pt>
    <dgm:pt modelId="{3C66787B-123F-4308-8BC5-79259A4584C6}" type="sibTrans" cxnId="{7ABBEE92-C197-487D-AB9C-CF110A76BB45}">
      <dgm:prSet/>
      <dgm:spPr/>
      <dgm:t>
        <a:bodyPr/>
        <a:lstStyle/>
        <a:p>
          <a:endParaRPr lang="en-US"/>
        </a:p>
      </dgm:t>
    </dgm:pt>
    <dgm:pt modelId="{EC526F1A-8E6E-4987-88F0-D7D9965A84F1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Usability Testing </a:t>
          </a:r>
        </a:p>
      </dgm:t>
    </dgm:pt>
    <dgm:pt modelId="{4FCB9D5D-39F3-4B61-8428-671676BB4008}" type="parTrans" cxnId="{16D0F17A-40C7-48F6-9320-2ED964F27AA0}">
      <dgm:prSet/>
      <dgm:spPr/>
      <dgm:t>
        <a:bodyPr/>
        <a:lstStyle/>
        <a:p>
          <a:endParaRPr lang="en-US"/>
        </a:p>
      </dgm:t>
    </dgm:pt>
    <dgm:pt modelId="{F9CAB529-29B8-469C-8518-CA50A37F85E5}" type="sibTrans" cxnId="{16D0F17A-40C7-48F6-9320-2ED964F27AA0}">
      <dgm:prSet/>
      <dgm:spPr/>
      <dgm:t>
        <a:bodyPr/>
        <a:lstStyle/>
        <a:p>
          <a:endParaRPr lang="en-US"/>
        </a:p>
      </dgm:t>
    </dgm:pt>
    <dgm:pt modelId="{99BCDF45-FFCB-4DC2-A80F-626382F262D0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Testing done using </a:t>
          </a:r>
          <a:r>
            <a:rPr lang="en-US" dirty="0" err="1">
              <a:latin typeface="Fira sans"/>
            </a:rPr>
            <a:t>GTmetrix</a:t>
          </a:r>
          <a:r>
            <a:rPr lang="en-US" dirty="0">
              <a:latin typeface="Fira sans"/>
            </a:rPr>
            <a:t>. Overall score is 81 %</a:t>
          </a:r>
        </a:p>
      </dgm:t>
    </dgm:pt>
    <dgm:pt modelId="{F098BB3A-47FC-4024-B23C-FD809B905402}" type="parTrans" cxnId="{29404994-0095-4CE3-8B91-679BC37CE4B6}">
      <dgm:prSet/>
      <dgm:spPr/>
      <dgm:t>
        <a:bodyPr/>
        <a:lstStyle/>
        <a:p>
          <a:endParaRPr lang="en-US"/>
        </a:p>
      </dgm:t>
    </dgm:pt>
    <dgm:pt modelId="{F28A1641-30C0-4286-B821-F6D295639C6E}" type="sibTrans" cxnId="{29404994-0095-4CE3-8B91-679BC37CE4B6}">
      <dgm:prSet/>
      <dgm:spPr/>
      <dgm:t>
        <a:bodyPr/>
        <a:lstStyle/>
        <a:p>
          <a:endParaRPr lang="en-US"/>
        </a:p>
      </dgm:t>
    </dgm:pt>
    <dgm:pt modelId="{0744EE2A-DE7D-497F-9C26-406C3C42E727}">
      <dgm:prSet phldrT="[Text]" phldr="0"/>
      <dgm:spPr/>
      <dgm:t>
        <a:bodyPr/>
        <a:lstStyle/>
        <a:p>
          <a:pPr rtl="0"/>
          <a:r>
            <a:rPr lang="en-US" dirty="0">
              <a:latin typeface="Fira sans"/>
            </a:rPr>
            <a:t>Good results in most performance metrics</a:t>
          </a:r>
        </a:p>
      </dgm:t>
    </dgm:pt>
    <dgm:pt modelId="{05970BEB-8519-4B2C-A2C5-A2FA9E6E0D98}" type="parTrans" cxnId="{DFE4C365-B39E-4ADD-B381-00DFFD3519F0}">
      <dgm:prSet/>
      <dgm:spPr/>
      <dgm:t>
        <a:bodyPr/>
        <a:lstStyle/>
        <a:p>
          <a:endParaRPr lang="en-US"/>
        </a:p>
      </dgm:t>
    </dgm:pt>
    <dgm:pt modelId="{CD3F4B5E-21B9-414E-B790-D1EF1436E5CC}" type="sibTrans" cxnId="{DFE4C365-B39E-4ADD-B381-00DFFD3519F0}">
      <dgm:prSet/>
      <dgm:spPr/>
      <dgm:t>
        <a:bodyPr/>
        <a:lstStyle/>
        <a:p>
          <a:endParaRPr lang="en-US"/>
        </a:p>
      </dgm:t>
    </dgm:pt>
    <dgm:pt modelId="{4ABA8284-4196-4185-A9CF-902C8BB4D3F8}">
      <dgm:prSet phldr="0"/>
      <dgm:spPr/>
      <dgm:t>
        <a:bodyPr/>
        <a:lstStyle/>
        <a:p>
          <a:pPr rtl="0"/>
          <a:r>
            <a:rPr lang="en-US" dirty="0">
              <a:latin typeface="Fira sans"/>
            </a:rPr>
            <a:t>Appropriate Error messages </a:t>
          </a:r>
        </a:p>
      </dgm:t>
    </dgm:pt>
    <dgm:pt modelId="{F53B31C8-6D3B-40A7-809C-90805CAC8638}" type="parTrans" cxnId="{5CD156D2-7E4C-4739-B213-8E37D960ED1C}">
      <dgm:prSet/>
      <dgm:spPr/>
    </dgm:pt>
    <dgm:pt modelId="{724DC4E6-1AE2-4772-9AF0-CB4347BA94A8}" type="sibTrans" cxnId="{5CD156D2-7E4C-4739-B213-8E37D960ED1C}">
      <dgm:prSet/>
      <dgm:spPr/>
    </dgm:pt>
    <dgm:pt modelId="{AAE2F2C6-97C7-4E8B-B87E-BAC1755A5C36}">
      <dgm:prSet phldr="0"/>
      <dgm:spPr/>
      <dgm:t>
        <a:bodyPr/>
        <a:lstStyle/>
        <a:p>
          <a:pPr rtl="0"/>
          <a:r>
            <a:rPr lang="en-US" dirty="0">
              <a:latin typeface="Fira sans"/>
            </a:rPr>
            <a:t>Testing done using SauceLabs</a:t>
          </a:r>
        </a:p>
      </dgm:t>
    </dgm:pt>
    <dgm:pt modelId="{50C4CDE2-47FF-4C18-937F-508FAE7C6D2B}" type="parTrans" cxnId="{8D066CEE-A895-433A-8B8D-B306E9FAFAAD}">
      <dgm:prSet/>
      <dgm:spPr/>
    </dgm:pt>
    <dgm:pt modelId="{2B64509B-2040-4920-A48E-C11A0B3C7D0A}" type="sibTrans" cxnId="{8D066CEE-A895-433A-8B8D-B306E9FAFAAD}">
      <dgm:prSet/>
      <dgm:spPr/>
    </dgm:pt>
    <dgm:pt modelId="{17A1ADF7-0DA2-4E6E-A628-FD220FBB7117}">
      <dgm:prSet phldr="0"/>
      <dgm:spPr/>
      <dgm:t>
        <a:bodyPr/>
        <a:lstStyle/>
        <a:p>
          <a:pPr rtl="0"/>
          <a:r>
            <a:rPr lang="en-US" dirty="0">
              <a:latin typeface="Fira sans"/>
            </a:rPr>
            <a:t>Cumulative layout shift and speed index can be improved</a:t>
          </a:r>
        </a:p>
      </dgm:t>
    </dgm:pt>
    <dgm:pt modelId="{FDA7452C-ABF5-432C-86C0-84ED0D81FA91}" type="parTrans" cxnId="{5C5F1AEC-05B2-42BC-A518-2C77265C0C2B}">
      <dgm:prSet/>
      <dgm:spPr/>
    </dgm:pt>
    <dgm:pt modelId="{38F723A7-3FFF-4637-81A2-6EA219D71B46}" type="sibTrans" cxnId="{5C5F1AEC-05B2-42BC-A518-2C77265C0C2B}">
      <dgm:prSet/>
      <dgm:spPr/>
    </dgm:pt>
    <dgm:pt modelId="{5EEA101C-0882-405F-9879-4C5F686153C6}" type="pres">
      <dgm:prSet presAssocID="{FCEECF05-FE58-4815-938F-3F6D193875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236326-FC4E-4BCB-BC86-99B77195F825}" type="pres">
      <dgm:prSet presAssocID="{611EBB9C-3C40-4CCB-AB6A-0BAB9CF15683}" presName="root" presStyleCnt="0"/>
      <dgm:spPr/>
    </dgm:pt>
    <dgm:pt modelId="{BE144A37-13AD-4AD6-A176-60BDD2C23EC6}" type="pres">
      <dgm:prSet presAssocID="{611EBB9C-3C40-4CCB-AB6A-0BAB9CF15683}" presName="rootComposite" presStyleCnt="0"/>
      <dgm:spPr/>
    </dgm:pt>
    <dgm:pt modelId="{D58C68C7-3EB6-48F6-A7CD-3E864E6190B3}" type="pres">
      <dgm:prSet presAssocID="{611EBB9C-3C40-4CCB-AB6A-0BAB9CF15683}" presName="rootText" presStyleLbl="node1" presStyleIdx="0" presStyleCnt="3"/>
      <dgm:spPr/>
    </dgm:pt>
    <dgm:pt modelId="{52457096-2EF3-4AD0-B743-EBD924B13F75}" type="pres">
      <dgm:prSet presAssocID="{611EBB9C-3C40-4CCB-AB6A-0BAB9CF15683}" presName="rootConnector" presStyleLbl="node1" presStyleIdx="0" presStyleCnt="3"/>
      <dgm:spPr/>
    </dgm:pt>
    <dgm:pt modelId="{66A63A99-1681-4983-8CDF-E3485131B8E9}" type="pres">
      <dgm:prSet presAssocID="{611EBB9C-3C40-4CCB-AB6A-0BAB9CF15683}" presName="childShape" presStyleCnt="0"/>
      <dgm:spPr/>
    </dgm:pt>
    <dgm:pt modelId="{FF2BB668-6A59-4D59-A7F6-8D1CB1553F44}" type="pres">
      <dgm:prSet presAssocID="{57225E15-909E-4DF2-920A-8F952C3FC501}" presName="Name13" presStyleLbl="parChTrans1D2" presStyleIdx="0" presStyleCnt="9"/>
      <dgm:spPr/>
    </dgm:pt>
    <dgm:pt modelId="{790C0305-7579-4523-BDB0-8FCA6771AA43}" type="pres">
      <dgm:prSet presAssocID="{912970A5-8B60-43E4-A216-C02EF6E88A97}" presName="childText" presStyleLbl="bgAcc1" presStyleIdx="0" presStyleCnt="9">
        <dgm:presLayoutVars>
          <dgm:bulletEnabled val="1"/>
        </dgm:presLayoutVars>
      </dgm:prSet>
      <dgm:spPr/>
    </dgm:pt>
    <dgm:pt modelId="{8455BAD5-8736-4064-A86F-AF6E0BFC7F51}" type="pres">
      <dgm:prSet presAssocID="{EBF07638-84C2-45FA-AA66-7EA5137E204E}" presName="Name13" presStyleLbl="parChTrans1D2" presStyleIdx="1" presStyleCnt="9"/>
      <dgm:spPr/>
    </dgm:pt>
    <dgm:pt modelId="{D89E0424-2FD7-44D3-9326-E4515378BF94}" type="pres">
      <dgm:prSet presAssocID="{3E506771-7C3E-479B-AD3C-C75D3A4C2BD2}" presName="childText" presStyleLbl="bgAcc1" presStyleIdx="1" presStyleCnt="9">
        <dgm:presLayoutVars>
          <dgm:bulletEnabled val="1"/>
        </dgm:presLayoutVars>
      </dgm:prSet>
      <dgm:spPr/>
    </dgm:pt>
    <dgm:pt modelId="{97234AED-036E-4ECB-9692-AAB15202645F}" type="pres">
      <dgm:prSet presAssocID="{F53B31C8-6D3B-40A7-809C-90805CAC8638}" presName="Name13" presStyleLbl="parChTrans1D2" presStyleIdx="2" presStyleCnt="9"/>
      <dgm:spPr/>
    </dgm:pt>
    <dgm:pt modelId="{2D9EEB0A-BB93-4A5C-85DC-A87EBAB84992}" type="pres">
      <dgm:prSet presAssocID="{4ABA8284-4196-4185-A9CF-902C8BB4D3F8}" presName="childText" presStyleLbl="bgAcc1" presStyleIdx="2" presStyleCnt="9">
        <dgm:presLayoutVars>
          <dgm:bulletEnabled val="1"/>
        </dgm:presLayoutVars>
      </dgm:prSet>
      <dgm:spPr/>
    </dgm:pt>
    <dgm:pt modelId="{33B9864B-2AED-4FAA-AC4A-EB5C05A84BAA}" type="pres">
      <dgm:prSet presAssocID="{4F818300-C0E6-496E-A3B1-9AF0D245B76A}" presName="root" presStyleCnt="0"/>
      <dgm:spPr/>
    </dgm:pt>
    <dgm:pt modelId="{BD1F0712-01C8-4F25-9149-494E7CC39292}" type="pres">
      <dgm:prSet presAssocID="{4F818300-C0E6-496E-A3B1-9AF0D245B76A}" presName="rootComposite" presStyleCnt="0"/>
      <dgm:spPr/>
    </dgm:pt>
    <dgm:pt modelId="{A8A65E5C-5AC0-4DBB-A93B-B15743EFC191}" type="pres">
      <dgm:prSet presAssocID="{4F818300-C0E6-496E-A3B1-9AF0D245B76A}" presName="rootText" presStyleLbl="node1" presStyleIdx="1" presStyleCnt="3"/>
      <dgm:spPr/>
    </dgm:pt>
    <dgm:pt modelId="{24FC65B6-7361-4D46-BE04-099293409E56}" type="pres">
      <dgm:prSet presAssocID="{4F818300-C0E6-496E-A3B1-9AF0D245B76A}" presName="rootConnector" presStyleLbl="node1" presStyleIdx="1" presStyleCnt="3"/>
      <dgm:spPr/>
    </dgm:pt>
    <dgm:pt modelId="{4C484F60-5374-4D44-8E48-96EEA8ACED18}" type="pres">
      <dgm:prSet presAssocID="{4F818300-C0E6-496E-A3B1-9AF0D245B76A}" presName="childShape" presStyleCnt="0"/>
      <dgm:spPr/>
    </dgm:pt>
    <dgm:pt modelId="{35F662C3-59C4-4B6D-ABF1-9F20948F9020}" type="pres">
      <dgm:prSet presAssocID="{50C4CDE2-47FF-4C18-937F-508FAE7C6D2B}" presName="Name13" presStyleLbl="parChTrans1D2" presStyleIdx="3" presStyleCnt="9"/>
      <dgm:spPr/>
    </dgm:pt>
    <dgm:pt modelId="{518AA814-5BFD-4750-B12E-E92786106038}" type="pres">
      <dgm:prSet presAssocID="{AAE2F2C6-97C7-4E8B-B87E-BAC1755A5C36}" presName="childText" presStyleLbl="bgAcc1" presStyleIdx="3" presStyleCnt="9">
        <dgm:presLayoutVars>
          <dgm:bulletEnabled val="1"/>
        </dgm:presLayoutVars>
      </dgm:prSet>
      <dgm:spPr/>
    </dgm:pt>
    <dgm:pt modelId="{222350DB-E33A-447D-869A-CBCDE4E81D45}" type="pres">
      <dgm:prSet presAssocID="{5D868B22-14B6-4B5C-90D6-26978756BFBE}" presName="Name13" presStyleLbl="parChTrans1D2" presStyleIdx="4" presStyleCnt="9"/>
      <dgm:spPr/>
    </dgm:pt>
    <dgm:pt modelId="{4E827116-D800-4FAD-BA21-EF057051248A}" type="pres">
      <dgm:prSet presAssocID="{C51AC9A9-9950-4067-8CD4-15338595B105}" presName="childText" presStyleLbl="bgAcc1" presStyleIdx="4" presStyleCnt="9">
        <dgm:presLayoutVars>
          <dgm:bulletEnabled val="1"/>
        </dgm:presLayoutVars>
      </dgm:prSet>
      <dgm:spPr/>
    </dgm:pt>
    <dgm:pt modelId="{3608F688-C566-43C0-942B-69085F1E8012}" type="pres">
      <dgm:prSet presAssocID="{47B2B3B8-55B3-4017-92AF-90ECEA362FC9}" presName="Name13" presStyleLbl="parChTrans1D2" presStyleIdx="5" presStyleCnt="9"/>
      <dgm:spPr/>
    </dgm:pt>
    <dgm:pt modelId="{36D5BF1D-40CE-49EE-833F-E157F2D7FD69}" type="pres">
      <dgm:prSet presAssocID="{942862C6-E57D-4731-BB96-0E9DCB272346}" presName="childText" presStyleLbl="bgAcc1" presStyleIdx="5" presStyleCnt="9">
        <dgm:presLayoutVars>
          <dgm:bulletEnabled val="1"/>
        </dgm:presLayoutVars>
      </dgm:prSet>
      <dgm:spPr/>
    </dgm:pt>
    <dgm:pt modelId="{4920D074-5C48-4181-B53C-0F569CBC2DE0}" type="pres">
      <dgm:prSet presAssocID="{EC526F1A-8E6E-4987-88F0-D7D9965A84F1}" presName="root" presStyleCnt="0"/>
      <dgm:spPr/>
    </dgm:pt>
    <dgm:pt modelId="{81FF155E-42F3-404C-8B97-265CA6570A25}" type="pres">
      <dgm:prSet presAssocID="{EC526F1A-8E6E-4987-88F0-D7D9965A84F1}" presName="rootComposite" presStyleCnt="0"/>
      <dgm:spPr/>
    </dgm:pt>
    <dgm:pt modelId="{A2B6BA50-0C8F-4436-B6BF-A4C7E7BD1578}" type="pres">
      <dgm:prSet presAssocID="{EC526F1A-8E6E-4987-88F0-D7D9965A84F1}" presName="rootText" presStyleLbl="node1" presStyleIdx="2" presStyleCnt="3"/>
      <dgm:spPr/>
    </dgm:pt>
    <dgm:pt modelId="{B6162896-F4D4-4609-A802-05E717B685AD}" type="pres">
      <dgm:prSet presAssocID="{EC526F1A-8E6E-4987-88F0-D7D9965A84F1}" presName="rootConnector" presStyleLbl="node1" presStyleIdx="2" presStyleCnt="3"/>
      <dgm:spPr/>
    </dgm:pt>
    <dgm:pt modelId="{C27F1121-4D1B-4A93-B3C7-74EEB4C2641B}" type="pres">
      <dgm:prSet presAssocID="{EC526F1A-8E6E-4987-88F0-D7D9965A84F1}" presName="childShape" presStyleCnt="0"/>
      <dgm:spPr/>
    </dgm:pt>
    <dgm:pt modelId="{25C92725-BEDF-4770-BF06-F9A7A43457CB}" type="pres">
      <dgm:prSet presAssocID="{F098BB3A-47FC-4024-B23C-FD809B905402}" presName="Name13" presStyleLbl="parChTrans1D2" presStyleIdx="6" presStyleCnt="9"/>
      <dgm:spPr/>
    </dgm:pt>
    <dgm:pt modelId="{256D8C6C-4E96-4BFC-9032-A70F02957DFE}" type="pres">
      <dgm:prSet presAssocID="{99BCDF45-FFCB-4DC2-A80F-626382F262D0}" presName="childText" presStyleLbl="bgAcc1" presStyleIdx="6" presStyleCnt="9">
        <dgm:presLayoutVars>
          <dgm:bulletEnabled val="1"/>
        </dgm:presLayoutVars>
      </dgm:prSet>
      <dgm:spPr/>
    </dgm:pt>
    <dgm:pt modelId="{D9FE0F7C-6B8C-4C92-A88B-25132BC518EA}" type="pres">
      <dgm:prSet presAssocID="{05970BEB-8519-4B2C-A2C5-A2FA9E6E0D98}" presName="Name13" presStyleLbl="parChTrans1D2" presStyleIdx="7" presStyleCnt="9"/>
      <dgm:spPr/>
    </dgm:pt>
    <dgm:pt modelId="{F22EBD5F-1479-430A-A88B-F3A4868324A2}" type="pres">
      <dgm:prSet presAssocID="{0744EE2A-DE7D-497F-9C26-406C3C42E727}" presName="childText" presStyleLbl="bgAcc1" presStyleIdx="7" presStyleCnt="9">
        <dgm:presLayoutVars>
          <dgm:bulletEnabled val="1"/>
        </dgm:presLayoutVars>
      </dgm:prSet>
      <dgm:spPr/>
    </dgm:pt>
    <dgm:pt modelId="{656A591B-A36D-4F98-B52C-81DFAA852A77}" type="pres">
      <dgm:prSet presAssocID="{FDA7452C-ABF5-432C-86C0-84ED0D81FA91}" presName="Name13" presStyleLbl="parChTrans1D2" presStyleIdx="8" presStyleCnt="9"/>
      <dgm:spPr/>
    </dgm:pt>
    <dgm:pt modelId="{DF80B421-3BA0-43EF-8073-FBF5057805A3}" type="pres">
      <dgm:prSet presAssocID="{17A1ADF7-0DA2-4E6E-A628-FD220FBB7117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9257A30A-242D-45FC-A4D1-CEBF2845A045}" type="presOf" srcId="{4ABA8284-4196-4185-A9CF-902C8BB4D3F8}" destId="{2D9EEB0A-BB93-4A5C-85DC-A87EBAB84992}" srcOrd="0" destOrd="0" presId="urn:microsoft.com/office/officeart/2005/8/layout/hierarchy3"/>
    <dgm:cxn modelId="{56270816-20AE-43DD-BEE8-C85E24530B7F}" type="presOf" srcId="{4F818300-C0E6-496E-A3B1-9AF0D245B76A}" destId="{A8A65E5C-5AC0-4DBB-A93B-B15743EFC191}" srcOrd="0" destOrd="0" presId="urn:microsoft.com/office/officeart/2005/8/layout/hierarchy3"/>
    <dgm:cxn modelId="{2DBABE1E-7F81-409F-A9A8-3BF8425D8FFF}" type="presOf" srcId="{EC526F1A-8E6E-4987-88F0-D7D9965A84F1}" destId="{B6162896-F4D4-4609-A802-05E717B685AD}" srcOrd="1" destOrd="0" presId="urn:microsoft.com/office/officeart/2005/8/layout/hierarchy3"/>
    <dgm:cxn modelId="{5D845425-1811-4F02-B939-1DF644C7FCA0}" srcId="{FCEECF05-FE58-4815-938F-3F6D19387557}" destId="{4F818300-C0E6-496E-A3B1-9AF0D245B76A}" srcOrd="1" destOrd="0" parTransId="{2B0B4093-557A-4F13-AB2E-B1BDA3E3BFEF}" sibTransId="{06B92957-BB90-425E-932B-FA9586E921ED}"/>
    <dgm:cxn modelId="{3E487026-6CD3-4D5B-BED6-B6E1D9083164}" type="presOf" srcId="{17A1ADF7-0DA2-4E6E-A628-FD220FBB7117}" destId="{DF80B421-3BA0-43EF-8073-FBF5057805A3}" srcOrd="0" destOrd="0" presId="urn:microsoft.com/office/officeart/2005/8/layout/hierarchy3"/>
    <dgm:cxn modelId="{12C87F3A-441B-4F75-879B-B37CCAC1CC14}" srcId="{FCEECF05-FE58-4815-938F-3F6D19387557}" destId="{611EBB9C-3C40-4CCB-AB6A-0BAB9CF15683}" srcOrd="0" destOrd="0" parTransId="{949344B8-88ED-41A7-9DD7-690ADCB5E847}" sibTransId="{1507A665-D6A8-4829-9EC0-DA4D627A45D0}"/>
    <dgm:cxn modelId="{4DD31B5C-8909-41E8-BE1A-B32A931E1C96}" type="presOf" srcId="{942862C6-E57D-4731-BB96-0E9DCB272346}" destId="{36D5BF1D-40CE-49EE-833F-E157F2D7FD69}" srcOrd="0" destOrd="0" presId="urn:microsoft.com/office/officeart/2005/8/layout/hierarchy3"/>
    <dgm:cxn modelId="{67B24E61-B1F7-48AA-B623-F52C018E86CC}" type="presOf" srcId="{57225E15-909E-4DF2-920A-8F952C3FC501}" destId="{FF2BB668-6A59-4D59-A7F6-8D1CB1553F44}" srcOrd="0" destOrd="0" presId="urn:microsoft.com/office/officeart/2005/8/layout/hierarchy3"/>
    <dgm:cxn modelId="{DFE4C365-B39E-4ADD-B381-00DFFD3519F0}" srcId="{EC526F1A-8E6E-4987-88F0-D7D9965A84F1}" destId="{0744EE2A-DE7D-497F-9C26-406C3C42E727}" srcOrd="1" destOrd="0" parTransId="{05970BEB-8519-4B2C-A2C5-A2FA9E6E0D98}" sibTransId="{CD3F4B5E-21B9-414E-B790-D1EF1436E5CC}"/>
    <dgm:cxn modelId="{E22AE56C-F1D6-4068-AA00-A7D3CF8B8F71}" type="presOf" srcId="{C51AC9A9-9950-4067-8CD4-15338595B105}" destId="{4E827116-D800-4FAD-BA21-EF057051248A}" srcOrd="0" destOrd="0" presId="urn:microsoft.com/office/officeart/2005/8/layout/hierarchy3"/>
    <dgm:cxn modelId="{133B5F71-F8BD-4110-9651-3F4374ED50C7}" type="presOf" srcId="{EC526F1A-8E6E-4987-88F0-D7D9965A84F1}" destId="{A2B6BA50-0C8F-4436-B6BF-A4C7E7BD1578}" srcOrd="0" destOrd="0" presId="urn:microsoft.com/office/officeart/2005/8/layout/hierarchy3"/>
    <dgm:cxn modelId="{0AFA0052-1C59-40A4-BD79-BCF182C08368}" type="presOf" srcId="{47B2B3B8-55B3-4017-92AF-90ECEA362FC9}" destId="{3608F688-C566-43C0-942B-69085F1E8012}" srcOrd="0" destOrd="0" presId="urn:microsoft.com/office/officeart/2005/8/layout/hierarchy3"/>
    <dgm:cxn modelId="{BF060C57-69DB-4CD4-99D3-753B523945C9}" type="presOf" srcId="{611EBB9C-3C40-4CCB-AB6A-0BAB9CF15683}" destId="{D58C68C7-3EB6-48F6-A7CD-3E864E6190B3}" srcOrd="0" destOrd="0" presId="urn:microsoft.com/office/officeart/2005/8/layout/hierarchy3"/>
    <dgm:cxn modelId="{CF9AE258-6AE9-40D7-BD4A-1E423E9F9B96}" type="presOf" srcId="{99BCDF45-FFCB-4DC2-A80F-626382F262D0}" destId="{256D8C6C-4E96-4BFC-9032-A70F02957DFE}" srcOrd="0" destOrd="0" presId="urn:microsoft.com/office/officeart/2005/8/layout/hierarchy3"/>
    <dgm:cxn modelId="{A07B2059-1FCA-4233-B139-103DAD1257CD}" type="presOf" srcId="{05970BEB-8519-4B2C-A2C5-A2FA9E6E0D98}" destId="{D9FE0F7C-6B8C-4C92-A88B-25132BC518EA}" srcOrd="0" destOrd="0" presId="urn:microsoft.com/office/officeart/2005/8/layout/hierarchy3"/>
    <dgm:cxn modelId="{448F8D79-51D2-4FEF-A048-7C7645B6D7BE}" type="presOf" srcId="{FDA7452C-ABF5-432C-86C0-84ED0D81FA91}" destId="{656A591B-A36D-4F98-B52C-81DFAA852A77}" srcOrd="0" destOrd="0" presId="urn:microsoft.com/office/officeart/2005/8/layout/hierarchy3"/>
    <dgm:cxn modelId="{7ABEBD79-7E1A-41A6-8F77-5853E82E1E67}" type="presOf" srcId="{EBF07638-84C2-45FA-AA66-7EA5137E204E}" destId="{8455BAD5-8736-4064-A86F-AF6E0BFC7F51}" srcOrd="0" destOrd="0" presId="urn:microsoft.com/office/officeart/2005/8/layout/hierarchy3"/>
    <dgm:cxn modelId="{16D0F17A-40C7-48F6-9320-2ED964F27AA0}" srcId="{FCEECF05-FE58-4815-938F-3F6D19387557}" destId="{EC526F1A-8E6E-4987-88F0-D7D9965A84F1}" srcOrd="2" destOrd="0" parTransId="{4FCB9D5D-39F3-4B61-8428-671676BB4008}" sibTransId="{F9CAB529-29B8-469C-8518-CA50A37F85E5}"/>
    <dgm:cxn modelId="{A6B5C583-507D-498B-966B-4B6BADD90AE6}" type="presOf" srcId="{50C4CDE2-47FF-4C18-937F-508FAE7C6D2B}" destId="{35F662C3-59C4-4B6D-ABF1-9F20948F9020}" srcOrd="0" destOrd="0" presId="urn:microsoft.com/office/officeart/2005/8/layout/hierarchy3"/>
    <dgm:cxn modelId="{BAAE9D8D-5072-4722-B534-82F2D68D480E}" type="presOf" srcId="{FCEECF05-FE58-4815-938F-3F6D19387557}" destId="{5EEA101C-0882-405F-9879-4C5F686153C6}" srcOrd="0" destOrd="0" presId="urn:microsoft.com/office/officeart/2005/8/layout/hierarchy3"/>
    <dgm:cxn modelId="{7ABBEE92-C197-487D-AB9C-CF110A76BB45}" srcId="{4F818300-C0E6-496E-A3B1-9AF0D245B76A}" destId="{942862C6-E57D-4731-BB96-0E9DCB272346}" srcOrd="2" destOrd="0" parTransId="{47B2B3B8-55B3-4017-92AF-90ECEA362FC9}" sibTransId="{3C66787B-123F-4308-8BC5-79259A4584C6}"/>
    <dgm:cxn modelId="{29404994-0095-4CE3-8B91-679BC37CE4B6}" srcId="{EC526F1A-8E6E-4987-88F0-D7D9965A84F1}" destId="{99BCDF45-FFCB-4DC2-A80F-626382F262D0}" srcOrd="0" destOrd="0" parTransId="{F098BB3A-47FC-4024-B23C-FD809B905402}" sibTransId="{F28A1641-30C0-4286-B821-F6D295639C6E}"/>
    <dgm:cxn modelId="{B943229C-7C42-4852-AC2E-5AF36D798F16}" type="presOf" srcId="{4F818300-C0E6-496E-A3B1-9AF0D245B76A}" destId="{24FC65B6-7361-4D46-BE04-099293409E56}" srcOrd="1" destOrd="0" presId="urn:microsoft.com/office/officeart/2005/8/layout/hierarchy3"/>
    <dgm:cxn modelId="{8D3D60A6-1EB4-4B31-8152-11ECF81D36CF}" type="presOf" srcId="{0744EE2A-DE7D-497F-9C26-406C3C42E727}" destId="{F22EBD5F-1479-430A-A88B-F3A4868324A2}" srcOrd="0" destOrd="0" presId="urn:microsoft.com/office/officeart/2005/8/layout/hierarchy3"/>
    <dgm:cxn modelId="{F9CC4CB8-4347-497C-AF65-5E8C31A40461}" type="presOf" srcId="{F53B31C8-6D3B-40A7-809C-90805CAC8638}" destId="{97234AED-036E-4ECB-9692-AAB15202645F}" srcOrd="0" destOrd="0" presId="urn:microsoft.com/office/officeart/2005/8/layout/hierarchy3"/>
    <dgm:cxn modelId="{653485C1-CD4F-432E-9EA5-7CE7C5E1D624}" type="presOf" srcId="{3E506771-7C3E-479B-AD3C-C75D3A4C2BD2}" destId="{D89E0424-2FD7-44D3-9326-E4515378BF94}" srcOrd="0" destOrd="0" presId="urn:microsoft.com/office/officeart/2005/8/layout/hierarchy3"/>
    <dgm:cxn modelId="{5CD156D2-7E4C-4739-B213-8E37D960ED1C}" srcId="{611EBB9C-3C40-4CCB-AB6A-0BAB9CF15683}" destId="{4ABA8284-4196-4185-A9CF-902C8BB4D3F8}" srcOrd="2" destOrd="0" parTransId="{F53B31C8-6D3B-40A7-809C-90805CAC8638}" sibTransId="{724DC4E6-1AE2-4772-9AF0-CB4347BA94A8}"/>
    <dgm:cxn modelId="{6392C6D7-6802-444B-B29F-78F390E6E858}" srcId="{611EBB9C-3C40-4CCB-AB6A-0BAB9CF15683}" destId="{912970A5-8B60-43E4-A216-C02EF6E88A97}" srcOrd="0" destOrd="0" parTransId="{57225E15-909E-4DF2-920A-8F952C3FC501}" sibTransId="{A67285F8-049A-42F5-AB50-867699C86838}"/>
    <dgm:cxn modelId="{B08FA8E5-D96B-4902-AB6F-C4483C34C767}" type="presOf" srcId="{F098BB3A-47FC-4024-B23C-FD809B905402}" destId="{25C92725-BEDF-4770-BF06-F9A7A43457CB}" srcOrd="0" destOrd="0" presId="urn:microsoft.com/office/officeart/2005/8/layout/hierarchy3"/>
    <dgm:cxn modelId="{8B2DA3E8-4BF5-426F-BA92-B12D09945BE1}" type="presOf" srcId="{5D868B22-14B6-4B5C-90D6-26978756BFBE}" destId="{222350DB-E33A-447D-869A-CBCDE4E81D45}" srcOrd="0" destOrd="0" presId="urn:microsoft.com/office/officeart/2005/8/layout/hierarchy3"/>
    <dgm:cxn modelId="{50061AE9-7340-4A3B-8DC2-E3BB302975BB}" srcId="{4F818300-C0E6-496E-A3B1-9AF0D245B76A}" destId="{C51AC9A9-9950-4067-8CD4-15338595B105}" srcOrd="1" destOrd="0" parTransId="{5D868B22-14B6-4B5C-90D6-26978756BFBE}" sibTransId="{0E22EE31-2309-43B4-88C3-D5F511FADAFA}"/>
    <dgm:cxn modelId="{5C5F1AEC-05B2-42BC-A518-2C77265C0C2B}" srcId="{EC526F1A-8E6E-4987-88F0-D7D9965A84F1}" destId="{17A1ADF7-0DA2-4E6E-A628-FD220FBB7117}" srcOrd="2" destOrd="0" parTransId="{FDA7452C-ABF5-432C-86C0-84ED0D81FA91}" sibTransId="{38F723A7-3FFF-4637-81A2-6EA219D71B46}"/>
    <dgm:cxn modelId="{8D066CEE-A895-433A-8B8D-B306E9FAFAAD}" srcId="{4F818300-C0E6-496E-A3B1-9AF0D245B76A}" destId="{AAE2F2C6-97C7-4E8B-B87E-BAC1755A5C36}" srcOrd="0" destOrd="0" parTransId="{50C4CDE2-47FF-4C18-937F-508FAE7C6D2B}" sibTransId="{2B64509B-2040-4920-A48E-C11A0B3C7D0A}"/>
    <dgm:cxn modelId="{5D897EF7-06F6-4D5F-A251-0E20BC4CFCE9}" srcId="{611EBB9C-3C40-4CCB-AB6A-0BAB9CF15683}" destId="{3E506771-7C3E-479B-AD3C-C75D3A4C2BD2}" srcOrd="1" destOrd="0" parTransId="{EBF07638-84C2-45FA-AA66-7EA5137E204E}" sibTransId="{FE56EBA2-1002-4F29-91BF-22E3D0DB95DC}"/>
    <dgm:cxn modelId="{DC326BF9-E075-4122-8C07-4F16EFA2E372}" type="presOf" srcId="{611EBB9C-3C40-4CCB-AB6A-0BAB9CF15683}" destId="{52457096-2EF3-4AD0-B743-EBD924B13F75}" srcOrd="1" destOrd="0" presId="urn:microsoft.com/office/officeart/2005/8/layout/hierarchy3"/>
    <dgm:cxn modelId="{570762FA-8593-4121-A294-7958986C659A}" type="presOf" srcId="{AAE2F2C6-97C7-4E8B-B87E-BAC1755A5C36}" destId="{518AA814-5BFD-4750-B12E-E92786106038}" srcOrd="0" destOrd="0" presId="urn:microsoft.com/office/officeart/2005/8/layout/hierarchy3"/>
    <dgm:cxn modelId="{FDEF0FFC-1961-4E11-9BAE-3F3794D55138}" type="presOf" srcId="{912970A5-8B60-43E4-A216-C02EF6E88A97}" destId="{790C0305-7579-4523-BDB0-8FCA6771AA43}" srcOrd="0" destOrd="0" presId="urn:microsoft.com/office/officeart/2005/8/layout/hierarchy3"/>
    <dgm:cxn modelId="{98F93D9E-33FC-4D8B-B3A8-53F91DDC4EAA}" type="presParOf" srcId="{5EEA101C-0882-405F-9879-4C5F686153C6}" destId="{69236326-FC4E-4BCB-BC86-99B77195F825}" srcOrd="0" destOrd="0" presId="urn:microsoft.com/office/officeart/2005/8/layout/hierarchy3"/>
    <dgm:cxn modelId="{2644A53A-2C0E-44ED-858C-0AD60BA91F2D}" type="presParOf" srcId="{69236326-FC4E-4BCB-BC86-99B77195F825}" destId="{BE144A37-13AD-4AD6-A176-60BDD2C23EC6}" srcOrd="0" destOrd="0" presId="urn:microsoft.com/office/officeart/2005/8/layout/hierarchy3"/>
    <dgm:cxn modelId="{2BE31968-42F0-4ECA-B15E-2FEFCF96758F}" type="presParOf" srcId="{BE144A37-13AD-4AD6-A176-60BDD2C23EC6}" destId="{D58C68C7-3EB6-48F6-A7CD-3E864E6190B3}" srcOrd="0" destOrd="0" presId="urn:microsoft.com/office/officeart/2005/8/layout/hierarchy3"/>
    <dgm:cxn modelId="{F235D381-A30F-4CAF-A544-6B2111D22754}" type="presParOf" srcId="{BE144A37-13AD-4AD6-A176-60BDD2C23EC6}" destId="{52457096-2EF3-4AD0-B743-EBD924B13F75}" srcOrd="1" destOrd="0" presId="urn:microsoft.com/office/officeart/2005/8/layout/hierarchy3"/>
    <dgm:cxn modelId="{107EA1F4-E5CB-4D5B-975B-78622E73CEB3}" type="presParOf" srcId="{69236326-FC4E-4BCB-BC86-99B77195F825}" destId="{66A63A99-1681-4983-8CDF-E3485131B8E9}" srcOrd="1" destOrd="0" presId="urn:microsoft.com/office/officeart/2005/8/layout/hierarchy3"/>
    <dgm:cxn modelId="{61C30304-E847-471A-90B9-0B2A6A453BB2}" type="presParOf" srcId="{66A63A99-1681-4983-8CDF-E3485131B8E9}" destId="{FF2BB668-6A59-4D59-A7F6-8D1CB1553F44}" srcOrd="0" destOrd="0" presId="urn:microsoft.com/office/officeart/2005/8/layout/hierarchy3"/>
    <dgm:cxn modelId="{8A50D594-0CDF-40C0-850B-4C347AAFF012}" type="presParOf" srcId="{66A63A99-1681-4983-8CDF-E3485131B8E9}" destId="{790C0305-7579-4523-BDB0-8FCA6771AA43}" srcOrd="1" destOrd="0" presId="urn:microsoft.com/office/officeart/2005/8/layout/hierarchy3"/>
    <dgm:cxn modelId="{9EAD99E1-14D6-42E1-9270-9B2A527176FE}" type="presParOf" srcId="{66A63A99-1681-4983-8CDF-E3485131B8E9}" destId="{8455BAD5-8736-4064-A86F-AF6E0BFC7F51}" srcOrd="2" destOrd="0" presId="urn:microsoft.com/office/officeart/2005/8/layout/hierarchy3"/>
    <dgm:cxn modelId="{B5964CCF-4517-43CA-8FDA-137C05D2BAF1}" type="presParOf" srcId="{66A63A99-1681-4983-8CDF-E3485131B8E9}" destId="{D89E0424-2FD7-44D3-9326-E4515378BF94}" srcOrd="3" destOrd="0" presId="urn:microsoft.com/office/officeart/2005/8/layout/hierarchy3"/>
    <dgm:cxn modelId="{F965B27D-FED4-4B7B-9D8D-D8313874FFC6}" type="presParOf" srcId="{66A63A99-1681-4983-8CDF-E3485131B8E9}" destId="{97234AED-036E-4ECB-9692-AAB15202645F}" srcOrd="4" destOrd="0" presId="urn:microsoft.com/office/officeart/2005/8/layout/hierarchy3"/>
    <dgm:cxn modelId="{B0B519CD-E836-4617-9905-8DBF007B6181}" type="presParOf" srcId="{66A63A99-1681-4983-8CDF-E3485131B8E9}" destId="{2D9EEB0A-BB93-4A5C-85DC-A87EBAB84992}" srcOrd="5" destOrd="0" presId="urn:microsoft.com/office/officeart/2005/8/layout/hierarchy3"/>
    <dgm:cxn modelId="{D1E87B67-EB43-4F0C-AE9F-8C35701343B9}" type="presParOf" srcId="{5EEA101C-0882-405F-9879-4C5F686153C6}" destId="{33B9864B-2AED-4FAA-AC4A-EB5C05A84BAA}" srcOrd="1" destOrd="0" presId="urn:microsoft.com/office/officeart/2005/8/layout/hierarchy3"/>
    <dgm:cxn modelId="{63E78EFD-E50E-48A1-8CBE-8899EC1FF249}" type="presParOf" srcId="{33B9864B-2AED-4FAA-AC4A-EB5C05A84BAA}" destId="{BD1F0712-01C8-4F25-9149-494E7CC39292}" srcOrd="0" destOrd="0" presId="urn:microsoft.com/office/officeart/2005/8/layout/hierarchy3"/>
    <dgm:cxn modelId="{4BB9B7C1-5924-4BC9-A13B-465B91D00E50}" type="presParOf" srcId="{BD1F0712-01C8-4F25-9149-494E7CC39292}" destId="{A8A65E5C-5AC0-4DBB-A93B-B15743EFC191}" srcOrd="0" destOrd="0" presId="urn:microsoft.com/office/officeart/2005/8/layout/hierarchy3"/>
    <dgm:cxn modelId="{4605BF82-1ED4-48A7-9B40-A9967BAFB9DF}" type="presParOf" srcId="{BD1F0712-01C8-4F25-9149-494E7CC39292}" destId="{24FC65B6-7361-4D46-BE04-099293409E56}" srcOrd="1" destOrd="0" presId="urn:microsoft.com/office/officeart/2005/8/layout/hierarchy3"/>
    <dgm:cxn modelId="{667F5030-B834-451D-A1B7-5CE8221F4F81}" type="presParOf" srcId="{33B9864B-2AED-4FAA-AC4A-EB5C05A84BAA}" destId="{4C484F60-5374-4D44-8E48-96EEA8ACED18}" srcOrd="1" destOrd="0" presId="urn:microsoft.com/office/officeart/2005/8/layout/hierarchy3"/>
    <dgm:cxn modelId="{59BBC883-99BF-418F-B9A5-76E6CF84C66A}" type="presParOf" srcId="{4C484F60-5374-4D44-8E48-96EEA8ACED18}" destId="{35F662C3-59C4-4B6D-ABF1-9F20948F9020}" srcOrd="0" destOrd="0" presId="urn:microsoft.com/office/officeart/2005/8/layout/hierarchy3"/>
    <dgm:cxn modelId="{9CE6957B-6ED8-4598-A54D-6DC6D2A40802}" type="presParOf" srcId="{4C484F60-5374-4D44-8E48-96EEA8ACED18}" destId="{518AA814-5BFD-4750-B12E-E92786106038}" srcOrd="1" destOrd="0" presId="urn:microsoft.com/office/officeart/2005/8/layout/hierarchy3"/>
    <dgm:cxn modelId="{4494EA8C-BD2F-46A2-972D-10E493B3471E}" type="presParOf" srcId="{4C484F60-5374-4D44-8E48-96EEA8ACED18}" destId="{222350DB-E33A-447D-869A-CBCDE4E81D45}" srcOrd="2" destOrd="0" presId="urn:microsoft.com/office/officeart/2005/8/layout/hierarchy3"/>
    <dgm:cxn modelId="{680FF32D-7261-41E0-B097-41ECA2A7997A}" type="presParOf" srcId="{4C484F60-5374-4D44-8E48-96EEA8ACED18}" destId="{4E827116-D800-4FAD-BA21-EF057051248A}" srcOrd="3" destOrd="0" presId="urn:microsoft.com/office/officeart/2005/8/layout/hierarchy3"/>
    <dgm:cxn modelId="{883CCEEF-B166-423C-8A7A-3F1F5C7AC164}" type="presParOf" srcId="{4C484F60-5374-4D44-8E48-96EEA8ACED18}" destId="{3608F688-C566-43C0-942B-69085F1E8012}" srcOrd="4" destOrd="0" presId="urn:microsoft.com/office/officeart/2005/8/layout/hierarchy3"/>
    <dgm:cxn modelId="{F392FB13-29D0-4EB6-8021-BDD4BF0B87E3}" type="presParOf" srcId="{4C484F60-5374-4D44-8E48-96EEA8ACED18}" destId="{36D5BF1D-40CE-49EE-833F-E157F2D7FD69}" srcOrd="5" destOrd="0" presId="urn:microsoft.com/office/officeart/2005/8/layout/hierarchy3"/>
    <dgm:cxn modelId="{5991D136-023F-4449-9011-B993504F327F}" type="presParOf" srcId="{5EEA101C-0882-405F-9879-4C5F686153C6}" destId="{4920D074-5C48-4181-B53C-0F569CBC2DE0}" srcOrd="2" destOrd="0" presId="urn:microsoft.com/office/officeart/2005/8/layout/hierarchy3"/>
    <dgm:cxn modelId="{B3E76E83-543D-4C30-B367-864F83C0D774}" type="presParOf" srcId="{4920D074-5C48-4181-B53C-0F569CBC2DE0}" destId="{81FF155E-42F3-404C-8B97-265CA6570A25}" srcOrd="0" destOrd="0" presId="urn:microsoft.com/office/officeart/2005/8/layout/hierarchy3"/>
    <dgm:cxn modelId="{402A0DD0-0D25-42CF-A26D-87FB0ABA7645}" type="presParOf" srcId="{81FF155E-42F3-404C-8B97-265CA6570A25}" destId="{A2B6BA50-0C8F-4436-B6BF-A4C7E7BD1578}" srcOrd="0" destOrd="0" presId="urn:microsoft.com/office/officeart/2005/8/layout/hierarchy3"/>
    <dgm:cxn modelId="{AAC91096-D27F-411B-AF4E-EA46A9F25B90}" type="presParOf" srcId="{81FF155E-42F3-404C-8B97-265CA6570A25}" destId="{B6162896-F4D4-4609-A802-05E717B685AD}" srcOrd="1" destOrd="0" presId="urn:microsoft.com/office/officeart/2005/8/layout/hierarchy3"/>
    <dgm:cxn modelId="{13491E9A-25A1-4000-9F1A-9950A24881DB}" type="presParOf" srcId="{4920D074-5C48-4181-B53C-0F569CBC2DE0}" destId="{C27F1121-4D1B-4A93-B3C7-74EEB4C2641B}" srcOrd="1" destOrd="0" presId="urn:microsoft.com/office/officeart/2005/8/layout/hierarchy3"/>
    <dgm:cxn modelId="{2D48F42D-E824-4C91-B92A-3D9653026AE7}" type="presParOf" srcId="{C27F1121-4D1B-4A93-B3C7-74EEB4C2641B}" destId="{25C92725-BEDF-4770-BF06-F9A7A43457CB}" srcOrd="0" destOrd="0" presId="urn:microsoft.com/office/officeart/2005/8/layout/hierarchy3"/>
    <dgm:cxn modelId="{95530E59-B262-4589-9A5B-7B08AE016F65}" type="presParOf" srcId="{C27F1121-4D1B-4A93-B3C7-74EEB4C2641B}" destId="{256D8C6C-4E96-4BFC-9032-A70F02957DFE}" srcOrd="1" destOrd="0" presId="urn:microsoft.com/office/officeart/2005/8/layout/hierarchy3"/>
    <dgm:cxn modelId="{BBAD1E36-B2C2-4B46-AA89-E3F234AF9E08}" type="presParOf" srcId="{C27F1121-4D1B-4A93-B3C7-74EEB4C2641B}" destId="{D9FE0F7C-6B8C-4C92-A88B-25132BC518EA}" srcOrd="2" destOrd="0" presId="urn:microsoft.com/office/officeart/2005/8/layout/hierarchy3"/>
    <dgm:cxn modelId="{E287E150-7D0D-483B-B625-000C4BE526C2}" type="presParOf" srcId="{C27F1121-4D1B-4A93-B3C7-74EEB4C2641B}" destId="{F22EBD5F-1479-430A-A88B-F3A4868324A2}" srcOrd="3" destOrd="0" presId="urn:microsoft.com/office/officeart/2005/8/layout/hierarchy3"/>
    <dgm:cxn modelId="{83ECBB87-4A06-4731-B0B6-B2371154F2ED}" type="presParOf" srcId="{C27F1121-4D1B-4A93-B3C7-74EEB4C2641B}" destId="{656A591B-A36D-4F98-B52C-81DFAA852A77}" srcOrd="4" destOrd="0" presId="urn:microsoft.com/office/officeart/2005/8/layout/hierarchy3"/>
    <dgm:cxn modelId="{C69F4D0D-328E-4E61-8CF1-D0766C53FA28}" type="presParOf" srcId="{C27F1121-4D1B-4A93-B3C7-74EEB4C2641B}" destId="{DF80B421-3BA0-43EF-8073-FBF5057805A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68C7-3EB6-48F6-A7CD-3E864E6190B3}">
      <dsp:nvSpPr>
        <dsp:cNvPr id="0" name=""/>
        <dsp:cNvSpPr/>
      </dsp:nvSpPr>
      <dsp:spPr>
        <a:xfrm>
          <a:off x="2749076" y="2688"/>
          <a:ext cx="2074657" cy="10373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Fira sans"/>
            </a:rPr>
            <a:t>Functional Testing</a:t>
          </a:r>
        </a:p>
      </dsp:txBody>
      <dsp:txXfrm>
        <a:off x="2779458" y="33070"/>
        <a:ext cx="2013893" cy="976564"/>
      </dsp:txXfrm>
    </dsp:sp>
    <dsp:sp modelId="{FF2BB668-6A59-4D59-A7F6-8D1CB1553F44}">
      <dsp:nvSpPr>
        <dsp:cNvPr id="0" name=""/>
        <dsp:cNvSpPr/>
      </dsp:nvSpPr>
      <dsp:spPr>
        <a:xfrm>
          <a:off x="2956542" y="1040017"/>
          <a:ext cx="207465" cy="77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996"/>
              </a:lnTo>
              <a:lnTo>
                <a:pt x="207465" y="777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0305-7579-4523-BDB0-8FCA6771AA43}">
      <dsp:nvSpPr>
        <dsp:cNvPr id="0" name=""/>
        <dsp:cNvSpPr/>
      </dsp:nvSpPr>
      <dsp:spPr>
        <a:xfrm>
          <a:off x="3164007" y="1299349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Functional testing of all features - manual testing.</a:t>
          </a:r>
        </a:p>
      </dsp:txBody>
      <dsp:txXfrm>
        <a:off x="3194389" y="1329731"/>
        <a:ext cx="1598961" cy="976564"/>
      </dsp:txXfrm>
    </dsp:sp>
    <dsp:sp modelId="{8455BAD5-8736-4064-A86F-AF6E0BFC7F51}">
      <dsp:nvSpPr>
        <dsp:cNvPr id="0" name=""/>
        <dsp:cNvSpPr/>
      </dsp:nvSpPr>
      <dsp:spPr>
        <a:xfrm>
          <a:off x="2956542" y="1040017"/>
          <a:ext cx="207465" cy="20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657"/>
              </a:lnTo>
              <a:lnTo>
                <a:pt x="207465" y="2074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0424-2FD7-44D3-9326-E4515378BF94}">
      <dsp:nvSpPr>
        <dsp:cNvPr id="0" name=""/>
        <dsp:cNvSpPr/>
      </dsp:nvSpPr>
      <dsp:spPr>
        <a:xfrm>
          <a:off x="3164007" y="259601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399719"/>
              <a:satOff val="658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Text field validation</a:t>
          </a:r>
        </a:p>
      </dsp:txBody>
      <dsp:txXfrm>
        <a:off x="3194389" y="2626392"/>
        <a:ext cx="1598961" cy="976564"/>
      </dsp:txXfrm>
    </dsp:sp>
    <dsp:sp modelId="{97234AED-036E-4ECB-9692-AAB15202645F}">
      <dsp:nvSpPr>
        <dsp:cNvPr id="0" name=""/>
        <dsp:cNvSpPr/>
      </dsp:nvSpPr>
      <dsp:spPr>
        <a:xfrm>
          <a:off x="2956542" y="1040017"/>
          <a:ext cx="207465" cy="337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1317"/>
              </a:lnTo>
              <a:lnTo>
                <a:pt x="207465" y="3371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EEB0A-BB93-4A5C-85DC-A87EBAB84992}">
      <dsp:nvSpPr>
        <dsp:cNvPr id="0" name=""/>
        <dsp:cNvSpPr/>
      </dsp:nvSpPr>
      <dsp:spPr>
        <a:xfrm>
          <a:off x="3164007" y="389267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99437"/>
              <a:satOff val="1315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Appropriate Error messages </a:t>
          </a:r>
        </a:p>
      </dsp:txBody>
      <dsp:txXfrm>
        <a:off x="3194389" y="3923052"/>
        <a:ext cx="1598961" cy="976564"/>
      </dsp:txXfrm>
    </dsp:sp>
    <dsp:sp modelId="{A8A65E5C-5AC0-4DBB-A93B-B15743EFC191}">
      <dsp:nvSpPr>
        <dsp:cNvPr id="0" name=""/>
        <dsp:cNvSpPr/>
      </dsp:nvSpPr>
      <dsp:spPr>
        <a:xfrm>
          <a:off x="5342397" y="2688"/>
          <a:ext cx="2074657" cy="1037328"/>
        </a:xfrm>
        <a:prstGeom prst="roundRect">
          <a:avLst>
            <a:gd name="adj" fmla="val 10000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Fira sans"/>
            </a:rPr>
            <a:t> Compatibility Testing</a:t>
          </a:r>
        </a:p>
      </dsp:txBody>
      <dsp:txXfrm>
        <a:off x="5372779" y="33070"/>
        <a:ext cx="2013893" cy="976564"/>
      </dsp:txXfrm>
    </dsp:sp>
    <dsp:sp modelId="{35F662C3-59C4-4B6D-ABF1-9F20948F9020}">
      <dsp:nvSpPr>
        <dsp:cNvPr id="0" name=""/>
        <dsp:cNvSpPr/>
      </dsp:nvSpPr>
      <dsp:spPr>
        <a:xfrm>
          <a:off x="5549863" y="1040017"/>
          <a:ext cx="207465" cy="77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996"/>
              </a:lnTo>
              <a:lnTo>
                <a:pt x="207465" y="777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AA814-5BFD-4750-B12E-E92786106038}">
      <dsp:nvSpPr>
        <dsp:cNvPr id="0" name=""/>
        <dsp:cNvSpPr/>
      </dsp:nvSpPr>
      <dsp:spPr>
        <a:xfrm>
          <a:off x="5757329" y="1299349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199156"/>
              <a:satOff val="1973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Testing done using SauceLabs</a:t>
          </a:r>
        </a:p>
      </dsp:txBody>
      <dsp:txXfrm>
        <a:off x="5787711" y="1329731"/>
        <a:ext cx="1598961" cy="976564"/>
      </dsp:txXfrm>
    </dsp:sp>
    <dsp:sp modelId="{222350DB-E33A-447D-869A-CBCDE4E81D45}">
      <dsp:nvSpPr>
        <dsp:cNvPr id="0" name=""/>
        <dsp:cNvSpPr/>
      </dsp:nvSpPr>
      <dsp:spPr>
        <a:xfrm>
          <a:off x="5549863" y="1040017"/>
          <a:ext cx="207465" cy="20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657"/>
              </a:lnTo>
              <a:lnTo>
                <a:pt x="207465" y="2074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27116-D800-4FAD-BA21-EF057051248A}">
      <dsp:nvSpPr>
        <dsp:cNvPr id="0" name=""/>
        <dsp:cNvSpPr/>
      </dsp:nvSpPr>
      <dsp:spPr>
        <a:xfrm>
          <a:off x="5757329" y="259601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598875"/>
              <a:satOff val="2630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OS tested include Windows (10,11), MacOS Catalina</a:t>
          </a:r>
        </a:p>
      </dsp:txBody>
      <dsp:txXfrm>
        <a:off x="5787711" y="2626392"/>
        <a:ext cx="1598961" cy="976564"/>
      </dsp:txXfrm>
    </dsp:sp>
    <dsp:sp modelId="{3608F688-C566-43C0-942B-69085F1E8012}">
      <dsp:nvSpPr>
        <dsp:cNvPr id="0" name=""/>
        <dsp:cNvSpPr/>
      </dsp:nvSpPr>
      <dsp:spPr>
        <a:xfrm>
          <a:off x="5549863" y="1040017"/>
          <a:ext cx="207465" cy="337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1317"/>
              </a:lnTo>
              <a:lnTo>
                <a:pt x="207465" y="3371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5BF1D-40CE-49EE-833F-E157F2D7FD69}">
      <dsp:nvSpPr>
        <dsp:cNvPr id="0" name=""/>
        <dsp:cNvSpPr/>
      </dsp:nvSpPr>
      <dsp:spPr>
        <a:xfrm>
          <a:off x="5757329" y="389267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998593"/>
              <a:satOff val="3288"/>
              <a:lumOff val="12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 Browsers include Chrome, Firefox and Edge.</a:t>
          </a:r>
        </a:p>
      </dsp:txBody>
      <dsp:txXfrm>
        <a:off x="5787711" y="3923052"/>
        <a:ext cx="1598961" cy="976564"/>
      </dsp:txXfrm>
    </dsp:sp>
    <dsp:sp modelId="{A2B6BA50-0C8F-4436-B6BF-A4C7E7BD1578}">
      <dsp:nvSpPr>
        <dsp:cNvPr id="0" name=""/>
        <dsp:cNvSpPr/>
      </dsp:nvSpPr>
      <dsp:spPr>
        <a:xfrm>
          <a:off x="7935719" y="2688"/>
          <a:ext cx="2074657" cy="1037328"/>
        </a:xfrm>
        <a:prstGeom prst="roundRect">
          <a:avLst>
            <a:gd name="adj" fmla="val 1000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Fira sans"/>
            </a:rPr>
            <a:t>Usability Testing </a:t>
          </a:r>
        </a:p>
      </dsp:txBody>
      <dsp:txXfrm>
        <a:off x="7966101" y="33070"/>
        <a:ext cx="2013893" cy="976564"/>
      </dsp:txXfrm>
    </dsp:sp>
    <dsp:sp modelId="{25C92725-BEDF-4770-BF06-F9A7A43457CB}">
      <dsp:nvSpPr>
        <dsp:cNvPr id="0" name=""/>
        <dsp:cNvSpPr/>
      </dsp:nvSpPr>
      <dsp:spPr>
        <a:xfrm>
          <a:off x="8143185" y="1040017"/>
          <a:ext cx="207465" cy="77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996"/>
              </a:lnTo>
              <a:lnTo>
                <a:pt x="207465" y="777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D8C6C-4E96-4BFC-9032-A70F02957DFE}">
      <dsp:nvSpPr>
        <dsp:cNvPr id="0" name=""/>
        <dsp:cNvSpPr/>
      </dsp:nvSpPr>
      <dsp:spPr>
        <a:xfrm>
          <a:off x="8350650" y="1299349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98312"/>
              <a:satOff val="3945"/>
              <a:lumOff val="14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Testing done using </a:t>
          </a:r>
          <a:r>
            <a:rPr lang="en-US" sz="1600" kern="1200" dirty="0" err="1">
              <a:latin typeface="Fira sans"/>
            </a:rPr>
            <a:t>GTmetrix</a:t>
          </a:r>
          <a:r>
            <a:rPr lang="en-US" sz="1600" kern="1200" dirty="0">
              <a:latin typeface="Fira sans"/>
            </a:rPr>
            <a:t>. Overall score is 81 %</a:t>
          </a:r>
        </a:p>
      </dsp:txBody>
      <dsp:txXfrm>
        <a:off x="8381032" y="1329731"/>
        <a:ext cx="1598961" cy="976564"/>
      </dsp:txXfrm>
    </dsp:sp>
    <dsp:sp modelId="{D9FE0F7C-6B8C-4C92-A88B-25132BC518EA}">
      <dsp:nvSpPr>
        <dsp:cNvPr id="0" name=""/>
        <dsp:cNvSpPr/>
      </dsp:nvSpPr>
      <dsp:spPr>
        <a:xfrm>
          <a:off x="8143185" y="1040017"/>
          <a:ext cx="207465" cy="2074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657"/>
              </a:lnTo>
              <a:lnTo>
                <a:pt x="207465" y="20746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BD5F-1479-430A-A88B-F3A4868324A2}">
      <dsp:nvSpPr>
        <dsp:cNvPr id="0" name=""/>
        <dsp:cNvSpPr/>
      </dsp:nvSpPr>
      <dsp:spPr>
        <a:xfrm>
          <a:off x="8350650" y="259601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9798030"/>
              <a:satOff val="4603"/>
              <a:lumOff val="1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Good results in most performance metrics</a:t>
          </a:r>
        </a:p>
      </dsp:txBody>
      <dsp:txXfrm>
        <a:off x="8381032" y="2626392"/>
        <a:ext cx="1598961" cy="976564"/>
      </dsp:txXfrm>
    </dsp:sp>
    <dsp:sp modelId="{656A591B-A36D-4F98-B52C-81DFAA852A77}">
      <dsp:nvSpPr>
        <dsp:cNvPr id="0" name=""/>
        <dsp:cNvSpPr/>
      </dsp:nvSpPr>
      <dsp:spPr>
        <a:xfrm>
          <a:off x="8143185" y="1040017"/>
          <a:ext cx="207465" cy="337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1317"/>
              </a:lnTo>
              <a:lnTo>
                <a:pt x="207465" y="337131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0B421-3BA0-43EF-8073-FBF5057805A3}">
      <dsp:nvSpPr>
        <dsp:cNvPr id="0" name=""/>
        <dsp:cNvSpPr/>
      </dsp:nvSpPr>
      <dsp:spPr>
        <a:xfrm>
          <a:off x="8350650" y="3892670"/>
          <a:ext cx="1659725" cy="1037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ira sans"/>
            </a:rPr>
            <a:t>Cumulative layout shift and speed index can be improved</a:t>
          </a:r>
        </a:p>
      </dsp:txBody>
      <dsp:txXfrm>
        <a:off x="8381032" y="3923052"/>
        <a:ext cx="1598961" cy="97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hyperlink" Target="https://drive.google.com/file/d/1GCsC7dIvVPjaHiqX3zIlmbrbm_zSaLkk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urplesec.us/social-engineerin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thehindu.com/sci-tech/technology/317-lakhs-cybercrimes-in-india-in-just-18-months-says-govt/article34027225.e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page.webroot.com/threatreport.html" TargetMode="External"/><Relationship Id="rId5" Type="http://schemas.openxmlformats.org/officeDocument/2006/relationships/image" Target="../media/image6.jpe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hyperlink" Target="https://securityboulevard.com/2022/01/social-engineering-in-the-news-smish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6.jpe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Edd0f_PrEbBZUV4Pyi0swClFeEzQadpNUEj5I8Ne3Ek/edit?usp=sharing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828983"/>
            <a:ext cx="2655568" cy="663892"/>
          </a:xfrm>
          <a:prstGeom prst="rect">
            <a:avLst/>
          </a:prstGeom>
        </p:spPr>
      </p:pic>
      <p:sp>
        <p:nvSpPr>
          <p:cNvPr id="8" name="Google Shape;93;p13">
            <a:extLst>
              <a:ext uri="{FF2B5EF4-FFF2-40B4-BE49-F238E27FC236}">
                <a16:creationId xmlns:a16="http://schemas.microsoft.com/office/drawing/2014/main" id="{13247F81-1708-36C2-0773-8F6EE2F03A0F}"/>
              </a:ext>
            </a:extLst>
          </p:cNvPr>
          <p:cNvSpPr txBox="1"/>
          <p:nvPr/>
        </p:nvSpPr>
        <p:spPr>
          <a:xfrm>
            <a:off x="1009472" y="628210"/>
            <a:ext cx="10890023" cy="259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endParaRPr lang="en-US"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IN" sz="1800" b="1" i="0" u="none" strike="noStrike" cap="none">
              <a:latin typeface="Times New Roman"/>
              <a:ea typeface="Times New Roman"/>
              <a:cs typeface="Times New Roman"/>
            </a:endParaRPr>
          </a:p>
          <a:p>
            <a:pPr algn="ctr">
              <a:buSzPts val="1000"/>
            </a:pPr>
            <a:endParaRPr lang="en-IN" sz="1000">
              <a:solidFill>
                <a:srgbClr val="052358"/>
              </a:solidFill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600" b="1" err="1">
                <a:solidFill>
                  <a:srgbClr val="C00000"/>
                </a:solidFill>
                <a:latin typeface="Marcellus"/>
                <a:ea typeface="Times New Roman"/>
                <a:cs typeface="Times New Roman"/>
                <a:sym typeface="Times New Roman"/>
              </a:rPr>
              <a:t>CyberDefend</a:t>
            </a:r>
            <a:r>
              <a:rPr lang="en-IN" sz="3600" b="1">
                <a:solidFill>
                  <a:srgbClr val="C00000"/>
                </a:solidFill>
                <a:latin typeface="Marcellus"/>
                <a:ea typeface="Times New Roman"/>
                <a:cs typeface="Times New Roman"/>
                <a:sym typeface="Times New Roman"/>
              </a:rPr>
              <a:t> : Fighting Cybercrime Using Machine Learning</a:t>
            </a:r>
            <a:endParaRPr sz="3600" b="1" i="0" u="none" strike="noStrike" cap="none">
              <a:solidFill>
                <a:srgbClr val="C00000"/>
              </a:solidFill>
              <a:latin typeface="Marcellus"/>
              <a:ea typeface="Times New Roman"/>
              <a:cs typeface="Times New Roman"/>
            </a:endParaRPr>
          </a:p>
          <a:p>
            <a:pPr>
              <a:buSzPts val="2500"/>
            </a:pPr>
            <a:endParaRPr lang="en-US" sz="3600" b="1">
              <a:solidFill>
                <a:srgbClr val="C00000"/>
              </a:solidFill>
              <a:latin typeface="Marcellus"/>
              <a:ea typeface="Times New Roman"/>
              <a:cs typeface="Times New Roman"/>
            </a:endParaRPr>
          </a:p>
          <a:p>
            <a:pPr algn="ctr">
              <a:buSzPts val="1800"/>
            </a:pPr>
            <a:endParaRPr lang="en-IN" sz="3600" b="1">
              <a:latin typeface="Marcellus"/>
              <a:ea typeface="Times New Roman"/>
              <a:cs typeface="Times New Roman"/>
            </a:endParaRPr>
          </a:p>
          <a:p>
            <a:pPr algn="ctr"/>
            <a:r>
              <a:rPr lang="en-IN" sz="2200" b="1">
                <a:latin typeface="Times New Roman"/>
                <a:ea typeface="Times New Roman"/>
                <a:cs typeface="Times New Roman"/>
                <a:sym typeface="Times New Roman"/>
              </a:rPr>
              <a:t>         </a:t>
            </a:r>
            <a:endParaRPr lang="en-IN" sz="2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>
              <a:buSzPts val="1700"/>
            </a:pPr>
            <a:r>
              <a:rPr lang="en-IN" sz="1700" b="1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     						</a:t>
            </a:r>
            <a:r>
              <a:rPr lang="en-IN" sz="1700">
                <a:latin typeface="Times New Roman"/>
                <a:cs typeface="Times New Roman"/>
                <a:sym typeface="Times New Roman"/>
              </a:rPr>
              <a:t>			              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1372E49-ADBA-C40B-F2FD-A62E1E0F9085}"/>
              </a:ext>
            </a:extLst>
          </p:cNvPr>
          <p:cNvSpPr txBox="1"/>
          <p:nvPr/>
        </p:nvSpPr>
        <p:spPr>
          <a:xfrm>
            <a:off x="3416062" y="3085381"/>
            <a:ext cx="5805575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latin typeface="Fira sans"/>
                <a:cs typeface="Segoe UI"/>
              </a:rPr>
              <a:t>Gaurang Patil</a:t>
            </a:r>
            <a:r>
              <a:rPr lang="en-IN" sz="2800" dirty="0">
                <a:latin typeface="Fira sans"/>
                <a:cs typeface="Segoe UI"/>
              </a:rPr>
              <a:t>​ - 1814046</a:t>
            </a:r>
          </a:p>
          <a:p>
            <a:pPr algn="ctr"/>
            <a:r>
              <a:rPr lang="en-IN" sz="2800" b="1" dirty="0">
                <a:latin typeface="Fira sans"/>
                <a:cs typeface="Segoe UI"/>
              </a:rPr>
              <a:t>   Gopalkrishna Waja </a:t>
            </a:r>
            <a:r>
              <a:rPr lang="en-IN" sz="2800" dirty="0">
                <a:latin typeface="Fira sans"/>
                <a:cs typeface="Segoe UI"/>
              </a:rPr>
              <a:t>​- 1814062</a:t>
            </a:r>
          </a:p>
          <a:p>
            <a:pPr algn="ctr"/>
            <a:r>
              <a:rPr lang="en-IN" sz="2800" b="1" dirty="0">
                <a:latin typeface="Fira sans"/>
                <a:cs typeface="Segoe UI"/>
              </a:rPr>
              <a:t>Charmee Mehta </a:t>
            </a:r>
            <a:r>
              <a:rPr lang="en-IN" sz="2800" dirty="0">
                <a:latin typeface="Fira sans"/>
                <a:cs typeface="Segoe UI"/>
              </a:rPr>
              <a:t>​- 1924003</a:t>
            </a:r>
          </a:p>
          <a:p>
            <a:pPr algn="ctr"/>
            <a:endParaRPr lang="en-IN" sz="2800" dirty="0">
              <a:latin typeface="Fira sans"/>
              <a:cs typeface="Segoe UI"/>
            </a:endParaRPr>
          </a:p>
          <a:p>
            <a:pPr algn="ctr"/>
            <a:r>
              <a:rPr lang="en-IN" sz="2800" dirty="0">
                <a:latin typeface="Fira sans"/>
                <a:cs typeface="Segoe UI"/>
              </a:rPr>
              <a:t>Guide: </a:t>
            </a:r>
            <a:r>
              <a:rPr lang="en-IN" sz="2800" dirty="0" err="1">
                <a:latin typeface="Fira sans"/>
                <a:cs typeface="Segoe UI"/>
              </a:rPr>
              <a:t>Dr.</a:t>
            </a:r>
            <a:r>
              <a:rPr lang="en-IN" sz="2800" dirty="0">
                <a:latin typeface="Fira sans"/>
                <a:cs typeface="Segoe UI"/>
              </a:rPr>
              <a:t> Sonali Patil</a:t>
            </a:r>
          </a:p>
        </p:txBody>
      </p:sp>
    </p:spTree>
    <p:extLst>
      <p:ext uri="{BB962C8B-B14F-4D97-AF65-F5344CB8AC3E}">
        <p14:creationId xmlns:p14="http://schemas.microsoft.com/office/powerpoint/2010/main" val="185570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7ECA1B-E627-6A87-33F9-FCDD074D2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4949"/>
              </p:ext>
            </p:extLst>
          </p:nvPr>
        </p:nvGraphicFramePr>
        <p:xfrm>
          <a:off x="888745" y="1006340"/>
          <a:ext cx="10515599" cy="39779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5591">
                  <a:extLst>
                    <a:ext uri="{9D8B030D-6E8A-4147-A177-3AD203B41FA5}">
                      <a16:colId xmlns:a16="http://schemas.microsoft.com/office/drawing/2014/main" val="4080113044"/>
                    </a:ext>
                  </a:extLst>
                </a:gridCol>
                <a:gridCol w="2285591">
                  <a:extLst>
                    <a:ext uri="{9D8B030D-6E8A-4147-A177-3AD203B41FA5}">
                      <a16:colId xmlns:a16="http://schemas.microsoft.com/office/drawing/2014/main" val="715402424"/>
                    </a:ext>
                  </a:extLst>
                </a:gridCol>
                <a:gridCol w="2285591">
                  <a:extLst>
                    <a:ext uri="{9D8B030D-6E8A-4147-A177-3AD203B41FA5}">
                      <a16:colId xmlns:a16="http://schemas.microsoft.com/office/drawing/2014/main" val="1215539327"/>
                    </a:ext>
                  </a:extLst>
                </a:gridCol>
                <a:gridCol w="2125693">
                  <a:extLst>
                    <a:ext uri="{9D8B030D-6E8A-4147-A177-3AD203B41FA5}">
                      <a16:colId xmlns:a16="http://schemas.microsoft.com/office/drawing/2014/main" val="3457972641"/>
                    </a:ext>
                  </a:extLst>
                </a:gridCol>
                <a:gridCol w="1533133">
                  <a:extLst>
                    <a:ext uri="{9D8B030D-6E8A-4147-A177-3AD203B41FA5}">
                      <a16:colId xmlns:a16="http://schemas.microsoft.com/office/drawing/2014/main" val="927293797"/>
                    </a:ext>
                  </a:extLst>
                </a:gridCol>
              </a:tblGrid>
              <a:tr h="6507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Task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Category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Dataset Source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Number of Samples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Total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562490"/>
                  </a:ext>
                </a:extLst>
              </a:tr>
              <a:tr h="379582">
                <a:tc rowSpan="4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URL Multiclass Classification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Safe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DMOZ 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15,000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48,502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68594"/>
                  </a:ext>
                </a:extLst>
              </a:tr>
              <a:tr h="366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Spam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UNB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11,999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05048081"/>
                  </a:ext>
                </a:extLst>
              </a:tr>
              <a:tr h="366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Phishing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 err="1">
                          <a:effectLst/>
                          <a:latin typeface="Fira sans"/>
                        </a:rPr>
                        <a:t>PhishTank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11,500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211358006"/>
                  </a:ext>
                </a:extLst>
              </a:tr>
              <a:tr h="379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Malware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 err="1">
                          <a:effectLst/>
                          <a:latin typeface="Fira sans"/>
                        </a:rPr>
                        <a:t>URLhaus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10,003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39308605"/>
                  </a:ext>
                </a:extLst>
              </a:tr>
              <a:tr h="366025">
                <a:tc rowSpan="4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Spam Classification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Spam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UCI 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653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8,751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10920"/>
                  </a:ext>
                </a:extLst>
              </a:tr>
              <a:tr h="366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Self-collected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2,429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867241692"/>
                  </a:ext>
                </a:extLst>
              </a:tr>
              <a:tr h="3795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Not-Spam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UCI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4,516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110005357"/>
                  </a:ext>
                </a:extLst>
              </a:tr>
              <a:tr h="503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Self-collected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u="none" strike="noStrike" dirty="0">
                          <a:effectLst/>
                          <a:latin typeface="Fira sans"/>
                        </a:rPr>
                        <a:t>1,153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96700353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32F1116-7718-86A8-988F-5CBC2006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608FF-5837-9A75-13A5-D7EFD0EB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F463B6A-18AB-2134-094C-6E077555CD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4336EB-5BF0-E65A-0C2A-5E617BC4C5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6C8985-48A8-7CF4-3311-9A5A63150737}"/>
              </a:ext>
            </a:extLst>
          </p:cNvPr>
          <p:cNvSpPr txBox="1">
            <a:spLocks/>
          </p:cNvSpPr>
          <p:nvPr/>
        </p:nvSpPr>
        <p:spPr>
          <a:xfrm>
            <a:off x="214148" y="76842"/>
            <a:ext cx="11395912" cy="72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C00000"/>
                </a:solidFill>
                <a:latin typeface="Marcellus"/>
              </a:rPr>
              <a:t>DATASET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0" y="2506615"/>
            <a:ext cx="3890930" cy="721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SYSTEM IMPLEMENTATION – </a:t>
            </a:r>
            <a:br>
              <a:rPr lang="en-US" sz="3600" b="1">
                <a:solidFill>
                  <a:srgbClr val="C00000"/>
                </a:solidFill>
                <a:latin typeface="Marcellus"/>
              </a:rPr>
            </a:br>
            <a:r>
              <a:rPr lang="en-US" sz="3600" b="1">
                <a:solidFill>
                  <a:srgbClr val="C00000"/>
                </a:solidFill>
                <a:latin typeface="Marcellus"/>
              </a:rPr>
              <a:t>URL CLASSIFIER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A6B5062A-9656-F447-8664-995408EF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721" y="46286"/>
            <a:ext cx="5963727" cy="6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7" y="2506615"/>
            <a:ext cx="3862175" cy="721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SYSTEM IMPLEMENTATION – </a:t>
            </a:r>
            <a:br>
              <a:rPr lang="en-US" sz="3600" b="1">
                <a:solidFill>
                  <a:srgbClr val="C00000"/>
                </a:solidFill>
                <a:latin typeface="Marcellus"/>
              </a:rPr>
            </a:br>
            <a:r>
              <a:rPr lang="en-US" sz="3600" b="1">
                <a:solidFill>
                  <a:srgbClr val="C00000"/>
                </a:solidFill>
                <a:latin typeface="Marcellus"/>
              </a:rPr>
              <a:t>SPAM CLASSIFIER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704" y="5624910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1B6E98ED-2574-1934-68B1-17896FA85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664" y="111511"/>
            <a:ext cx="6998898" cy="5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7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" y="2592879"/>
            <a:ext cx="3862175" cy="721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SYSTEM IMPLEMENTATION – </a:t>
            </a:r>
            <a:br>
              <a:rPr lang="en-US" sz="3600" b="1">
                <a:solidFill>
                  <a:srgbClr val="C00000"/>
                </a:solidFill>
                <a:latin typeface="Marcellus"/>
              </a:rPr>
            </a:br>
            <a:r>
              <a:rPr lang="en-US" sz="3600" b="1">
                <a:solidFill>
                  <a:srgbClr val="C00000"/>
                </a:solidFill>
                <a:latin typeface="Marcellus"/>
              </a:rPr>
              <a:t>WEB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704" y="5624910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BAF64BD8-18C3-B2DD-C959-A25CAF415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287" y="141784"/>
            <a:ext cx="6869501" cy="61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6192" y="335634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RESULTS- SPAM CLASSIFIER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613337"/>
            <a:ext cx="2570001" cy="6389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69649B-5C7D-2277-16DA-1B15C7CA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87220"/>
              </p:ext>
            </p:extLst>
          </p:nvPr>
        </p:nvGraphicFramePr>
        <p:xfrm>
          <a:off x="546339" y="1437735"/>
          <a:ext cx="10570581" cy="40633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49">
                  <a:extLst>
                    <a:ext uri="{9D8B030D-6E8A-4147-A177-3AD203B41FA5}">
                      <a16:colId xmlns:a16="http://schemas.microsoft.com/office/drawing/2014/main" val="2595085534"/>
                    </a:ext>
                  </a:extLst>
                </a:gridCol>
                <a:gridCol w="3330760">
                  <a:extLst>
                    <a:ext uri="{9D8B030D-6E8A-4147-A177-3AD203B41FA5}">
                      <a16:colId xmlns:a16="http://schemas.microsoft.com/office/drawing/2014/main" val="780981692"/>
                    </a:ext>
                  </a:extLst>
                </a:gridCol>
                <a:gridCol w="1279178">
                  <a:extLst>
                    <a:ext uri="{9D8B030D-6E8A-4147-A177-3AD203B41FA5}">
                      <a16:colId xmlns:a16="http://schemas.microsoft.com/office/drawing/2014/main" val="3910360674"/>
                    </a:ext>
                  </a:extLst>
                </a:gridCol>
                <a:gridCol w="1566746">
                  <a:extLst>
                    <a:ext uri="{9D8B030D-6E8A-4147-A177-3AD203B41FA5}">
                      <a16:colId xmlns:a16="http://schemas.microsoft.com/office/drawing/2014/main" val="1436726298"/>
                    </a:ext>
                  </a:extLst>
                </a:gridCol>
                <a:gridCol w="1507251">
                  <a:extLst>
                    <a:ext uri="{9D8B030D-6E8A-4147-A177-3AD203B41FA5}">
                      <a16:colId xmlns:a16="http://schemas.microsoft.com/office/drawing/2014/main" val="1402946458"/>
                    </a:ext>
                  </a:extLst>
                </a:gridCol>
                <a:gridCol w="1229597">
                  <a:extLst>
                    <a:ext uri="{9D8B030D-6E8A-4147-A177-3AD203B41FA5}">
                      <a16:colId xmlns:a16="http://schemas.microsoft.com/office/drawing/2014/main" val="4094826651"/>
                    </a:ext>
                  </a:extLst>
                </a:gridCol>
              </a:tblGrid>
              <a:tr h="438150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Variant Model​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en-US" sz="1800" dirty="0">
                          <a:effectLst/>
                          <a:latin typeface="Fira sans"/>
                        </a:rPr>
                        <a:t>​Channel​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Training​</a:t>
                      </a:r>
                      <a:endParaRPr lang="en-US">
                        <a:effectLst/>
                        <a:latin typeface="Fira sans"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 Accuracy​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Testing Performance Metrics​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701318034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Accuracy​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Recall​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F1 score​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1297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M1S​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Random​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0.9943​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0.9509​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0.8922​</a:t>
                      </a:r>
                      <a:endParaRPr lang="en-US">
                        <a:effectLst/>
                        <a:latin typeface="Fira sans"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0.9327​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619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M1P​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Random​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0.9945​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0.9566​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0.8938​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0.9410​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429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M2S​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Random + Word2Vec​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0.9935​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0.9532​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0.9000​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0.9354​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80726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M2P​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  <a:latin typeface="Fira sans"/>
                        </a:rPr>
                        <a:t>GloVe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 + Random​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0.9949​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0.9532​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0.8860​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0.9366​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55068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M3S​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  <a:latin typeface="Fira sans"/>
                        </a:rPr>
                        <a:t>GloVe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 + Random + Word2Vec​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0.9924​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0.9566​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0.8938​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0.9410​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558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M3P​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GloVe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 + Random + Word2Vec​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0.9957​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0.9612​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0.9045​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0.9469​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24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BE0E18-098E-067A-70E2-43B1980D1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79940"/>
              </p:ext>
            </p:extLst>
          </p:nvPr>
        </p:nvGraphicFramePr>
        <p:xfrm>
          <a:off x="8092206" y="127509"/>
          <a:ext cx="2965740" cy="117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658">
                  <a:extLst>
                    <a:ext uri="{9D8B030D-6E8A-4147-A177-3AD203B41FA5}">
                      <a16:colId xmlns:a16="http://schemas.microsoft.com/office/drawing/2014/main" val="900765937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3988315223"/>
                    </a:ext>
                  </a:extLst>
                </a:gridCol>
                <a:gridCol w="583659">
                  <a:extLst>
                    <a:ext uri="{9D8B030D-6E8A-4147-A177-3AD203B41FA5}">
                      <a16:colId xmlns:a16="http://schemas.microsoft.com/office/drawing/2014/main" val="2934061713"/>
                    </a:ext>
                  </a:extLst>
                </a:gridCol>
                <a:gridCol w="485189">
                  <a:extLst>
                    <a:ext uri="{9D8B030D-6E8A-4147-A177-3AD203B41FA5}">
                      <a16:colId xmlns:a16="http://schemas.microsoft.com/office/drawing/2014/main" val="3426132672"/>
                    </a:ext>
                  </a:extLst>
                </a:gridCol>
              </a:tblGrid>
              <a:tr h="324136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Convolution layer arrangement​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Number of channels​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15921926"/>
                  </a:ext>
                </a:extLst>
              </a:tr>
              <a:tr h="3032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1​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2​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3​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1599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In Parallel​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M1P​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M2P​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M3P​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14810"/>
                  </a:ext>
                </a:extLst>
              </a:tr>
              <a:tr h="2614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In Series​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M1S​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M2S​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latin typeface="Fira sans"/>
                        </a:rPr>
                        <a:t>M3S​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0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8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89" y="263747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RESULTS- URL CLASSIFIER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613337"/>
            <a:ext cx="2570001" cy="63890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028646-3030-0A9C-C720-ABC0E33C0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97708"/>
              </p:ext>
            </p:extLst>
          </p:nvPr>
        </p:nvGraphicFramePr>
        <p:xfrm>
          <a:off x="86264" y="1135810"/>
          <a:ext cx="7758609" cy="3838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3528">
                  <a:extLst>
                    <a:ext uri="{9D8B030D-6E8A-4147-A177-3AD203B41FA5}">
                      <a16:colId xmlns:a16="http://schemas.microsoft.com/office/drawing/2014/main" val="3394616118"/>
                    </a:ext>
                  </a:extLst>
                </a:gridCol>
                <a:gridCol w="2939699">
                  <a:extLst>
                    <a:ext uri="{9D8B030D-6E8A-4147-A177-3AD203B41FA5}">
                      <a16:colId xmlns:a16="http://schemas.microsoft.com/office/drawing/2014/main" val="3985562327"/>
                    </a:ext>
                  </a:extLst>
                </a:gridCol>
                <a:gridCol w="2455382">
                  <a:extLst>
                    <a:ext uri="{9D8B030D-6E8A-4147-A177-3AD203B41FA5}">
                      <a16:colId xmlns:a16="http://schemas.microsoft.com/office/drawing/2014/main" val="3727904484"/>
                    </a:ext>
                  </a:extLst>
                </a:gridCol>
              </a:tblGrid>
              <a:tr h="542925">
                <a:tc rowSpan="2">
                  <a:txBody>
                    <a:bodyPr/>
                    <a:lstStyle/>
                    <a:p>
                      <a:pPr algn="ctr" fontAlgn="auto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ML Model​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Testing accuracy 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422089064"/>
                  </a:ext>
                </a:extLst>
              </a:tr>
              <a:tr h="139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With  features ​</a:t>
                      </a:r>
                      <a:endParaRPr lang="en-US">
                        <a:effectLst/>
                        <a:latin typeface="Fira sans"/>
                      </a:endParaRP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(taken from different papers​</a:t>
                      </a:r>
                      <a:endParaRPr lang="en-US">
                        <a:effectLst/>
                        <a:latin typeface="Fira sans"/>
                      </a:endParaRP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/sources)​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</a:p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After Feature </a:t>
                      </a:r>
                      <a:endParaRPr lang="en-US" dirty="0">
                        <a:effectLst/>
                        <a:latin typeface="Fira san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Engineering​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57418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Random Forest​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0.9371​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Fira sans"/>
                        </a:rPr>
                        <a:t>0.9469​</a:t>
                      </a:r>
                      <a:endParaRPr lang="en-US" b="1">
                        <a:solidFill>
                          <a:srgbClr val="FF0000"/>
                        </a:solidFill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32015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 err="1">
                          <a:effectLst/>
                          <a:latin typeface="Fira sans"/>
                        </a:rPr>
                        <a:t>XGBoost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0.9353​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0.9445​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0112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 err="1">
                          <a:effectLst/>
                          <a:latin typeface="Fira sans"/>
                        </a:rPr>
                        <a:t>Adaboost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0.7888​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0.8168​</a:t>
                      </a:r>
                      <a:endParaRPr lang="en-US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6096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06F1EC-29F0-62CE-767D-2108984F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5180"/>
              </p:ext>
            </p:extLst>
          </p:nvPr>
        </p:nvGraphicFramePr>
        <p:xfrm>
          <a:off x="7987252" y="1132091"/>
          <a:ext cx="4010025" cy="3838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0025">
                  <a:extLst>
                    <a:ext uri="{9D8B030D-6E8A-4147-A177-3AD203B41FA5}">
                      <a16:colId xmlns:a16="http://schemas.microsoft.com/office/drawing/2014/main" val="4215745476"/>
                    </a:ext>
                  </a:extLst>
                </a:gridCol>
              </a:tblGrid>
              <a:tr h="7243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Features built using feature engineering​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237515"/>
                  </a:ext>
                </a:extLst>
              </a:tr>
              <a:tr h="98506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Possibly malicious File Extension present in URL​</a:t>
                      </a: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( .m, .a, .</a:t>
                      </a:r>
                      <a:r>
                        <a:rPr lang="en-US" sz="1800" dirty="0" err="1">
                          <a:effectLst/>
                          <a:latin typeface="Fira sans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, .</a:t>
                      </a:r>
                      <a:r>
                        <a:rPr lang="en-US" sz="1800" dirty="0" err="1">
                          <a:effectLst/>
                          <a:latin typeface="Fira sans"/>
                        </a:rPr>
                        <a:t>sh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, .exe 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8377"/>
                  </a:ext>
                </a:extLst>
              </a:tr>
              <a:tr h="738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HTM file Extension present in URL​</a:t>
                      </a: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( .</a:t>
                      </a:r>
                      <a:r>
                        <a:rPr lang="en-US" sz="1800" dirty="0" err="1">
                          <a:effectLst/>
                          <a:latin typeface="Fira sans"/>
                        </a:rPr>
                        <a:t>htm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 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92740"/>
                  </a:ext>
                </a:extLst>
              </a:tr>
              <a:tr h="6953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HTML file Extension present in URL​</a:t>
                      </a: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( .html 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791188"/>
                  </a:ext>
                </a:extLst>
              </a:tr>
              <a:tr h="6953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PHP file extension present in URL​</a:t>
                      </a:r>
                    </a:p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( .</a:t>
                      </a:r>
                      <a:r>
                        <a:rPr lang="en-US" sz="1800" dirty="0" err="1">
                          <a:effectLst/>
                          <a:latin typeface="Fira sans"/>
                        </a:rPr>
                        <a:t>php</a:t>
                      </a:r>
                      <a:r>
                        <a:rPr lang="en-US" sz="1800" dirty="0">
                          <a:effectLst/>
                          <a:latin typeface="Fira sans"/>
                        </a:rPr>
                        <a:t> )​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0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9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0" y="163106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RESULTS- URL CLASSIFIER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613337"/>
            <a:ext cx="2570001" cy="6389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DC4A16-476A-D863-5AD3-08AB62B0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4980"/>
              </p:ext>
            </p:extLst>
          </p:nvPr>
        </p:nvGraphicFramePr>
        <p:xfrm>
          <a:off x="7061530" y="1663910"/>
          <a:ext cx="3762375" cy="2817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334721158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276729660"/>
                    </a:ext>
                  </a:extLst>
                </a:gridCol>
              </a:tblGrid>
              <a:tr h="5036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Category​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Categorical Accuracy​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550959"/>
                  </a:ext>
                </a:extLst>
              </a:tr>
              <a:tr h="5980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Safe​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92.26 %​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71006"/>
                  </a:ext>
                </a:extLst>
              </a:tr>
              <a:tr h="5666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Phishing​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89.5 %​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88390"/>
                  </a:ext>
                </a:extLst>
              </a:tr>
              <a:tr h="5666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Spam​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99.63 %​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76904"/>
                  </a:ext>
                </a:extLst>
              </a:tr>
              <a:tr h="58233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Malware​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Fira sans"/>
                        </a:rPr>
                        <a:t>98.56 ​%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56960"/>
                  </a:ext>
                </a:extLst>
              </a:tr>
            </a:tbl>
          </a:graphicData>
        </a:graphic>
      </p:graphicFrame>
      <p:pic>
        <p:nvPicPr>
          <p:cNvPr id="10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BEAE4D7C-B141-0B53-ABFC-86E851B09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15" y="1023398"/>
            <a:ext cx="5309199" cy="45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5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9" y="76842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Marcellu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TEST DOCUMENT</a:t>
            </a:r>
            <a:endParaRPr lang="en-US" sz="3600" b="1">
              <a:solidFill>
                <a:srgbClr val="FF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graphicFrame>
        <p:nvGraphicFramePr>
          <p:cNvPr id="6" name="Diagram 10">
            <a:extLst>
              <a:ext uri="{FF2B5EF4-FFF2-40B4-BE49-F238E27FC236}">
                <a16:creationId xmlns:a16="http://schemas.microsoft.com/office/drawing/2014/main" id="{3C0F230A-1F2D-7A5D-5450-7FDD5A321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534255"/>
              </p:ext>
            </p:extLst>
          </p:nvPr>
        </p:nvGraphicFramePr>
        <p:xfrm>
          <a:off x="-275190" y="921321"/>
          <a:ext cx="12759453" cy="493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530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9" y="13435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BAA7EE17-836C-9AB6-2CEA-CC1DE356DFF9}"/>
              </a:ext>
            </a:extLst>
          </p:cNvPr>
          <p:cNvSpPr txBox="1"/>
          <p:nvPr/>
        </p:nvSpPr>
        <p:spPr>
          <a:xfrm>
            <a:off x="583722" y="813759"/>
            <a:ext cx="12059722" cy="48320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/>
              <a:buChar char="Ø"/>
            </a:pPr>
            <a:r>
              <a:rPr lang="en-US" sz="2200" dirty="0">
                <a:latin typeface="Fira Sans"/>
              </a:rPr>
              <a:t>Tool can help counter zero-day phishing attacks spreading through malicious URLs.</a:t>
            </a:r>
            <a:endParaRPr lang="en-US" dirty="0">
              <a:latin typeface="Fira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200" dirty="0">
                <a:latin typeface="Fira Sans"/>
              </a:rPr>
              <a:t>Useful in detecting-</a:t>
            </a:r>
          </a:p>
          <a:p>
            <a:r>
              <a:rPr lang="en-US" sz="2200" dirty="0">
                <a:latin typeface="Fira Sans"/>
              </a:rPr>
              <a:t>       </a:t>
            </a:r>
          </a:p>
          <a:p>
            <a:r>
              <a:rPr lang="en-US" sz="2200" dirty="0">
                <a:latin typeface="Fira Sans"/>
              </a:rPr>
              <a:t>Spam messages / Social engineering attacks </a:t>
            </a:r>
          </a:p>
          <a:p>
            <a:r>
              <a:rPr lang="en-US" sz="2200" dirty="0">
                <a:latin typeface="Fira Sans"/>
              </a:rPr>
              <a:t>                                 + </a:t>
            </a:r>
            <a:endParaRPr lang="en-US" dirty="0">
              <a:latin typeface="Fira Sans"/>
            </a:endParaRPr>
          </a:p>
          <a:p>
            <a:r>
              <a:rPr lang="en-US" sz="2200" dirty="0">
                <a:latin typeface="Fira Sans"/>
              </a:rPr>
              <a:t>                      Malicious URLs</a:t>
            </a:r>
            <a:endParaRPr lang="en-US" dirty="0">
              <a:latin typeface="Fira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200" b="1" dirty="0">
                <a:latin typeface="Fira Sans"/>
              </a:rPr>
              <a:t>Limitations</a:t>
            </a:r>
            <a:r>
              <a:rPr lang="en-US" sz="2200" dirty="0">
                <a:latin typeface="Fira Sans"/>
              </a:rPr>
              <a:t> of the work </a:t>
            </a:r>
          </a:p>
          <a:p>
            <a:pPr lvl="1"/>
            <a:r>
              <a:rPr lang="en-US" sz="2200" dirty="0">
                <a:latin typeface="Fira Sans"/>
              </a:rPr>
              <a:t>     1. </a:t>
            </a:r>
            <a:r>
              <a:rPr lang="en-US" sz="2200" b="1" dirty="0">
                <a:latin typeface="Fira Sans"/>
              </a:rPr>
              <a:t>Tool n</a:t>
            </a:r>
            <a:r>
              <a:rPr lang="en-US" sz="2200" b="1" dirty="0">
                <a:latin typeface="Fira Sans"/>
                <a:cs typeface="Times New Roman"/>
              </a:rPr>
              <a:t>eeds to be tested in production</a:t>
            </a:r>
            <a:r>
              <a:rPr lang="en-US" sz="2200" dirty="0">
                <a:latin typeface="Fira Sans"/>
                <a:cs typeface="Times New Roman"/>
              </a:rPr>
              <a:t>, not just experimental setups.</a:t>
            </a:r>
            <a:r>
              <a:rPr lang="en-US" sz="2200" dirty="0">
                <a:latin typeface="Fira Sans"/>
              </a:rPr>
              <a:t>   </a:t>
            </a:r>
          </a:p>
          <a:p>
            <a:pPr lvl="1"/>
            <a:r>
              <a:rPr lang="en-US" sz="2200" dirty="0">
                <a:latin typeface="Fira Sans"/>
              </a:rPr>
              <a:t>     2. </a:t>
            </a:r>
            <a:r>
              <a:rPr lang="en-US" sz="2200" b="1" dirty="0">
                <a:latin typeface="Fira Sans"/>
              </a:rPr>
              <a:t>Cannot assure 100% safety</a:t>
            </a:r>
            <a:r>
              <a:rPr lang="en-US" sz="2200" dirty="0">
                <a:latin typeface="Fira Sans"/>
              </a:rPr>
              <a:t> : </a:t>
            </a:r>
            <a:endParaRPr lang="en-US" dirty="0">
              <a:latin typeface="Fira Sans"/>
            </a:endParaRPr>
          </a:p>
          <a:p>
            <a:pPr lvl="1"/>
            <a:r>
              <a:rPr lang="en-US" sz="2200" dirty="0">
                <a:latin typeface="Fira Sans"/>
              </a:rPr>
              <a:t>         More data, better models.</a:t>
            </a:r>
          </a:p>
          <a:p>
            <a:pPr lvl="1"/>
            <a:r>
              <a:rPr lang="en-US" sz="2200" dirty="0">
                <a:latin typeface="Fira Sans"/>
              </a:rPr>
              <a:t>         Possible solution: </a:t>
            </a:r>
            <a:r>
              <a:rPr lang="en-US" sz="2200" b="1" dirty="0">
                <a:latin typeface="Fira Sans"/>
              </a:rPr>
              <a:t>Tie up with civil defense authorities</a:t>
            </a:r>
            <a:r>
              <a:rPr lang="en-US" sz="2200" dirty="0">
                <a:latin typeface="Fira Sans"/>
              </a:rPr>
              <a:t> to work on building better models.</a:t>
            </a:r>
          </a:p>
          <a:p>
            <a:pPr lvl="1"/>
            <a:r>
              <a:rPr lang="en-US" sz="2200" dirty="0">
                <a:latin typeface="Fira Sans"/>
              </a:rPr>
              <a:t>     3.  </a:t>
            </a:r>
            <a:r>
              <a:rPr lang="en-US" sz="2200" dirty="0">
                <a:latin typeface="Fira Sans"/>
                <a:cs typeface="Times New Roman"/>
              </a:rPr>
              <a:t>Scope for improvement in detecting phishing and safe URLs</a:t>
            </a:r>
            <a:endParaRPr lang="en-US" sz="2200" dirty="0">
              <a:latin typeface="Fira Sans"/>
            </a:endParaRPr>
          </a:p>
          <a:p>
            <a:pPr lvl="1"/>
            <a:endParaRPr lang="en-US" sz="220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97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03" y="119974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REFERENCES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09E7BBC0-E4C0-B2F6-D9D4-341F3C3E100F}"/>
              </a:ext>
            </a:extLst>
          </p:cNvPr>
          <p:cNvSpPr txBox="1"/>
          <p:nvPr/>
        </p:nvSpPr>
        <p:spPr>
          <a:xfrm>
            <a:off x="122746" y="712218"/>
            <a:ext cx="9586823" cy="49552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[1] T. </a:t>
            </a:r>
            <a:r>
              <a:rPr lang="en-US" sz="1200" err="1">
                <a:latin typeface="Fira Sans"/>
              </a:rPr>
              <a:t>Manyumwa</a:t>
            </a:r>
            <a:r>
              <a:rPr lang="en-US" sz="1200">
                <a:latin typeface="Fira Sans"/>
              </a:rPr>
              <a:t>, P. F. </a:t>
            </a:r>
            <a:r>
              <a:rPr lang="en-US" sz="1200" err="1">
                <a:latin typeface="Fira Sans"/>
              </a:rPr>
              <a:t>Chapita</a:t>
            </a:r>
            <a:r>
              <a:rPr lang="en-US" sz="1200">
                <a:latin typeface="Fira Sans"/>
              </a:rPr>
              <a:t>, H. Wu and S. Ji, Towards Fighting Cybercrime: Malicious URL Attack Type Detection using Multiclass Classification; 2020 IEEE International Conference on Big Data (Big Data), 2020, pp. 1813-1822, </a:t>
            </a:r>
            <a:r>
              <a:rPr lang="en-US" sz="1200" err="1">
                <a:latin typeface="Fira Sans"/>
              </a:rPr>
              <a:t>doi</a:t>
            </a:r>
            <a:r>
              <a:rPr lang="en-US" sz="1200">
                <a:latin typeface="Fira Sans"/>
              </a:rPr>
              <a:t>: 10.1109/BigData50022.2020.9378029. </a:t>
            </a:r>
          </a:p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[2] Rishikesh Mahajan and Irfan </a:t>
            </a:r>
            <a:r>
              <a:rPr lang="en-US" sz="1200" err="1">
                <a:latin typeface="Fira Sans"/>
              </a:rPr>
              <a:t>Siddavatam</a:t>
            </a:r>
            <a:r>
              <a:rPr lang="en-US" sz="1200">
                <a:latin typeface="Fira Sans"/>
              </a:rPr>
              <a:t>, Phishing Website Detection using Machine Learning Algorithms; International Journal of Computer Applications 181(23):45-47, October 2018 </a:t>
            </a:r>
          </a:p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[3] J. Fattahi and M. Mejri, </a:t>
            </a:r>
            <a:r>
              <a:rPr lang="en-US" sz="1200" err="1">
                <a:latin typeface="Fira Sans"/>
              </a:rPr>
              <a:t>SpaML</a:t>
            </a:r>
            <a:r>
              <a:rPr lang="en-US" sz="1200">
                <a:latin typeface="Fira Sans"/>
              </a:rPr>
              <a:t>: a Bimodal Ensemble Learning Spam Detector based on NLP Techniques,; 2021 IEEE 5th International Conference on Cryptography, Security and Privacy (CSP), 2021, pp. 107-112, </a:t>
            </a:r>
            <a:r>
              <a:rPr lang="en-US" sz="1200" err="1">
                <a:latin typeface="Fira Sans"/>
              </a:rPr>
              <a:t>doi</a:t>
            </a:r>
            <a:r>
              <a:rPr lang="en-US" sz="1200">
                <a:latin typeface="Fira Sans"/>
              </a:rPr>
              <a:t>: 10.1109/CSP51677.2021.9357595. </a:t>
            </a:r>
          </a:p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[4] M. A. Parwez, M. </a:t>
            </a:r>
            <a:r>
              <a:rPr lang="en-US" sz="1200" err="1">
                <a:latin typeface="Fira Sans"/>
              </a:rPr>
              <a:t>Abulaish</a:t>
            </a:r>
            <a:r>
              <a:rPr lang="en-US" sz="1200">
                <a:latin typeface="Fira Sans"/>
              </a:rPr>
              <a:t> and </a:t>
            </a:r>
            <a:r>
              <a:rPr lang="en-US" sz="1200" err="1">
                <a:latin typeface="Fira Sans"/>
              </a:rPr>
              <a:t>Jahiruddin</a:t>
            </a:r>
            <a:r>
              <a:rPr lang="en-US" sz="1200">
                <a:latin typeface="Fira Sans"/>
              </a:rPr>
              <a:t>, Multi-Label Classification of Microblogging Texts Using Convolution Neural Network, in IEEE Access, vol. 7, pp. 68678-68691, 2019, </a:t>
            </a:r>
            <a:r>
              <a:rPr lang="en-US" sz="1200" err="1">
                <a:latin typeface="Fira Sans"/>
              </a:rPr>
              <a:t>doi</a:t>
            </a:r>
            <a:r>
              <a:rPr lang="en-US" sz="1200">
                <a:latin typeface="Fira Sans"/>
              </a:rPr>
              <a:t>: 10.1109/ACCESS.2019.2919494. </a:t>
            </a:r>
          </a:p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[5] M. RAZA, N. D. Jayasinghe and M. M. A. </a:t>
            </a:r>
            <a:r>
              <a:rPr lang="en-US" sz="1200" err="1">
                <a:latin typeface="Fira Sans"/>
              </a:rPr>
              <a:t>Muslam</a:t>
            </a:r>
            <a:r>
              <a:rPr lang="en-US" sz="1200">
                <a:latin typeface="Fira Sans"/>
              </a:rPr>
              <a:t>, A Comprehensive Review on Email Spam Classification using Machine Learning Algorithms, 2021 International Conference on Information Networking (ICOIN), 2021, pp. 327-332, </a:t>
            </a:r>
            <a:r>
              <a:rPr lang="en-US" sz="1200" err="1">
                <a:latin typeface="Fira Sans"/>
              </a:rPr>
              <a:t>doi</a:t>
            </a:r>
            <a:r>
              <a:rPr lang="en-US" sz="1200">
                <a:latin typeface="Fira Sans"/>
              </a:rPr>
              <a:t>: 10.1109/ICOIN50884.2021.9334020. </a:t>
            </a:r>
          </a:p>
          <a:p>
            <a:pPr marL="285750" indent="-285750">
              <a:buChar char="•"/>
            </a:pPr>
            <a:r>
              <a:rPr lang="en-US" sz="1200">
                <a:latin typeface="Fira Sans"/>
              </a:rPr>
              <a:t>[6] Y. -C. Chen, Y. -W. Ma and J. -L. Chen, Intelligent Malicious URL Detection with Feature Analysis, 2020 IEEE Symposium on Computers and Communications (ISCC), 2020, pp. 1-5, </a:t>
            </a:r>
            <a:r>
              <a:rPr lang="en-US" sz="1200" err="1">
                <a:latin typeface="Fira Sans"/>
              </a:rPr>
              <a:t>doi</a:t>
            </a:r>
            <a:r>
              <a:rPr lang="en-US" sz="1200">
                <a:latin typeface="Fira Sans"/>
              </a:rPr>
              <a:t>: 10.1109/ISCC50000.2020.9219637. 67 </a:t>
            </a:r>
          </a:p>
          <a:p>
            <a:pPr>
              <a:buChar char="•"/>
            </a:pPr>
            <a:r>
              <a:rPr lang="en-US" sz="1200">
                <a:latin typeface="Fira Sans"/>
              </a:rPr>
              <a:t>      [7] “Don't let hackers make tax season even worse.,” </a:t>
            </a:r>
            <a:r>
              <a:rPr lang="en-US" sz="1200" i="1">
                <a:latin typeface="Fira Sans"/>
              </a:rPr>
              <a:t>Webroot</a:t>
            </a:r>
            <a:r>
              <a:rPr lang="en-US" sz="1200">
                <a:latin typeface="Fira Sans"/>
              </a:rPr>
              <a:t>. [Online]. Available: </a:t>
            </a:r>
            <a:r>
              <a:rPr lang="en-US" sz="1200">
                <a:latin typeface="Fira Sans"/>
                <a:hlinkClick r:id="rId6"/>
              </a:rPr>
              <a:t>https://mypage.webroot.com/threatreport.html</a:t>
            </a:r>
            <a:r>
              <a:rPr lang="en-US" sz="1200">
                <a:latin typeface="Fira Sans"/>
              </a:rPr>
              <a:t>. [Accessed: 15-Jul-2021]. </a:t>
            </a:r>
          </a:p>
          <a:p>
            <a:pPr>
              <a:buChar char="•"/>
            </a:pPr>
            <a:r>
              <a:rPr lang="en-US" sz="1200">
                <a:latin typeface="Fira Sans"/>
              </a:rPr>
              <a:t>    [8] PTI, “3.17 Lakh cybercrimes in India in just 18 months, says govt,” </a:t>
            </a:r>
            <a:r>
              <a:rPr lang="en-US" sz="1200" i="1">
                <a:latin typeface="Fira Sans"/>
              </a:rPr>
              <a:t>Return to frontpage</a:t>
            </a:r>
            <a:r>
              <a:rPr lang="en-US" sz="1200">
                <a:latin typeface="Fira Sans"/>
              </a:rPr>
              <a:t>, 09-Mar-2021. [Online]. Available: </a:t>
            </a:r>
            <a:r>
              <a:rPr lang="en-US" sz="1200">
                <a:latin typeface="Fira Sans"/>
                <a:hlinkClick r:id="rId7"/>
              </a:rPr>
              <a:t>https://www.thehindu.com/sci-tech/technology/317-lakhs-cybercrimes-in-india-in-just-18-months-says-govt/article34027225.ece</a:t>
            </a:r>
            <a:r>
              <a:rPr lang="en-US" sz="1200">
                <a:latin typeface="Fira Sans"/>
              </a:rPr>
              <a:t>. [Accessed: 15-May-2021]. </a:t>
            </a:r>
          </a:p>
          <a:p>
            <a:pPr>
              <a:buChar char="•"/>
            </a:pPr>
            <a:r>
              <a:rPr lang="en-US" sz="1200">
                <a:latin typeface="Fira Sans"/>
              </a:rPr>
              <a:t>    [9] “What is social engineering? (expert explains attacks &amp; prevention),” </a:t>
            </a:r>
            <a:r>
              <a:rPr lang="en-US" sz="1200" i="1" err="1">
                <a:latin typeface="Fira Sans"/>
              </a:rPr>
              <a:t>PurpleSec</a:t>
            </a:r>
            <a:r>
              <a:rPr lang="en-US" sz="1200">
                <a:latin typeface="Fira Sans"/>
              </a:rPr>
              <a:t>, 13-Sep-2020. [Online]. Available: </a:t>
            </a:r>
            <a:r>
              <a:rPr lang="en-US" sz="1200">
                <a:latin typeface="Fira Sans"/>
                <a:hlinkClick r:id="rId8"/>
              </a:rPr>
              <a:t>https://purplesec.us/social-engineering/</a:t>
            </a:r>
            <a:r>
              <a:rPr lang="en-US" sz="1200">
                <a:latin typeface="Fira Sans"/>
              </a:rPr>
              <a:t>. [Accessed: 15-Apr-2022]. </a:t>
            </a:r>
          </a:p>
          <a:p>
            <a:pPr>
              <a:buChar char="•"/>
            </a:pPr>
            <a:r>
              <a:rPr lang="en-US" sz="1200">
                <a:latin typeface="Fira Sans"/>
              </a:rPr>
              <a:t>    [10] Social-Engineer, M. R. | A. 07, M. A. | F. 17, B. S. | F. 03, Teri Robinson | 4 hours ago, and M. V. | Yesterday, “Social Engineering in the news: Smishing,” </a:t>
            </a:r>
            <a:r>
              <a:rPr lang="en-US" sz="1200" i="1">
                <a:latin typeface="Fira Sans"/>
              </a:rPr>
              <a:t>Security Boulevard</a:t>
            </a:r>
            <a:r>
              <a:rPr lang="en-US" sz="1200">
                <a:latin typeface="Fira Sans"/>
              </a:rPr>
              <a:t>, 19-Jan-2022. [Online]. Available: </a:t>
            </a:r>
            <a:r>
              <a:rPr lang="en-US" sz="1200">
                <a:latin typeface="Fira Sans"/>
                <a:hlinkClick r:id="rId9"/>
              </a:rPr>
              <a:t>https://securityboulevard.com/2022/01/social-engineering-in-the-news-smishing/</a:t>
            </a:r>
            <a:r>
              <a:rPr lang="en-US" sz="1200">
                <a:latin typeface="Fira Sans"/>
              </a:rPr>
              <a:t>. [Accessed: 15-Apr-2022]. </a:t>
            </a:r>
          </a:p>
          <a:p>
            <a:pPr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>
              <a:latin typeface="Times New Roman"/>
            </a:endParaRP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8C6EC36-25FE-DF36-BDC6-C7298D124A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6205" y="848803"/>
            <a:ext cx="1278687" cy="1292884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F0214AD4-8A96-B1B9-3F31-5206EB4047A3}"/>
              </a:ext>
            </a:extLst>
          </p:cNvPr>
          <p:cNvSpPr txBox="1"/>
          <p:nvPr/>
        </p:nvSpPr>
        <p:spPr>
          <a:xfrm>
            <a:off x="9497685" y="2237117"/>
            <a:ext cx="290134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URL:</a:t>
            </a:r>
          </a:p>
          <a:p>
            <a:pPr algn="ctr"/>
            <a:r>
              <a:rPr lang="en-US"/>
              <a:t>https://qr.page/g/4yc0xJCpZIt​</a:t>
            </a:r>
          </a:p>
        </p:txBody>
      </p:sp>
    </p:spTree>
    <p:extLst>
      <p:ext uri="{BB962C8B-B14F-4D97-AF65-F5344CB8AC3E}">
        <p14:creationId xmlns:p14="http://schemas.microsoft.com/office/powerpoint/2010/main" val="1454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25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A6DC663-7B81-227B-F2A0-1A556741C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22" y="1022207"/>
            <a:ext cx="5690558" cy="3778415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E4A997C9-E44B-3775-F76F-E34435B12DA6}"/>
              </a:ext>
            </a:extLst>
          </p:cNvPr>
          <p:cNvSpPr txBox="1"/>
          <p:nvPr/>
        </p:nvSpPr>
        <p:spPr>
          <a:xfrm>
            <a:off x="598099" y="1029419"/>
            <a:ext cx="4497236" cy="45858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/>
              <a:buChar char="Ø"/>
            </a:pPr>
            <a:r>
              <a:rPr lang="en-US" sz="2800">
                <a:latin typeface="Fira Sans"/>
              </a:rPr>
              <a:t>"98% of cyber-attacks rely on social engineering." </a:t>
            </a:r>
          </a:p>
          <a:p>
            <a:pPr marL="342900" indent="-342900">
              <a:buFont typeface="Wingdings"/>
              <a:buChar char="Ø"/>
            </a:pPr>
            <a:endParaRPr lang="en-US" sz="2800">
              <a:latin typeface="Fira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800">
                <a:latin typeface="Fira Sans"/>
              </a:rPr>
              <a:t>Trick users into divulging sensitive information</a:t>
            </a:r>
          </a:p>
          <a:p>
            <a:pPr marL="342900" indent="-342900">
              <a:buFont typeface="Wingdings"/>
              <a:buChar char="Ø"/>
            </a:pPr>
            <a:endParaRPr lang="en-US" sz="2800">
              <a:latin typeface="Fira Sans"/>
            </a:endParaRPr>
          </a:p>
          <a:p>
            <a:pPr marL="342900" indent="-342900">
              <a:buFont typeface="Wingdings"/>
              <a:buChar char="Ø"/>
            </a:pPr>
            <a:r>
              <a:rPr lang="en-US" sz="2800">
                <a:latin typeface="Fira Sans"/>
              </a:rPr>
              <a:t>Facilitate financial fraud</a:t>
            </a:r>
          </a:p>
          <a:p>
            <a:pPr marL="342900" indent="-342900">
              <a:buFont typeface="Wingdings"/>
              <a:buChar char="Ø"/>
            </a:pPr>
            <a:endParaRPr lang="en-US" sz="2000">
              <a:latin typeface="Times New Roman"/>
            </a:endParaRPr>
          </a:p>
          <a:p>
            <a:pPr marL="342900" indent="-342900">
              <a:buFont typeface="Wingdings"/>
              <a:buChar char="Ø"/>
            </a:pPr>
            <a:endParaRPr lang="en-US" sz="2000">
              <a:latin typeface="Times New Roman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26F225D-94D2-FDCA-A123-5C4D343D43E4}"/>
              </a:ext>
            </a:extLst>
          </p:cNvPr>
          <p:cNvSpPr txBox="1"/>
          <p:nvPr/>
        </p:nvSpPr>
        <p:spPr>
          <a:xfrm>
            <a:off x="5424399" y="4906811"/>
            <a:ext cx="567618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  <a:latin typeface="Fira Sans"/>
              </a:rPr>
              <a:t>SMiShing campaign impersonating network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888420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00" y="2547815"/>
            <a:ext cx="8217568" cy="1325563"/>
          </a:xfrm>
        </p:spPr>
        <p:txBody>
          <a:bodyPr/>
          <a:lstStyle/>
          <a:p>
            <a:pPr algn="ctr"/>
            <a:r>
              <a:rPr lang="en-US" sz="3600">
                <a:solidFill>
                  <a:srgbClr val="C00000"/>
                </a:solidFill>
                <a:latin typeface="Marcellus"/>
              </a:rPr>
              <a:t>THANK YOU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9" y="0"/>
            <a:ext cx="115102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696667"/>
            <a:ext cx="525379" cy="115911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29" y="6000216"/>
            <a:ext cx="868683" cy="647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A6F64A-EE0E-49F0-8E81-2403F1DCE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88343" y="5088647"/>
            <a:ext cx="1159114" cy="237824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99DB7D-5170-4968-88DD-77E254A0A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2" y="6000216"/>
            <a:ext cx="2656121" cy="6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48" y="13435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C9E379C-E929-A1F0-F3C8-E2ED82084ED4}"/>
              </a:ext>
            </a:extLst>
          </p:cNvPr>
          <p:cNvSpPr txBox="1"/>
          <p:nvPr/>
        </p:nvSpPr>
        <p:spPr>
          <a:xfrm>
            <a:off x="209909" y="1245081"/>
            <a:ext cx="5546782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>
                <a:latin typeface="Fira Sans"/>
              </a:rPr>
              <a:t>Spam SMS </a:t>
            </a:r>
          </a:p>
          <a:p>
            <a:pPr algn="ctr"/>
            <a:r>
              <a:rPr lang="en-US" sz="2800" b="1">
                <a:latin typeface="Fira Sans"/>
              </a:rPr>
              <a:t>+ </a:t>
            </a:r>
          </a:p>
          <a:p>
            <a:pPr algn="ctr"/>
            <a:r>
              <a:rPr lang="en-US" sz="2800" b="1">
                <a:latin typeface="Fira Sans"/>
              </a:rPr>
              <a:t>Social engineering tactics </a:t>
            </a:r>
          </a:p>
          <a:p>
            <a:pPr algn="ctr"/>
            <a:r>
              <a:rPr lang="en-US" sz="2800" b="1">
                <a:latin typeface="Fira Sans"/>
              </a:rPr>
              <a:t>+ </a:t>
            </a:r>
          </a:p>
          <a:p>
            <a:pPr algn="ctr"/>
            <a:r>
              <a:rPr lang="en-US" sz="2800" b="1">
                <a:latin typeface="Fira Sans"/>
              </a:rPr>
              <a:t>Malicious URL </a:t>
            </a:r>
          </a:p>
          <a:p>
            <a:pPr algn="ctr"/>
            <a:r>
              <a:rPr lang="en-US" sz="2800" b="1">
                <a:latin typeface="Fira Sans"/>
              </a:rPr>
              <a:t>= </a:t>
            </a:r>
          </a:p>
          <a:p>
            <a:pPr algn="ctr"/>
            <a:r>
              <a:rPr lang="en-US" sz="2800">
                <a:latin typeface="Fira Sans"/>
              </a:rPr>
              <a:t>Malware installation on device </a:t>
            </a:r>
          </a:p>
          <a:p>
            <a:pPr algn="ctr"/>
            <a:r>
              <a:rPr lang="en-US" sz="2800">
                <a:latin typeface="Fira Sans"/>
              </a:rPr>
              <a:t>OR</a:t>
            </a:r>
          </a:p>
          <a:p>
            <a:pPr algn="ctr"/>
            <a:r>
              <a:rPr lang="en-US" sz="2800">
                <a:latin typeface="Fira Sans"/>
              </a:rPr>
              <a:t> Phishing scam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35243F-269A-03AA-3AA4-516C1D6FD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702" y="876949"/>
            <a:ext cx="4813540" cy="2300521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92837F-9EB5-DE43-A610-8EB94E633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2703" y="3233469"/>
            <a:ext cx="4827915" cy="27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48" y="13435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779F018C-F36F-B197-1EBF-438AD8BF0F63}"/>
              </a:ext>
            </a:extLst>
          </p:cNvPr>
          <p:cNvSpPr txBox="1"/>
          <p:nvPr/>
        </p:nvSpPr>
        <p:spPr>
          <a:xfrm>
            <a:off x="2107721" y="3948022"/>
            <a:ext cx="3188898" cy="172354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>
                <a:latin typeface="Fira Sans"/>
              </a:rPr>
              <a:t>URL blocklists and their limitation </a:t>
            </a:r>
            <a:r>
              <a:rPr lang="en-US" sz="2200" err="1">
                <a:latin typeface="Fira Sans"/>
              </a:rPr>
              <a:t>w.r.t.</a:t>
            </a:r>
            <a:r>
              <a:rPr lang="en-US" sz="2200">
                <a:latin typeface="Fira Sans"/>
              </a:rPr>
              <a:t> </a:t>
            </a:r>
          </a:p>
          <a:p>
            <a:pPr algn="ctr"/>
            <a:r>
              <a:rPr lang="en-US" sz="2200">
                <a:latin typeface="Fira Sans"/>
              </a:rPr>
              <a:t>zero-day attacks.</a:t>
            </a:r>
          </a:p>
          <a:p>
            <a:pPr marL="285750" lvl="2" indent="-285750" algn="ctr">
              <a:buChar char="•"/>
            </a:pPr>
            <a:endParaRPr lang="en-US" sz="2000">
              <a:latin typeface="Times New Roman"/>
            </a:endParaRPr>
          </a:p>
          <a:p>
            <a:pPr marL="285750" indent="-285750">
              <a:buChar char="•"/>
            </a:pPr>
            <a:endParaRPr lang="en-US" sz="2000">
              <a:latin typeface="Times New Roman"/>
            </a:endParaRPr>
          </a:p>
        </p:txBody>
      </p:sp>
      <p:pic>
        <p:nvPicPr>
          <p:cNvPr id="14" name="Graphic 5" descr="Document with solid fill">
            <a:extLst>
              <a:ext uri="{FF2B5EF4-FFF2-40B4-BE49-F238E27FC236}">
                <a16:creationId xmlns:a16="http://schemas.microsoft.com/office/drawing/2014/main" id="{0C432A76-2890-CEDB-A617-86932308F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3897" y="1088367"/>
            <a:ext cx="2955984" cy="2898475"/>
          </a:xfrm>
          <a:prstGeom prst="rect">
            <a:avLst/>
          </a:prstGeom>
        </p:spPr>
      </p:pic>
      <p:pic>
        <p:nvPicPr>
          <p:cNvPr id="15" name="Graphic 6" descr="No sign with solid fill">
            <a:extLst>
              <a:ext uri="{FF2B5EF4-FFF2-40B4-BE49-F238E27FC236}">
                <a16:creationId xmlns:a16="http://schemas.microsoft.com/office/drawing/2014/main" id="{03585E94-CD3B-6356-55ED-579FAA950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1106" y="742410"/>
            <a:ext cx="1360099" cy="1388852"/>
          </a:xfrm>
          <a:prstGeom prst="rect">
            <a:avLst/>
          </a:prstGeom>
        </p:spPr>
      </p:pic>
      <p:pic>
        <p:nvPicPr>
          <p:cNvPr id="16" name="Graphic 7" descr="Warning with solid fill">
            <a:extLst>
              <a:ext uri="{FF2B5EF4-FFF2-40B4-BE49-F238E27FC236}">
                <a16:creationId xmlns:a16="http://schemas.microsoft.com/office/drawing/2014/main" id="{FB1DF83C-E8C2-F4E5-90F8-368120E3F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4553" y="2164869"/>
            <a:ext cx="1302588" cy="1345719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DDBF1C01-B4C4-EE57-8E37-F1F83CC4BEA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1071" r="8057" b="8906"/>
          <a:stretch/>
        </p:blipFill>
        <p:spPr>
          <a:xfrm>
            <a:off x="6507192" y="1017924"/>
            <a:ext cx="3727739" cy="28374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54253EB4-A438-73D5-378B-9D0FC5F18F86}"/>
              </a:ext>
            </a:extLst>
          </p:cNvPr>
          <p:cNvSpPr txBox="1"/>
          <p:nvPr/>
        </p:nvSpPr>
        <p:spPr>
          <a:xfrm>
            <a:off x="7111042" y="4091796"/>
            <a:ext cx="274320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>
                <a:latin typeface="Fira Sans"/>
              </a:rPr>
              <a:t>2020: Phishing URLs increased by 640%</a:t>
            </a:r>
            <a:endParaRPr lang="en-US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301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0" y="450653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PROBLEM DEFINITION AND PROJECT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8329870F-3FE1-D469-D91C-B0831B22463C}"/>
              </a:ext>
            </a:extLst>
          </p:cNvPr>
          <p:cNvSpPr txBox="1"/>
          <p:nvPr/>
        </p:nvSpPr>
        <p:spPr>
          <a:xfrm>
            <a:off x="252367" y="1292479"/>
            <a:ext cx="11826094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400">
                <a:latin typeface="Fira Sans"/>
              </a:rPr>
              <a:t>Over the past decade cyber-crimes have been on a rise and as per The Hindu dated 9th March 2021, over 3.17 lakh cyber-crimes have been reported in India in just 18 months. This alarming increase in cyber-crimes requires to be addressed immediately by building an intelligent tool for the public to aid them in detection and prevention of common cyber-attacks by leveraging machine learning and deep learning techniques. </a:t>
            </a:r>
          </a:p>
          <a:p>
            <a:pPr algn="just"/>
            <a:r>
              <a:rPr lang="en-US" sz="2400">
                <a:latin typeface="Fira Sans"/>
              </a:rPr>
              <a:t>Objectives:-</a:t>
            </a:r>
          </a:p>
          <a:p>
            <a:pPr marL="457200" lvl="2" indent="-457200" algn="just">
              <a:buAutoNum type="arabicPeriod"/>
            </a:pPr>
            <a:r>
              <a:rPr lang="en-US" sz="2400">
                <a:latin typeface="Fira Sans"/>
                <a:cs typeface="Times New Roman"/>
              </a:rPr>
              <a:t>Developing a </a:t>
            </a:r>
            <a:r>
              <a:rPr lang="en-US" sz="2400" b="1">
                <a:latin typeface="Fira Sans"/>
                <a:cs typeface="Times New Roman"/>
              </a:rPr>
              <a:t>Spam message detector with a built-in malicious URL detector</a:t>
            </a:r>
            <a:r>
              <a:rPr lang="en-US" sz="2400">
                <a:latin typeface="Fira Sans"/>
                <a:cs typeface="Times New Roman"/>
              </a:rPr>
              <a:t>.</a:t>
            </a:r>
            <a:endParaRPr lang="en-US" sz="2400">
              <a:latin typeface="Fira Sans"/>
            </a:endParaRPr>
          </a:p>
          <a:p>
            <a:pPr marL="457200" lvl="2" indent="-457200" algn="just">
              <a:buAutoNum type="arabicPeriod"/>
            </a:pPr>
            <a:r>
              <a:rPr lang="en-US" sz="2400">
                <a:latin typeface="Fira Sans"/>
                <a:cs typeface="Times New Roman"/>
              </a:rPr>
              <a:t>Developing a </a:t>
            </a:r>
            <a:r>
              <a:rPr lang="en-US" sz="2400" b="1">
                <a:solidFill>
                  <a:schemeClr val="tx1"/>
                </a:solidFill>
                <a:latin typeface="Fira Sans"/>
                <a:cs typeface="Times New Roman"/>
              </a:rPr>
              <a:t>Safe Search functionality</a:t>
            </a:r>
            <a:r>
              <a:rPr lang="en-US" sz="2400">
                <a:latin typeface="Fira Sans"/>
                <a:cs typeface="Times New Roman"/>
              </a:rPr>
              <a:t> to prevent visits to dangerous webpages.</a:t>
            </a:r>
            <a:endParaRPr lang="en-US" sz="2400">
              <a:latin typeface="Fira Sans"/>
            </a:endParaRPr>
          </a:p>
          <a:p>
            <a:pPr marL="457200" lvl="2" indent="-457200" algn="just">
              <a:buAutoNum type="arabicPeriod"/>
            </a:pPr>
            <a:r>
              <a:rPr lang="en-US" sz="2400" b="1">
                <a:latin typeface="Fira Sans"/>
                <a:cs typeface="Times New Roman"/>
              </a:rPr>
              <a:t>Discovering past visits</a:t>
            </a:r>
            <a:r>
              <a:rPr lang="en-US" sz="2400">
                <a:latin typeface="Fira Sans"/>
                <a:cs typeface="Times New Roman"/>
              </a:rPr>
              <a:t> to dangerous websites using browsing history uploaded by the user. </a:t>
            </a:r>
            <a:endParaRPr lang="en-US" sz="240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347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" y="278125"/>
            <a:ext cx="12028515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FUNCTIONAL AND NON-FUNCTIONAL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AD8509-A686-CD87-0F06-DDC3D9067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86598"/>
              </p:ext>
            </p:extLst>
          </p:nvPr>
        </p:nvGraphicFramePr>
        <p:xfrm>
          <a:off x="1057723" y="1164278"/>
          <a:ext cx="10220325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57775">
                  <a:extLst>
                    <a:ext uri="{9D8B030D-6E8A-4147-A177-3AD203B41FA5}">
                      <a16:colId xmlns:a16="http://schemas.microsoft.com/office/drawing/2014/main" val="2800807794"/>
                    </a:ext>
                  </a:extLst>
                </a:gridCol>
                <a:gridCol w="5162550">
                  <a:extLst>
                    <a:ext uri="{9D8B030D-6E8A-4147-A177-3AD203B41FA5}">
                      <a16:colId xmlns:a16="http://schemas.microsoft.com/office/drawing/2014/main" val="1619826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Fira sans"/>
                        </a:rPr>
                        <a:t>FUNCTIONAL REQUIREMENTS​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Fira sans"/>
                        </a:rPr>
                        <a:t>NON-FUNCTIONAL REQUIREMENTS​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611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Spam message detector with inbuilt URL multiclass classifier.​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Security: Input sanitization​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173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Safe Search to prevent visits to malicious / spam / phishing webpages.​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Portability : Web application- access via desktop/laptop through browser.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9497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Discovery of past visits to malicious websites using browser history uploaded by the user ​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Fira sans"/>
                        </a:rPr>
                        <a:t>Availability  : All round availability via deployment on cloud.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53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613337"/>
            <a:ext cx="2627510" cy="6389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8938E3-610A-0F6B-B381-5C7C7B92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3077"/>
              </p:ext>
            </p:extLst>
          </p:nvPr>
        </p:nvGraphicFramePr>
        <p:xfrm>
          <a:off x="517585" y="891396"/>
          <a:ext cx="11347134" cy="4496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7312">
                  <a:extLst>
                    <a:ext uri="{9D8B030D-6E8A-4147-A177-3AD203B41FA5}">
                      <a16:colId xmlns:a16="http://schemas.microsoft.com/office/drawing/2014/main" val="705404333"/>
                    </a:ext>
                  </a:extLst>
                </a:gridCol>
                <a:gridCol w="5087349">
                  <a:extLst>
                    <a:ext uri="{9D8B030D-6E8A-4147-A177-3AD203B41FA5}">
                      <a16:colId xmlns:a16="http://schemas.microsoft.com/office/drawing/2014/main" val="2105768659"/>
                    </a:ext>
                  </a:extLst>
                </a:gridCol>
                <a:gridCol w="4832473">
                  <a:extLst>
                    <a:ext uri="{9D8B030D-6E8A-4147-A177-3AD203B41FA5}">
                      <a16:colId xmlns:a16="http://schemas.microsoft.com/office/drawing/2014/main" val="3361250489"/>
                    </a:ext>
                  </a:extLst>
                </a:gridCol>
              </a:tblGrid>
              <a:tr h="8735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About the paper​​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Paper [1] discusses multi-class URL classification using boosting Ensemble learners and work done in this paper can be used by us to implement feature 2 &amp; 3.​​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Paper [3] utilizes NLP in combination of a stacking ensemble learning techniques for spam classification and the study done here will be augmented by us to implement feature 1. 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92928"/>
                  </a:ext>
                </a:extLst>
              </a:tr>
              <a:tr h="10542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Methodology​​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Extract 18 lexical and mathematical features like length, entropy etc. from 1,26,983 URLs belonging to 4 classes Benign, Phishing, Malware and Spam and used these features to train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XgBoost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, AdaBoost,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CatBoost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,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LightGBM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 models.​​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Utilized BOW and TF-IDF for vectorization for feature extraction and then an ensemble learner using hard voting consisting of 7 models i.e. Multinomial Naive bayes (MNB),Logistic regression (LR), SVM, nearest centroid center (NCC),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Xgboost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, KNN and perceptron. 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03815"/>
                  </a:ext>
                </a:extLst>
              </a:tr>
              <a:tr h="10693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Results​​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Received the best result with AdaBoost and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XGBoost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. Also, the detection accuracy for benign, phishing, and malware was greater than 0.96, but that of spam was comparatively low at around 0.85.​​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Received an overall accuracy of  97% and the results obtained by BOW and TF-IDF were comparable with BOW giving slightly better results, but the authors caution us that the results cannot be generalized unless the model is tested on some other datasets 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77321"/>
                  </a:ext>
                </a:extLst>
              </a:tr>
              <a:tr h="1234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Fira sans"/>
                        </a:rPr>
                        <a:t>Our Comments​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Fira sans"/>
                        </a:rPr>
                        <a:t>Feature engineering can be done for suspicious extensions to build more discriminative features.​</a:t>
                      </a:r>
                      <a:endParaRPr lang="en-US" sz="1100" dirty="0">
                        <a:effectLst/>
                        <a:latin typeface="Fira sans"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Fira sans"/>
                        </a:rPr>
                        <a:t>Can use ML models with blocklists in tandem.​</a:t>
                      </a:r>
                      <a:endParaRPr lang="en-US" sz="1100" dirty="0">
                        <a:effectLst/>
                        <a:latin typeface="Fir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Fira sans"/>
                        </a:rPr>
                        <a:t>TF-IDF and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BoW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 do not take into </a:t>
                      </a:r>
                      <a:r>
                        <a:rPr lang="en-US" sz="1400" dirty="0" err="1">
                          <a:effectLst/>
                          <a:latin typeface="Fira sans"/>
                        </a:rPr>
                        <a:t>consideraton</a:t>
                      </a:r>
                      <a:r>
                        <a:rPr lang="en-US" sz="1400" dirty="0">
                          <a:effectLst/>
                          <a:latin typeface="Fira sans"/>
                        </a:rPr>
                        <a:t> semantic information.  ​</a:t>
                      </a:r>
                      <a:endParaRPr lang="en-US" sz="1100" dirty="0">
                        <a:effectLst/>
                        <a:latin typeface="Fira sans"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Fira sans"/>
                        </a:rPr>
                        <a:t>Unlikely to generalize well. Small datasets: non-spam messages do not include messages from banks, service providers. ​</a:t>
                      </a:r>
                      <a:endParaRPr lang="en-US" sz="1100" dirty="0">
                        <a:effectLst/>
                        <a:latin typeface="Fira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70067"/>
                  </a:ext>
                </a:extLst>
              </a:tr>
            </a:tbl>
          </a:graphicData>
        </a:graphic>
      </p:graphicFrame>
      <p:sp>
        <p:nvSpPr>
          <p:cNvPr id="8" name="Google Shape;151;p19">
            <a:extLst>
              <a:ext uri="{FF2B5EF4-FFF2-40B4-BE49-F238E27FC236}">
                <a16:creationId xmlns:a16="http://schemas.microsoft.com/office/drawing/2014/main" id="{1F5F5642-464D-1DFA-2428-C4F03F89D84F}"/>
              </a:ext>
            </a:extLst>
          </p:cNvPr>
          <p:cNvSpPr txBox="1"/>
          <p:nvPr/>
        </p:nvSpPr>
        <p:spPr>
          <a:xfrm>
            <a:off x="4372687" y="153590"/>
            <a:ext cx="388388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100"/>
            </a:pPr>
            <a:r>
              <a:rPr lang="en-IN" sz="31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SURVEY</a:t>
            </a:r>
            <a:endParaRPr lang="en-US" sz="31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889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35" y="177483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PROPOSED IDEAS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613337"/>
            <a:ext cx="2627510" cy="63890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2891D0-4BD8-BE25-A40A-983C3C9BA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8184"/>
              </p:ext>
            </p:extLst>
          </p:nvPr>
        </p:nvGraphicFramePr>
        <p:xfrm>
          <a:off x="1011537" y="942849"/>
          <a:ext cx="4791795" cy="45054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91795">
                  <a:extLst>
                    <a:ext uri="{9D8B030D-6E8A-4147-A177-3AD203B41FA5}">
                      <a16:colId xmlns:a16="http://schemas.microsoft.com/office/drawing/2014/main" val="398758024"/>
                    </a:ext>
                  </a:extLst>
                </a:gridCol>
              </a:tblGrid>
              <a:tr h="36394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Proposal for Spam Message Detection​​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07707"/>
                  </a:ext>
                </a:extLst>
              </a:tr>
              <a:tr h="1010946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Use personally collected spam messages involving 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      smishing, scams, promotions etc. ​​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09410"/>
                  </a:ext>
                </a:extLst>
              </a:tr>
              <a:tr h="1213137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Use personally collected non spam messages related to transactions from banks, network service providers etc.​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44550"/>
                  </a:ext>
                </a:extLst>
              </a:tr>
              <a:tr h="781799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Advanced vectorization techniques like Word2Vec or </a:t>
                      </a:r>
                      <a:r>
                        <a:rPr lang="en-US" sz="2000" dirty="0" err="1">
                          <a:effectLst/>
                          <a:latin typeface="Fira sans"/>
                        </a:rPr>
                        <a:t>GloVe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.​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16649"/>
                  </a:ext>
                </a:extLst>
              </a:tr>
              <a:tr h="943551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Multichannel CNN architecture for automated  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     feature extraction. 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032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5DE2EA-F9FE-73A4-E5E8-D98FFE267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25838"/>
              </p:ext>
            </p:extLst>
          </p:nvPr>
        </p:nvGraphicFramePr>
        <p:xfrm>
          <a:off x="6164292" y="961000"/>
          <a:ext cx="4953000" cy="4457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973259040"/>
                    </a:ext>
                  </a:extLst>
                </a:gridCol>
              </a:tblGrid>
              <a:tr h="4919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Fira sans"/>
                        </a:rPr>
                        <a:t>Proposal for URL Classification​​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82738"/>
                  </a:ext>
                </a:extLst>
              </a:tr>
              <a:tr h="730507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Multiclass classification:​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  <a:p>
                      <a:pPr fontAlgn="base"/>
                      <a:r>
                        <a:rPr lang="en-US" sz="2000" dirty="0">
                          <a:effectLst/>
                          <a:latin typeface="Fira sans"/>
                        </a:rPr>
                        <a:t>      Safe / Spam / Phishing / Malware​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80596"/>
                  </a:ext>
                </a:extLst>
              </a:tr>
              <a:tr h="730507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Features:​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  <a:p>
                      <a:pPr fontAlgn="base"/>
                      <a:r>
                        <a:rPr lang="en-US" sz="2000" dirty="0">
                          <a:effectLst/>
                          <a:latin typeface="Fira sans"/>
                        </a:rPr>
                        <a:t>      Lexical + JS based + HTML based​</a:t>
                      </a:r>
                      <a:endParaRPr lang="en-US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68335"/>
                  </a:ext>
                </a:extLst>
              </a:tr>
              <a:tr h="1028674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Feature engineering for file extension- based features to make more discriminative models.​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969910"/>
                  </a:ext>
                </a:extLst>
              </a:tr>
              <a:tr h="745415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Test </a:t>
                      </a:r>
                      <a:r>
                        <a:rPr lang="en-US" sz="2000" dirty="0" err="1">
                          <a:effectLst/>
                          <a:latin typeface="Fira sans"/>
                        </a:rPr>
                        <a:t>XGBoost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, </a:t>
                      </a:r>
                      <a:r>
                        <a:rPr lang="en-US" sz="2000" dirty="0" err="1">
                          <a:effectLst/>
                          <a:latin typeface="Fira sans"/>
                        </a:rPr>
                        <a:t>Adaboost</a:t>
                      </a:r>
                      <a:r>
                        <a:rPr lang="en-US" sz="2000" dirty="0">
                          <a:effectLst/>
                          <a:latin typeface="Fira sans"/>
                        </a:rPr>
                        <a:t>, Random Forest models.​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88559"/>
                  </a:ext>
                </a:extLst>
              </a:tr>
              <a:tr h="730507"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  <a:latin typeface="Fira sans"/>
                        </a:rPr>
                        <a:t>URL blocklist + ML models = Enhanced security​</a:t>
                      </a:r>
                      <a:endParaRPr lang="en-US" sz="1600" dirty="0">
                        <a:effectLst/>
                        <a:latin typeface="Fira san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97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5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48" y="76842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Marcellus"/>
              </a:rPr>
              <a:t>TECHNOLOGY STACK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7BB8C-98C7-F16B-6221-E943ACA9F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550" y="1065362"/>
            <a:ext cx="2426899" cy="2426899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5BDE5ABB-7ED8-3493-AE54-B6D4C922D8F1}"/>
              </a:ext>
            </a:extLst>
          </p:cNvPr>
          <p:cNvSpPr txBox="1"/>
          <p:nvPr/>
        </p:nvSpPr>
        <p:spPr>
          <a:xfrm>
            <a:off x="1676401" y="1101307"/>
            <a:ext cx="2743200" cy="1877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latin typeface="Fira sans"/>
                <a:ea typeface="+mn-lt"/>
                <a:cs typeface="+mn-lt"/>
              </a:rPr>
              <a:t>Frontend</a:t>
            </a:r>
            <a:endParaRPr lang="en-US" sz="2000">
              <a:latin typeface="Fira sans"/>
              <a:cs typeface="Arial"/>
            </a:endParaRPr>
          </a:p>
          <a:p>
            <a:pPr algn="ctr"/>
            <a:endParaRPr lang="en-US" sz="1600">
              <a:latin typeface="Fira sans"/>
              <a:ea typeface="+mn-lt"/>
              <a:cs typeface="+mn-lt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HTML</a:t>
            </a:r>
            <a:endParaRPr lang="en-US" sz="2000">
              <a:latin typeface="Fira sans"/>
              <a:cs typeface="Arial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CSS</a:t>
            </a:r>
            <a:endParaRPr lang="en-US" sz="2000">
              <a:latin typeface="Fira sans"/>
              <a:cs typeface="Times New Roman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JavaScript</a:t>
            </a:r>
            <a:endParaRPr lang="en-US" sz="2000">
              <a:latin typeface="Fira sans"/>
              <a:cs typeface="Times New Roman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Bootstrap</a:t>
            </a:r>
            <a:endParaRPr lang="en-US" sz="2000">
              <a:latin typeface="Fira sans"/>
              <a:cs typeface="Times New Roman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D6DC8-1DAF-C516-3F52-54AEBF33B9DB}"/>
              </a:ext>
            </a:extLst>
          </p:cNvPr>
          <p:cNvCxnSpPr/>
          <p:nvPr/>
        </p:nvCxnSpPr>
        <p:spPr>
          <a:xfrm>
            <a:off x="4415828" y="1734448"/>
            <a:ext cx="1236450" cy="14377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3C861A46-A161-CB1A-EB44-FECEA72BE9AD}"/>
              </a:ext>
            </a:extLst>
          </p:cNvPr>
          <p:cNvSpPr txBox="1"/>
          <p:nvPr/>
        </p:nvSpPr>
        <p:spPr>
          <a:xfrm>
            <a:off x="7714892" y="1316967"/>
            <a:ext cx="2743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latin typeface="Fira sans"/>
                <a:ea typeface="+mn-lt"/>
                <a:cs typeface="+mn-lt"/>
              </a:rPr>
              <a:t>Backend</a:t>
            </a:r>
          </a:p>
          <a:p>
            <a:pPr algn="ctr"/>
            <a:endParaRPr lang="en-US" sz="2000">
              <a:latin typeface="Fira sans"/>
              <a:ea typeface="+mn-lt"/>
              <a:cs typeface="+mn-lt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Streamlit</a:t>
            </a:r>
            <a:endParaRPr lang="en-US" sz="2000">
              <a:latin typeface="Fira sans"/>
              <a:cs typeface="Arial"/>
            </a:endParaRPr>
          </a:p>
          <a:p>
            <a:pPr algn="ctr"/>
            <a:endParaRPr lang="en-US" sz="2000">
              <a:latin typeface="Fira sans"/>
              <a:cs typeface="Times New Roman"/>
            </a:endParaRPr>
          </a:p>
          <a:p>
            <a:pPr algn="ctr"/>
            <a:r>
              <a:rPr lang="en-US" sz="2000" b="1">
                <a:latin typeface="Fira sans"/>
                <a:ea typeface="+mn-lt"/>
                <a:cs typeface="+mn-lt"/>
              </a:rPr>
              <a:t>API</a:t>
            </a:r>
            <a:endParaRPr lang="en-US" sz="2000">
              <a:latin typeface="Fira sans"/>
              <a:cs typeface="Times New Roman"/>
            </a:endParaRPr>
          </a:p>
          <a:p>
            <a:pPr algn="ctr"/>
            <a:endParaRPr lang="en-US" sz="2000" b="1">
              <a:latin typeface="Fira sans"/>
              <a:ea typeface="+mn-lt"/>
              <a:cs typeface="+mn-lt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Google Safe Browsing Lookup</a:t>
            </a:r>
            <a:endParaRPr lang="en-US" sz="2000">
              <a:latin typeface="Fira sans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2E32FF-2DD4-FE5B-96A5-FE6007494232}"/>
              </a:ext>
            </a:extLst>
          </p:cNvPr>
          <p:cNvCxnSpPr>
            <a:cxnSpLocks/>
          </p:cNvCxnSpPr>
          <p:nvPr/>
        </p:nvCxnSpPr>
        <p:spPr>
          <a:xfrm>
            <a:off x="6631845" y="2212572"/>
            <a:ext cx="1078298" cy="14377"/>
          </a:xfrm>
          <a:prstGeom prst="straightConnector1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6">
            <a:extLst>
              <a:ext uri="{FF2B5EF4-FFF2-40B4-BE49-F238E27FC236}">
                <a16:creationId xmlns:a16="http://schemas.microsoft.com/office/drawing/2014/main" id="{2C8FA89D-79AD-5C82-F8E8-C88A9FB8FE75}"/>
              </a:ext>
            </a:extLst>
          </p:cNvPr>
          <p:cNvSpPr txBox="1"/>
          <p:nvPr/>
        </p:nvSpPr>
        <p:spPr>
          <a:xfrm>
            <a:off x="4408097" y="3732364"/>
            <a:ext cx="2728823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71A7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latin typeface="Fira sans"/>
                <a:ea typeface="+mn-lt"/>
                <a:cs typeface="+mn-lt"/>
              </a:rPr>
              <a:t>Training and Testing of models</a:t>
            </a:r>
            <a:br>
              <a:rPr lang="en-US" sz="2000">
                <a:latin typeface="Fira sans"/>
              </a:rPr>
            </a:br>
            <a:endParaRPr lang="en-US" sz="2000">
              <a:latin typeface="Fira sans"/>
              <a:cs typeface="Arial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Python</a:t>
            </a:r>
            <a:endParaRPr lang="en-US" sz="2000">
              <a:latin typeface="Fira sans"/>
              <a:cs typeface="Arial"/>
            </a:endParaRPr>
          </a:p>
          <a:p>
            <a:pPr algn="ctr"/>
            <a:r>
              <a:rPr lang="en-US" sz="2000">
                <a:latin typeface="Fira sans"/>
                <a:ea typeface="+mn-lt"/>
                <a:cs typeface="+mn-lt"/>
              </a:rPr>
              <a:t>Google Colaboratory</a:t>
            </a:r>
            <a:endParaRPr lang="en-US" sz="2000" dirty="0">
              <a:latin typeface="Fira sans"/>
              <a:ea typeface="+mn-lt"/>
              <a:cs typeface="+mn-lt"/>
            </a:endParaRPr>
          </a:p>
          <a:p>
            <a:pPr algn="ctr"/>
            <a:endParaRPr lang="en-US" sz="1800">
              <a:latin typeface="Fira sans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E721D-B628-EF27-F566-0C822474A18D}"/>
              </a:ext>
            </a:extLst>
          </p:cNvPr>
          <p:cNvCxnSpPr>
            <a:cxnSpLocks/>
          </p:cNvCxnSpPr>
          <p:nvPr/>
        </p:nvCxnSpPr>
        <p:spPr>
          <a:xfrm flipV="1">
            <a:off x="5752921" y="2942146"/>
            <a:ext cx="14375" cy="790754"/>
          </a:xfrm>
          <a:prstGeom prst="straightConnector1">
            <a:avLst/>
          </a:prstGeom>
          <a:ln w="28575">
            <a:solidFill>
              <a:srgbClr val="C71A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8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INTRODUCTION</vt:lpstr>
      <vt:lpstr>INTRODUCTION</vt:lpstr>
      <vt:lpstr>INTRODUCTION</vt:lpstr>
      <vt:lpstr>PROBLEM DEFINITION AND PROJECT OBJECTIVES</vt:lpstr>
      <vt:lpstr>FUNCTIONAL AND NON-FUNCTIONAL REQUIREMENTS</vt:lpstr>
      <vt:lpstr>PowerPoint Presentation</vt:lpstr>
      <vt:lpstr>PROPOSED IDEAS</vt:lpstr>
      <vt:lpstr>TECHNOLOGY STACK</vt:lpstr>
      <vt:lpstr>PowerPoint Presentation</vt:lpstr>
      <vt:lpstr>SYSTEM IMPLEMENTATION –  URL CLASSIFIER</vt:lpstr>
      <vt:lpstr>SYSTEM IMPLEMENTATION –  SPAM CLASSIFIER</vt:lpstr>
      <vt:lpstr>SYSTEM IMPLEMENTATION –  WEB APP</vt:lpstr>
      <vt:lpstr>RESULTS- SPAM CLASSIFIER</vt:lpstr>
      <vt:lpstr>RESULTS- URL CLASSIFIER</vt:lpstr>
      <vt:lpstr>RESULTS- URL CLASSIFIER</vt:lpstr>
      <vt:lpstr>SOFTWARE TEST DOCUMENT</vt:lpstr>
      <vt:lpstr>CONCLUSION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revision>219</cp:revision>
  <dcterms:created xsi:type="dcterms:W3CDTF">2020-04-30T07:52:47Z</dcterms:created>
  <dcterms:modified xsi:type="dcterms:W3CDTF">2022-05-09T15:39:41Z</dcterms:modified>
</cp:coreProperties>
</file>