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70" r:id="rId13"/>
    <p:sldId id="267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23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7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0110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361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1584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5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68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2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32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23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94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3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29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91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4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52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BB737-4E36-4B27-A715-F4D63CCAA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07988"/>
            <a:ext cx="8791575" cy="1192212"/>
          </a:xfrm>
        </p:spPr>
        <p:txBody>
          <a:bodyPr>
            <a:normAutofit fontScale="90000"/>
          </a:bodyPr>
          <a:lstStyle/>
          <a:p>
            <a:r>
              <a:rPr lang="en-US" dirty="0"/>
              <a:t>ANIME RECOMMENDER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84B35-4739-4916-817D-663C3C7C7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4180" y="2093843"/>
            <a:ext cx="8791575" cy="4356169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Group 233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ANWESHA KAKOTY (A20433149)</a:t>
            </a:r>
          </a:p>
          <a:p>
            <a:pPr algn="ctr"/>
            <a:r>
              <a:rPr lang="en-US" dirty="0"/>
              <a:t>CHARMI KALANI (A20428706)</a:t>
            </a:r>
          </a:p>
        </p:txBody>
      </p:sp>
    </p:spTree>
    <p:extLst>
      <p:ext uri="{BB962C8B-B14F-4D97-AF65-F5344CB8AC3E}">
        <p14:creationId xmlns:p14="http://schemas.microsoft.com/office/powerpoint/2010/main" val="477238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F00B-819E-402D-926B-D98DEB6C4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Building model using SVD (Singular Value Decomposition)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C8F3C-F029-4561-8CCC-D441D65AB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6" y="2249486"/>
            <a:ext cx="4985808" cy="3789947"/>
          </a:xfrm>
        </p:spPr>
        <p:txBody>
          <a:bodyPr anchor="ctr">
            <a:normAutofit/>
          </a:bodyPr>
          <a:lstStyle/>
          <a:p>
            <a:r>
              <a:rPr lang="en-US" dirty="0"/>
              <a:t>SVD decreases the dimension of the utility matrix by extracting its latent factors.</a:t>
            </a:r>
          </a:p>
          <a:p>
            <a:r>
              <a:rPr lang="en-US" dirty="0"/>
              <a:t>Essentially, we want to turn the recommendation problem into an optimization problem.</a:t>
            </a:r>
          </a:p>
          <a:p>
            <a:r>
              <a:rPr lang="en-US" dirty="0"/>
              <a:t>We can view it as how good we are in predicting the rating for items given a user.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9E4F7B-029E-44B3-830E-153A1A2B7F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962"/>
          <a:stretch/>
        </p:blipFill>
        <p:spPr>
          <a:xfrm>
            <a:off x="6013205" y="2249486"/>
            <a:ext cx="5788424" cy="378994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5330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05C5-0213-4175-AE2C-05F6A0B5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19663"/>
            <a:ext cx="9905998" cy="1478570"/>
          </a:xfrm>
        </p:spPr>
        <p:txBody>
          <a:bodyPr/>
          <a:lstStyle/>
          <a:p>
            <a:r>
              <a:rPr lang="en-US" dirty="0"/>
              <a:t>What user liked before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BCBCF4-3BE6-4189-BC87-671AA9B92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4268" y="1412724"/>
            <a:ext cx="7843463" cy="512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28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332A9-B25F-4420-AB7D-1D5CEDCB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estimate score using SVD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1900E9-B2EE-4E01-A056-2A586B70D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3814763"/>
            <a:ext cx="9914200" cy="1365687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AFCDB472-D2F0-46AF-A721-43D8434EE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825356"/>
            <a:ext cx="9914557" cy="19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25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AA7FB-889E-4374-94DE-CB69924D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47446"/>
            <a:ext cx="8911687" cy="1280890"/>
          </a:xfrm>
        </p:spPr>
        <p:txBody>
          <a:bodyPr/>
          <a:lstStyle/>
          <a:p>
            <a:r>
              <a:rPr lang="en-US" dirty="0"/>
              <a:t>Top-10 Recommendations for particular user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7C709F-97ED-4E54-9D7A-B72226D12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1970" y="1428336"/>
            <a:ext cx="7348058" cy="480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30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AEC84A-E4BE-4CEE-8C08-33ABC8501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41" y="103481"/>
            <a:ext cx="8911687" cy="1280890"/>
          </a:xfrm>
        </p:spPr>
        <p:txBody>
          <a:bodyPr/>
          <a:lstStyle/>
          <a:p>
            <a:r>
              <a:rPr lang="en-US" dirty="0"/>
              <a:t>Top-10 Recommendations for all users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64E625-5858-4326-9637-5A715C87B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784" y="1384371"/>
            <a:ext cx="9368432" cy="518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29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5969C-87B3-4FAB-BB87-045CC313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372" y="271670"/>
            <a:ext cx="8911687" cy="1280890"/>
          </a:xfrm>
        </p:spPr>
        <p:txBody>
          <a:bodyPr/>
          <a:lstStyle/>
          <a:p>
            <a:r>
              <a:rPr lang="en-US" dirty="0"/>
              <a:t>Evaluating Precision and Recall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138E21-C89E-4DB0-B0FB-33C9BBB15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873" y="1414624"/>
            <a:ext cx="9114966" cy="530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04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C091-7DDB-45F7-82A7-A3F49FC4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recall for SVD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186511-B167-4571-A718-6C0E8FB83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712" y="2562449"/>
            <a:ext cx="8915400" cy="173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4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9BE138-B23A-4641-B286-78600FA7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Item based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906334-27BA-4CED-B901-7D6268D930B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930400"/>
            <a:ext cx="8709025" cy="448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20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61FEA-3962-47CC-AA4F-A23C4BAF1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083BDA-85FB-4EDE-AD56-F39EB7071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246" y="2101491"/>
            <a:ext cx="9502332" cy="413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94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00B9B-29FA-45F6-BF2A-8C5AB2C7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recall for KNN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0ABFC3-E5F2-4924-8889-9C9516777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053" y="2538156"/>
            <a:ext cx="10286429" cy="193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5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1339A-F037-44A5-81BE-66298D99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1687"/>
            <a:ext cx="9905998" cy="1478570"/>
          </a:xfrm>
        </p:spPr>
        <p:txBody>
          <a:bodyPr/>
          <a:lstStyle/>
          <a:p>
            <a:r>
              <a:rPr lang="en-US" dirty="0"/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AE9F-C202-4B34-83BC-2506C0E66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46794"/>
            <a:ext cx="9905997" cy="5539519"/>
          </a:xfrm>
        </p:spPr>
        <p:txBody>
          <a:bodyPr>
            <a:noAutofit/>
          </a:bodyPr>
          <a:lstStyle/>
          <a:p>
            <a:r>
              <a:rPr lang="en-US" sz="1500" dirty="0"/>
              <a:t>The data set contains information on user preference data. Each user is able to add anime to their completed list and give it a rating and this data set is a compilation of those ratings. The data has been provided by </a:t>
            </a:r>
            <a:r>
              <a:rPr lang="en-US" sz="1500" dirty="0" err="1"/>
              <a:t>MyAnimeList</a:t>
            </a:r>
            <a:r>
              <a:rPr lang="en-US" sz="1500" dirty="0"/>
              <a:t> website.</a:t>
            </a:r>
          </a:p>
          <a:p>
            <a:pPr fontAlgn="base"/>
            <a:r>
              <a:rPr lang="en-US" sz="1500" dirty="0"/>
              <a:t>Content</a:t>
            </a:r>
          </a:p>
          <a:p>
            <a:pPr marL="0" indent="0" fontAlgn="base">
              <a:buNone/>
            </a:pPr>
            <a:r>
              <a:rPr lang="en-US" sz="1500" dirty="0"/>
              <a:t>	Anime.csv</a:t>
            </a:r>
          </a:p>
          <a:p>
            <a:pPr lvl="1" fontAlgn="base"/>
            <a:r>
              <a:rPr lang="en-US" sz="1500" dirty="0" err="1"/>
              <a:t>anime_id</a:t>
            </a:r>
            <a:r>
              <a:rPr lang="en-US" sz="1500" dirty="0"/>
              <a:t> - </a:t>
            </a:r>
            <a:r>
              <a:rPr lang="en-US" sz="1500" dirty="0" err="1"/>
              <a:t>myanimelist.net's</a:t>
            </a:r>
            <a:r>
              <a:rPr lang="en-US" sz="1500" dirty="0"/>
              <a:t> unique id identifying an anime.</a:t>
            </a:r>
          </a:p>
          <a:p>
            <a:pPr lvl="1" fontAlgn="base"/>
            <a:r>
              <a:rPr lang="en-US" sz="1500" dirty="0"/>
              <a:t>name - full name of anime.</a:t>
            </a:r>
          </a:p>
          <a:p>
            <a:pPr lvl="1" fontAlgn="base"/>
            <a:r>
              <a:rPr lang="en-US" sz="1500" dirty="0"/>
              <a:t>genre - comma separated list of genres for this anime.</a:t>
            </a:r>
          </a:p>
          <a:p>
            <a:pPr lvl="1" fontAlgn="base"/>
            <a:r>
              <a:rPr lang="en-US" sz="1500" dirty="0"/>
              <a:t>type - movie, TV, OVA, etc.</a:t>
            </a:r>
          </a:p>
          <a:p>
            <a:pPr lvl="1" fontAlgn="base"/>
            <a:r>
              <a:rPr lang="en-US" sz="1500" dirty="0"/>
              <a:t>episodes - how many episodes in this show. (1 if movie).</a:t>
            </a:r>
          </a:p>
          <a:p>
            <a:pPr lvl="1" fontAlgn="base"/>
            <a:r>
              <a:rPr lang="en-US" sz="1500" dirty="0"/>
              <a:t>rating - average rating out of 10 for this anime.</a:t>
            </a:r>
          </a:p>
          <a:p>
            <a:pPr lvl="1" fontAlgn="base"/>
            <a:r>
              <a:rPr lang="en-US" sz="1500" dirty="0"/>
              <a:t>members - number of community members that are in this anime's "group".</a:t>
            </a:r>
          </a:p>
          <a:p>
            <a:pPr marL="0" indent="0" fontAlgn="base">
              <a:buNone/>
            </a:pPr>
            <a:r>
              <a:rPr lang="en-US" sz="1500" dirty="0"/>
              <a:t>	Rating.csv</a:t>
            </a:r>
          </a:p>
          <a:p>
            <a:pPr lvl="1" fontAlgn="base"/>
            <a:r>
              <a:rPr lang="en-US" sz="1500" dirty="0" err="1"/>
              <a:t>user_id</a:t>
            </a:r>
            <a:r>
              <a:rPr lang="en-US" sz="1500" dirty="0"/>
              <a:t> - non identifiable randomly generated user id.</a:t>
            </a:r>
          </a:p>
          <a:p>
            <a:pPr lvl="1" fontAlgn="base"/>
            <a:r>
              <a:rPr lang="en-US" sz="1500" dirty="0" err="1"/>
              <a:t>anime_id</a:t>
            </a:r>
            <a:r>
              <a:rPr lang="en-US" sz="1500" dirty="0"/>
              <a:t> - the anime that this user has rated.</a:t>
            </a:r>
          </a:p>
          <a:p>
            <a:pPr lvl="1" fontAlgn="base"/>
            <a:r>
              <a:rPr lang="en-US" sz="1500" dirty="0"/>
              <a:t>rating - rating out of 10 this user has assigned (-1 if the user watched it but didn't assign a rating).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35272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9EEE4-2160-46DA-83F5-BC623053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BASELINE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19197C-1542-42A1-BB93-49B410A7D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898" y="1864861"/>
            <a:ext cx="9695220" cy="453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59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5B824-6A5B-48BE-88F8-108F60AD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403EFE-7F5D-4B6D-9638-424012CD8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55" y="1751749"/>
            <a:ext cx="10044589" cy="362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82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C552E-B926-431B-A47F-2C5E7138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recall for KNN Baseline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31B199-DCC1-404C-9E9F-5D7F4927A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2414587"/>
            <a:ext cx="10858500" cy="205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0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B1612-D316-4B8D-B4C7-EC2AB993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3DA9A-FF43-4A9D-B431-802E89050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above slides shows the results for all three algorithms.</a:t>
            </a:r>
          </a:p>
          <a:p>
            <a:r>
              <a:rPr lang="en-US" dirty="0"/>
              <a:t>Our project being an Offline Analytics System, we consider RMSE as the key factor and compare models according to the RMSE.</a:t>
            </a:r>
          </a:p>
          <a:p>
            <a:r>
              <a:rPr lang="en-US" dirty="0"/>
              <a:t>The above results show that, KNN Baseline has the least RMSE with RMSE being 1.0803.</a:t>
            </a:r>
          </a:p>
          <a:p>
            <a:r>
              <a:rPr lang="en-US" dirty="0"/>
              <a:t>The reason behind KNN being the best model is because according to Christopher </a:t>
            </a:r>
            <a:r>
              <a:rPr lang="en-US" dirty="0" err="1"/>
              <a:t>Aberger’s</a:t>
            </a:r>
            <a:r>
              <a:rPr lang="en-US" dirty="0"/>
              <a:t> paper on “An Analysis on Collaborative Filtering”, SGD stands to be the most promising algorithm for Recommender System amongst all the Matrix Factorization Algorithms.</a:t>
            </a:r>
          </a:p>
          <a:p>
            <a:r>
              <a:rPr lang="en-US" dirty="0"/>
              <a:t>Thus, KNN Baseline is the best model amongst all the three models.</a:t>
            </a:r>
          </a:p>
        </p:txBody>
      </p:sp>
    </p:spTree>
    <p:extLst>
      <p:ext uri="{BB962C8B-B14F-4D97-AF65-F5344CB8AC3E}">
        <p14:creationId xmlns:p14="http://schemas.microsoft.com/office/powerpoint/2010/main" val="905005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65F7-90FD-432B-9A61-9CECE5E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5E44-DB99-4E0E-A774-9C039968C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more collaborative filtering techniques like SVD++.</a:t>
            </a:r>
          </a:p>
          <a:p>
            <a:r>
              <a:rPr lang="en-US" dirty="0"/>
              <a:t>Develop a content based recommendation system.</a:t>
            </a:r>
          </a:p>
          <a:p>
            <a:r>
              <a:rPr lang="en-US" dirty="0"/>
              <a:t>Implement User-Based KNN.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97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90296E-7642-4BEC-BBC3-8A15B480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96" y="3120074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Thankyou!</a:t>
            </a:r>
          </a:p>
        </p:txBody>
      </p:sp>
    </p:spTree>
    <p:extLst>
      <p:ext uri="{BB962C8B-B14F-4D97-AF65-F5344CB8AC3E}">
        <p14:creationId xmlns:p14="http://schemas.microsoft.com/office/powerpoint/2010/main" val="195855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F4E0-BFE3-41B1-8569-C9921A51F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10533062" cy="1478570"/>
          </a:xfrm>
        </p:spPr>
        <p:txBody>
          <a:bodyPr>
            <a:normAutofit/>
          </a:bodyPr>
          <a:lstStyle/>
          <a:p>
            <a:r>
              <a:rPr lang="en-US" dirty="0"/>
              <a:t>IMPORT LIBRARIES</a:t>
            </a:r>
          </a:p>
        </p:txBody>
      </p:sp>
      <p:sp>
        <p:nvSpPr>
          <p:cNvPr id="51" name="Content Placeholder 8">
            <a:extLst>
              <a:ext uri="{FF2B5EF4-FFF2-40B4-BE49-F238E27FC236}">
                <a16:creationId xmlns:a16="http://schemas.microsoft.com/office/drawing/2014/main" id="{B8524D7E-F499-46C6-9EA3-83CC85941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509250" cy="3965046"/>
          </a:xfrm>
        </p:spPr>
        <p:txBody>
          <a:bodyPr>
            <a:normAutofit/>
          </a:bodyPr>
          <a:lstStyle/>
          <a:p>
            <a:r>
              <a:rPr lang="en-US" sz="2000" dirty="0"/>
              <a:t>For the particular recommender system, we have used SURPRISE library.</a:t>
            </a:r>
          </a:p>
          <a:p>
            <a:r>
              <a:rPr lang="en-US" sz="2000" dirty="0"/>
              <a:t>It is used for both Top-10 recommendation and for RMSE, MAE, Precision and Recall.</a:t>
            </a:r>
          </a:p>
        </p:txBody>
      </p:sp>
      <p:pic>
        <p:nvPicPr>
          <p:cNvPr id="52" name="Content Placeholder 3">
            <a:extLst>
              <a:ext uri="{FF2B5EF4-FFF2-40B4-BE49-F238E27FC236}">
                <a16:creationId xmlns:a16="http://schemas.microsoft.com/office/drawing/2014/main" id="{0511E88D-BC13-47D9-992B-E6D2D4B3C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317" y="3920134"/>
            <a:ext cx="6588126" cy="200937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1393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8171-D4F8-4924-BC5A-2DAA19EFB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387053" cy="1478570"/>
          </a:xfrm>
        </p:spPr>
        <p:txBody>
          <a:bodyPr>
            <a:normAutofit/>
          </a:bodyPr>
          <a:lstStyle/>
          <a:p>
            <a:r>
              <a:rPr lang="en-US" dirty="0"/>
              <a:t>LOADING THE DATASET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2C6F67D-A587-4356-9C01-D00061589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87054" cy="4422776"/>
          </a:xfrm>
        </p:spPr>
        <p:txBody>
          <a:bodyPr>
            <a:normAutofit/>
          </a:bodyPr>
          <a:lstStyle/>
          <a:p>
            <a:r>
              <a:rPr lang="en-US" sz="2000" dirty="0"/>
              <a:t>Using the rating.csv file and loading it for implementing the recommender system.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E62EF71-3386-438D-8312-ACCCA1350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860" y="3088310"/>
            <a:ext cx="5456279" cy="324326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509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3158-60E4-47FE-B9FC-C704ED7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about 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AD93FD-DE9E-4C6E-894C-962374F28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076" y="2095358"/>
            <a:ext cx="8596312" cy="304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8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9A3694-5B47-450E-AF8E-3F7BA81C6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519" y="1189314"/>
            <a:ext cx="9610960" cy="51395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1D7A40-C96B-4B13-8AC0-28DACB261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944"/>
            <a:ext cx="9905998" cy="1478570"/>
          </a:xfrm>
        </p:spPr>
        <p:txBody>
          <a:bodyPr/>
          <a:lstStyle/>
          <a:p>
            <a:r>
              <a:rPr lang="en-US" dirty="0"/>
              <a:t>Percentage of the particular rating given</a:t>
            </a:r>
          </a:p>
        </p:txBody>
      </p:sp>
    </p:spTree>
    <p:extLst>
      <p:ext uri="{BB962C8B-B14F-4D97-AF65-F5344CB8AC3E}">
        <p14:creationId xmlns:p14="http://schemas.microsoft.com/office/powerpoint/2010/main" val="90327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D28E-D112-43C6-AF7B-182B46124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the ratings file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FC8B52-E859-4751-BFA9-AB7BF4EF9FD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2097088"/>
            <a:ext cx="7188200" cy="444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36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A24F-E368-4422-A7DE-603E122F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254" y="190102"/>
            <a:ext cx="8911687" cy="1280890"/>
          </a:xfrm>
        </p:spPr>
        <p:txBody>
          <a:bodyPr/>
          <a:lstStyle/>
          <a:p>
            <a:r>
              <a:rPr lang="en-US"/>
              <a:t>Preprocessing of dataset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9BE0E-ED45-49C3-A9B0-43F8ED71C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852" y="1144780"/>
            <a:ext cx="9718763" cy="552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58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9A71-ED10-4B74-9CB3-B39EB098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Anime 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9FE9F0-E443-477B-9B8F-569F5B4BF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491408"/>
            <a:ext cx="10290930" cy="279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784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173</TotalTime>
  <Words>364</Words>
  <Application>Microsoft Office PowerPoint</Application>
  <PresentationFormat>Widescreen</PresentationFormat>
  <Paragraphs>59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Wingdings 3</vt:lpstr>
      <vt:lpstr>Facet</vt:lpstr>
      <vt:lpstr>ANIME RECOMMENDER SYSTEM</vt:lpstr>
      <vt:lpstr>ABOUT THE DATASET</vt:lpstr>
      <vt:lpstr>IMPORT LIBRARIES</vt:lpstr>
      <vt:lpstr>LOADING THE DATASET</vt:lpstr>
      <vt:lpstr>Information about dataset</vt:lpstr>
      <vt:lpstr>Percentage of the particular rating given</vt:lpstr>
      <vt:lpstr>Description of the ratings file</vt:lpstr>
      <vt:lpstr>Preprocessing of dataset</vt:lpstr>
      <vt:lpstr>Loading the Anime dataset</vt:lpstr>
      <vt:lpstr>Building model using SVD (Singular Value Decomposition)</vt:lpstr>
      <vt:lpstr>What user liked before</vt:lpstr>
      <vt:lpstr>Predicting estimate score using SVD</vt:lpstr>
      <vt:lpstr>Top-10 Recommendations for particular user</vt:lpstr>
      <vt:lpstr>Top-10 Recommendations for all users</vt:lpstr>
      <vt:lpstr>Evaluating Precision and Recall</vt:lpstr>
      <vt:lpstr>Precision recall for SVD</vt:lpstr>
      <vt:lpstr>KNN Item based</vt:lpstr>
      <vt:lpstr>Predictions</vt:lpstr>
      <vt:lpstr>Precision recall for KNN</vt:lpstr>
      <vt:lpstr>KNN BASELINE</vt:lpstr>
      <vt:lpstr>PREDICTIONS</vt:lpstr>
      <vt:lpstr>Precision recall for KNN Baseline</vt:lpstr>
      <vt:lpstr>Conclusion</vt:lpstr>
      <vt:lpstr>Future Work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ANIME RECOMMENDER SYSTEM</dc:title>
  <dc:creator>Charmi Kalani</dc:creator>
  <cp:lastModifiedBy>Charmi Kalani</cp:lastModifiedBy>
  <cp:revision>11</cp:revision>
  <dcterms:created xsi:type="dcterms:W3CDTF">2019-05-06T17:20:06Z</dcterms:created>
  <dcterms:modified xsi:type="dcterms:W3CDTF">2019-05-07T01:49:26Z</dcterms:modified>
</cp:coreProperties>
</file>