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sldIdLst>
    <p:sldId id="256" r:id="rId2"/>
    <p:sldId id="257" r:id="rId3"/>
    <p:sldId id="258" r:id="rId4"/>
    <p:sldId id="259" r:id="rId5"/>
    <p:sldId id="260" r:id="rId6"/>
    <p:sldId id="261" r:id="rId7"/>
    <p:sldId id="273" r:id="rId8"/>
    <p:sldId id="276" r:id="rId9"/>
    <p:sldId id="279" r:id="rId10"/>
    <p:sldId id="282" r:id="rId11"/>
    <p:sldId id="283" r:id="rId12"/>
    <p:sldId id="264" r:id="rId13"/>
    <p:sldId id="266" r:id="rId14"/>
    <p:sldId id="265" r:id="rId15"/>
    <p:sldId id="263" r:id="rId16"/>
    <p:sldId id="288" r:id="rId17"/>
    <p:sldId id="267" r:id="rId18"/>
    <p:sldId id="269" r:id="rId19"/>
    <p:sldId id="270" r:id="rId20"/>
    <p:sldId id="27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4A213A3-10E9-421F-81BE-56E0786AB515}" type="datetime2">
              <a:rPr lang="en-US" smtClean="0"/>
              <a:t>Friday, October 30, 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9EAB3BA-07EE-4B64-A177-47C30D775877}" type="slidenum">
              <a:rPr lang="en-US" smtClean="0"/>
              <a:t>‹#›</a:t>
            </a:fld>
            <a:endParaRPr lang="en-US" dirty="0"/>
          </a:p>
        </p:txBody>
      </p:sp>
    </p:spTree>
    <p:extLst>
      <p:ext uri="{BB962C8B-B14F-4D97-AF65-F5344CB8AC3E}">
        <p14:creationId xmlns:p14="http://schemas.microsoft.com/office/powerpoint/2010/main" val="2943072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076A27-8146-4F75-9851-A83577C6FD8A}" type="datetime2">
              <a:rPr lang="en-US" smtClean="0"/>
              <a:t>Friday, October 30, 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9EAB3BA-07EE-4B64-A177-47C30D775877}" type="slidenum">
              <a:rPr lang="en-US" smtClean="0"/>
              <a:t>‹#›</a:t>
            </a:fld>
            <a:endParaRPr lang="en-US" dirty="0"/>
          </a:p>
        </p:txBody>
      </p:sp>
    </p:spTree>
    <p:extLst>
      <p:ext uri="{BB962C8B-B14F-4D97-AF65-F5344CB8AC3E}">
        <p14:creationId xmlns:p14="http://schemas.microsoft.com/office/powerpoint/2010/main" val="135400020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0076A27-8146-4F75-9851-A83577C6FD8A}" type="datetime2">
              <a:rPr lang="en-US" smtClean="0"/>
              <a:t>Friday, October 30, 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9EAB3BA-07EE-4B64-A177-47C30D775877}" type="slidenum">
              <a:rPr lang="en-US" smtClean="0"/>
              <a:t>‹#›</a:t>
            </a:fld>
            <a:endParaRPr lang="en-US" dirty="0"/>
          </a:p>
        </p:txBody>
      </p:sp>
    </p:spTree>
    <p:extLst>
      <p:ext uri="{BB962C8B-B14F-4D97-AF65-F5344CB8AC3E}">
        <p14:creationId xmlns:p14="http://schemas.microsoft.com/office/powerpoint/2010/main" val="310035052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0076A27-8146-4F75-9851-A83577C6FD8A}" type="datetime2">
              <a:rPr lang="en-US" smtClean="0"/>
              <a:t>Friday, October 30, 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9EAB3BA-07EE-4B64-A177-47C30D775877}"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4187305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076A27-8146-4F75-9851-A83577C6FD8A}" type="datetime2">
              <a:rPr lang="en-US" smtClean="0"/>
              <a:t>Friday, October 30, 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9EAB3BA-07EE-4B64-A177-47C30D775877}" type="slidenum">
              <a:rPr lang="en-US" smtClean="0"/>
              <a:t>‹#›</a:t>
            </a:fld>
            <a:endParaRPr lang="en-US" dirty="0"/>
          </a:p>
        </p:txBody>
      </p:sp>
    </p:spTree>
    <p:extLst>
      <p:ext uri="{BB962C8B-B14F-4D97-AF65-F5344CB8AC3E}">
        <p14:creationId xmlns:p14="http://schemas.microsoft.com/office/powerpoint/2010/main" val="130087078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0076A27-8146-4F75-9851-A83577C6FD8A}" type="datetime2">
              <a:rPr lang="en-US" smtClean="0"/>
              <a:t>Friday, October 30, 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9EAB3BA-07EE-4B64-A177-47C30D775877}" type="slidenum">
              <a:rPr lang="en-US" smtClean="0"/>
              <a:t>‹#›</a:t>
            </a:fld>
            <a:endParaRPr lang="en-US" dirty="0"/>
          </a:p>
        </p:txBody>
      </p:sp>
    </p:spTree>
    <p:extLst>
      <p:ext uri="{BB962C8B-B14F-4D97-AF65-F5344CB8AC3E}">
        <p14:creationId xmlns:p14="http://schemas.microsoft.com/office/powerpoint/2010/main" val="291592198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0076A27-8146-4F75-9851-A83577C6FD8A}" type="datetime2">
              <a:rPr lang="en-US" smtClean="0"/>
              <a:t>Friday, October 30, 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9EAB3BA-07EE-4B64-A177-47C30D775877}" type="slidenum">
              <a:rPr lang="en-US" smtClean="0"/>
              <a:t>‹#›</a:t>
            </a:fld>
            <a:endParaRPr lang="en-US" dirty="0"/>
          </a:p>
        </p:txBody>
      </p:sp>
    </p:spTree>
    <p:extLst>
      <p:ext uri="{BB962C8B-B14F-4D97-AF65-F5344CB8AC3E}">
        <p14:creationId xmlns:p14="http://schemas.microsoft.com/office/powerpoint/2010/main" val="148246462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5DABC0-2199-478F-BA77-33A651B6CB89}" type="datetime2">
              <a:rPr lang="en-US" smtClean="0"/>
              <a:t>Friday, October 30, 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9EAB3BA-07EE-4B64-A177-47C30D775877}" type="slidenum">
              <a:rPr lang="en-US" smtClean="0"/>
              <a:t>‹#›</a:t>
            </a:fld>
            <a:endParaRPr lang="en-US" dirty="0"/>
          </a:p>
        </p:txBody>
      </p:sp>
    </p:spTree>
    <p:extLst>
      <p:ext uri="{BB962C8B-B14F-4D97-AF65-F5344CB8AC3E}">
        <p14:creationId xmlns:p14="http://schemas.microsoft.com/office/powerpoint/2010/main" val="21445560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2230C6-DF61-47F4-B8C5-1B70E884BF06}" type="datetime2">
              <a:rPr lang="en-US" smtClean="0"/>
              <a:t>Friday, October 30, 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9EAB3BA-07EE-4B64-A177-47C30D775877}" type="slidenum">
              <a:rPr lang="en-US" smtClean="0"/>
              <a:t>‹#›</a:t>
            </a:fld>
            <a:endParaRPr lang="en-US" dirty="0"/>
          </a:p>
        </p:txBody>
      </p:sp>
    </p:spTree>
    <p:extLst>
      <p:ext uri="{BB962C8B-B14F-4D97-AF65-F5344CB8AC3E}">
        <p14:creationId xmlns:p14="http://schemas.microsoft.com/office/powerpoint/2010/main" val="899084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B12B50C-7EEE-46CD-BAF7-BBC4026D959A}" type="datetime2">
              <a:rPr lang="en-US" smtClean="0"/>
              <a:t>Friday, October 30, 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9EAB3BA-07EE-4B64-A177-47C30D775877}" type="slidenum">
              <a:rPr lang="en-US" smtClean="0"/>
              <a:t>‹#›</a:t>
            </a:fld>
            <a:endParaRPr lang="en-US" dirty="0"/>
          </a:p>
        </p:txBody>
      </p:sp>
    </p:spTree>
    <p:extLst>
      <p:ext uri="{BB962C8B-B14F-4D97-AF65-F5344CB8AC3E}">
        <p14:creationId xmlns:p14="http://schemas.microsoft.com/office/powerpoint/2010/main" val="3746559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4211C4-AE09-4254-A5E3-6DA9B099C971}" type="datetime2">
              <a:rPr lang="en-US" smtClean="0"/>
              <a:t>Friday, October 30, 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9EAB3BA-07EE-4B64-A177-47C30D775877}" type="slidenum">
              <a:rPr lang="en-US" smtClean="0"/>
              <a:t>‹#›</a:t>
            </a:fld>
            <a:endParaRPr lang="en-US" dirty="0"/>
          </a:p>
        </p:txBody>
      </p:sp>
    </p:spTree>
    <p:extLst>
      <p:ext uri="{BB962C8B-B14F-4D97-AF65-F5344CB8AC3E}">
        <p14:creationId xmlns:p14="http://schemas.microsoft.com/office/powerpoint/2010/main" val="3364873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1742C3-E082-4760-93B2-E209268DD00C}" type="datetime2">
              <a:rPr lang="en-US" smtClean="0"/>
              <a:t>Friday, October 30, 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9EAB3BA-07EE-4B64-A177-47C30D775877}" type="slidenum">
              <a:rPr lang="en-US" smtClean="0"/>
              <a:t>‹#›</a:t>
            </a:fld>
            <a:endParaRPr lang="en-US" dirty="0"/>
          </a:p>
        </p:txBody>
      </p:sp>
    </p:spTree>
    <p:extLst>
      <p:ext uri="{BB962C8B-B14F-4D97-AF65-F5344CB8AC3E}">
        <p14:creationId xmlns:p14="http://schemas.microsoft.com/office/powerpoint/2010/main" val="524412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6FC950-F824-48B9-B984-CAEE265865E5}" type="datetime2">
              <a:rPr lang="en-US" smtClean="0"/>
              <a:t>Friday, October 30, 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9EAB3BA-07EE-4B64-A177-47C30D775877}" type="slidenum">
              <a:rPr lang="en-US" smtClean="0"/>
              <a:t>‹#›</a:t>
            </a:fld>
            <a:endParaRPr lang="en-US" dirty="0"/>
          </a:p>
        </p:txBody>
      </p:sp>
    </p:spTree>
    <p:extLst>
      <p:ext uri="{BB962C8B-B14F-4D97-AF65-F5344CB8AC3E}">
        <p14:creationId xmlns:p14="http://schemas.microsoft.com/office/powerpoint/2010/main" val="938104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C8E3A0F-68E7-4D17-BB84-ED1BA4F6AC6B}" type="datetime2">
              <a:rPr lang="en-US" smtClean="0"/>
              <a:t>Friday, October 30, 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B9EAB3BA-07EE-4B64-A177-47C30D775877}" type="slidenum">
              <a:rPr lang="en-US" smtClean="0"/>
              <a:t>‹#›</a:t>
            </a:fld>
            <a:endParaRPr lang="en-US" dirty="0"/>
          </a:p>
        </p:txBody>
      </p:sp>
    </p:spTree>
    <p:extLst>
      <p:ext uri="{BB962C8B-B14F-4D97-AF65-F5344CB8AC3E}">
        <p14:creationId xmlns:p14="http://schemas.microsoft.com/office/powerpoint/2010/main" val="1615039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DB7BC4F-EDA1-4BA2-BFF3-FE5B31CCB58B}" type="datetime2">
              <a:rPr lang="en-US" smtClean="0"/>
              <a:t>Friday, October 30, 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B9EAB3BA-07EE-4B64-A177-47C30D775877}" type="slidenum">
              <a:rPr lang="en-US" smtClean="0"/>
              <a:t>‹#›</a:t>
            </a:fld>
            <a:endParaRPr lang="en-US" dirty="0"/>
          </a:p>
        </p:txBody>
      </p:sp>
    </p:spTree>
    <p:extLst>
      <p:ext uri="{BB962C8B-B14F-4D97-AF65-F5344CB8AC3E}">
        <p14:creationId xmlns:p14="http://schemas.microsoft.com/office/powerpoint/2010/main" val="404453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AAE694C-1394-4838-A564-7380835C2E77}" type="datetime2">
              <a:rPr lang="en-US" smtClean="0"/>
              <a:t>Friday, October 30, 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B9EAB3BA-07EE-4B64-A177-47C30D775877}" type="slidenum">
              <a:rPr lang="en-US" smtClean="0"/>
              <a:t>‹#›</a:t>
            </a:fld>
            <a:endParaRPr lang="en-US" dirty="0"/>
          </a:p>
        </p:txBody>
      </p:sp>
    </p:spTree>
    <p:extLst>
      <p:ext uri="{BB962C8B-B14F-4D97-AF65-F5344CB8AC3E}">
        <p14:creationId xmlns:p14="http://schemas.microsoft.com/office/powerpoint/2010/main" val="1421987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B84B19-1A00-4EDB-8425-E1827A377364}" type="datetime2">
              <a:rPr lang="en-US" smtClean="0"/>
              <a:t>Friday, October 30, 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9EAB3BA-07EE-4B64-A177-47C30D775877}" type="slidenum">
              <a:rPr lang="en-US" smtClean="0"/>
              <a:t>‹#›</a:t>
            </a:fld>
            <a:endParaRPr lang="en-US" dirty="0"/>
          </a:p>
        </p:txBody>
      </p:sp>
    </p:spTree>
    <p:extLst>
      <p:ext uri="{BB962C8B-B14F-4D97-AF65-F5344CB8AC3E}">
        <p14:creationId xmlns:p14="http://schemas.microsoft.com/office/powerpoint/2010/main" val="4250530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0076A27-8146-4F75-9851-A83577C6FD8A}" type="datetime2">
              <a:rPr lang="en-US" smtClean="0"/>
              <a:t>Friday, October 30, 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9EAB3BA-07EE-4B64-A177-47C30D775877}" type="slidenum">
              <a:rPr lang="en-US" smtClean="0"/>
              <a:t>‹#›</a:t>
            </a:fld>
            <a:endParaRPr lang="en-US" dirty="0"/>
          </a:p>
        </p:txBody>
      </p:sp>
    </p:spTree>
    <p:extLst>
      <p:ext uri="{BB962C8B-B14F-4D97-AF65-F5344CB8AC3E}">
        <p14:creationId xmlns:p14="http://schemas.microsoft.com/office/powerpoint/2010/main" val="1860263401"/>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79F7954-B765-4D11-A51E-191D47FD0538}"/>
              </a:ext>
            </a:extLst>
          </p:cNvPr>
          <p:cNvPicPr>
            <a:picLocks noChangeAspect="1"/>
          </p:cNvPicPr>
          <p:nvPr/>
        </p:nvPicPr>
        <p:blipFill rotWithShape="1">
          <a:blip r:embed="rId2"/>
          <a:srcRect t="22647" b="17614"/>
          <a:stretch/>
        </p:blipFill>
        <p:spPr>
          <a:xfrm>
            <a:off x="-2" y="10"/>
            <a:ext cx="12192002" cy="4461036"/>
          </a:xfrm>
          <a:prstGeom prst="rect">
            <a:avLst/>
          </a:prstGeom>
        </p:spPr>
      </p:pic>
      <p:sp>
        <p:nvSpPr>
          <p:cNvPr id="2" name="Title 1">
            <a:extLst>
              <a:ext uri="{FF2B5EF4-FFF2-40B4-BE49-F238E27FC236}">
                <a16:creationId xmlns:a16="http://schemas.microsoft.com/office/drawing/2014/main" id="{4E0ABD22-44E3-4038-9AFC-EF6BA3164080}"/>
              </a:ext>
            </a:extLst>
          </p:cNvPr>
          <p:cNvSpPr>
            <a:spLocks noGrp="1"/>
          </p:cNvSpPr>
          <p:nvPr>
            <p:ph type="ctrTitle"/>
          </p:nvPr>
        </p:nvSpPr>
        <p:spPr>
          <a:xfrm>
            <a:off x="1383807" y="4611271"/>
            <a:ext cx="9436593" cy="1171556"/>
          </a:xfrm>
        </p:spPr>
        <p:txBody>
          <a:bodyPr>
            <a:normAutofit/>
          </a:bodyPr>
          <a:lstStyle/>
          <a:p>
            <a:pPr algn="l"/>
            <a:r>
              <a:rPr lang="en-IN" sz="3600" dirty="0">
                <a:solidFill>
                  <a:schemeClr val="tx1"/>
                </a:solidFill>
              </a:rPr>
              <a:t>Travel Insurance Claim</a:t>
            </a:r>
          </a:p>
        </p:txBody>
      </p:sp>
      <p:sp>
        <p:nvSpPr>
          <p:cNvPr id="3" name="Subtitle 2">
            <a:extLst>
              <a:ext uri="{FF2B5EF4-FFF2-40B4-BE49-F238E27FC236}">
                <a16:creationId xmlns:a16="http://schemas.microsoft.com/office/drawing/2014/main" id="{E2D77581-D5D9-4CED-8D60-8046AEA958A5}"/>
              </a:ext>
            </a:extLst>
          </p:cNvPr>
          <p:cNvSpPr>
            <a:spLocks noGrp="1"/>
          </p:cNvSpPr>
          <p:nvPr>
            <p:ph type="subTitle" idx="1"/>
          </p:nvPr>
        </p:nvSpPr>
        <p:spPr>
          <a:xfrm>
            <a:off x="1371601" y="5970897"/>
            <a:ext cx="9448800" cy="429904"/>
          </a:xfrm>
        </p:spPr>
        <p:txBody>
          <a:bodyPr>
            <a:normAutofit/>
          </a:bodyPr>
          <a:lstStyle/>
          <a:p>
            <a:pPr algn="l"/>
            <a:r>
              <a:rPr lang="en-IN" sz="1200" dirty="0">
                <a:solidFill>
                  <a:schemeClr val="tx1"/>
                </a:solidFill>
              </a:rPr>
              <a:t>Presented by – Mind Hack Buddies</a:t>
            </a:r>
          </a:p>
        </p:txBody>
      </p:sp>
    </p:spTree>
    <p:extLst>
      <p:ext uri="{BB962C8B-B14F-4D97-AF65-F5344CB8AC3E}">
        <p14:creationId xmlns:p14="http://schemas.microsoft.com/office/powerpoint/2010/main" val="477753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DADCD-3769-4805-BE41-4FC8B7E3D831}"/>
              </a:ext>
            </a:extLst>
          </p:cNvPr>
          <p:cNvSpPr>
            <a:spLocks noGrp="1"/>
          </p:cNvSpPr>
          <p:nvPr>
            <p:ph type="title"/>
          </p:nvPr>
        </p:nvSpPr>
        <p:spPr/>
        <p:txBody>
          <a:bodyPr/>
          <a:lstStyle/>
          <a:p>
            <a:r>
              <a:rPr lang="en-IN" dirty="0"/>
              <a:t>EDA – Bivariate Analysis </a:t>
            </a:r>
            <a:br>
              <a:rPr lang="en-IN" b="0" i="0" dirty="0">
                <a:solidFill>
                  <a:srgbClr val="212121"/>
                </a:solidFill>
                <a:effectLst/>
                <a:latin typeface="Roboto"/>
              </a:rPr>
            </a:br>
            <a:br>
              <a:rPr lang="en-US" b="0" i="0" dirty="0">
                <a:solidFill>
                  <a:srgbClr val="212121"/>
                </a:solidFill>
                <a:effectLst/>
                <a:latin typeface="Roboto"/>
              </a:rPr>
            </a:br>
            <a:endParaRPr lang="en-IN" dirty="0"/>
          </a:p>
        </p:txBody>
      </p:sp>
      <p:sp>
        <p:nvSpPr>
          <p:cNvPr id="3" name="Content Placeholder 2">
            <a:extLst>
              <a:ext uri="{FF2B5EF4-FFF2-40B4-BE49-F238E27FC236}">
                <a16:creationId xmlns:a16="http://schemas.microsoft.com/office/drawing/2014/main" id="{564807A3-3DAB-4729-855A-2ECF0727AAF0}"/>
              </a:ext>
            </a:extLst>
          </p:cNvPr>
          <p:cNvSpPr>
            <a:spLocks noGrp="1"/>
          </p:cNvSpPr>
          <p:nvPr>
            <p:ph idx="1"/>
          </p:nvPr>
        </p:nvSpPr>
        <p:spPr>
          <a:xfrm>
            <a:off x="1103312" y="2052917"/>
            <a:ext cx="8946541" cy="4525085"/>
          </a:xfrm>
        </p:spPr>
        <p:txBody>
          <a:bodyPr>
            <a:normAutofit fontScale="85000" lnSpcReduction="20000"/>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Insight: More number of Claims has been made by C2B Agency.</a:t>
            </a:r>
          </a:p>
          <a:p>
            <a:r>
              <a:rPr lang="en-IN" dirty="0"/>
              <a:t>Recommendation:</a:t>
            </a:r>
            <a:r>
              <a:rPr lang="en-US" dirty="0"/>
              <a:t> </a:t>
            </a:r>
            <a:r>
              <a:rPr lang="en-US" sz="1900" dirty="0"/>
              <a:t>Company</a:t>
            </a:r>
            <a:r>
              <a:rPr lang="en-US" dirty="0"/>
              <a:t> needs to check the reasons behind the maximum claims from C2B Agency.</a:t>
            </a:r>
            <a:endParaRPr lang="en-IN" dirty="0"/>
          </a:p>
        </p:txBody>
      </p:sp>
      <p:pic>
        <p:nvPicPr>
          <p:cNvPr id="4" name="Picture 3">
            <a:extLst>
              <a:ext uri="{FF2B5EF4-FFF2-40B4-BE49-F238E27FC236}">
                <a16:creationId xmlns:a16="http://schemas.microsoft.com/office/drawing/2014/main" id="{C7D30A8A-355C-42EE-90DD-8072C243B606}"/>
              </a:ext>
            </a:extLst>
          </p:cNvPr>
          <p:cNvPicPr>
            <a:picLocks noChangeAspect="1"/>
          </p:cNvPicPr>
          <p:nvPr/>
        </p:nvPicPr>
        <p:blipFill>
          <a:blip r:embed="rId2"/>
          <a:stretch>
            <a:fillRect/>
          </a:stretch>
        </p:blipFill>
        <p:spPr>
          <a:xfrm>
            <a:off x="6281699" y="1524775"/>
            <a:ext cx="5419601" cy="3630968"/>
          </a:xfrm>
          <a:prstGeom prst="rect">
            <a:avLst/>
          </a:prstGeom>
        </p:spPr>
      </p:pic>
      <p:pic>
        <p:nvPicPr>
          <p:cNvPr id="6" name="Picture 5">
            <a:extLst>
              <a:ext uri="{FF2B5EF4-FFF2-40B4-BE49-F238E27FC236}">
                <a16:creationId xmlns:a16="http://schemas.microsoft.com/office/drawing/2014/main" id="{0BDDE9D3-A632-4050-97D7-58E8BF0D8017}"/>
              </a:ext>
            </a:extLst>
          </p:cNvPr>
          <p:cNvPicPr>
            <a:picLocks noChangeAspect="1"/>
          </p:cNvPicPr>
          <p:nvPr/>
        </p:nvPicPr>
        <p:blipFill>
          <a:blip r:embed="rId3"/>
          <a:stretch>
            <a:fillRect/>
          </a:stretch>
        </p:blipFill>
        <p:spPr>
          <a:xfrm>
            <a:off x="385169" y="1524775"/>
            <a:ext cx="5347063" cy="3630968"/>
          </a:xfrm>
          <a:prstGeom prst="rect">
            <a:avLst/>
          </a:prstGeom>
        </p:spPr>
      </p:pic>
    </p:spTree>
    <p:extLst>
      <p:ext uri="{BB962C8B-B14F-4D97-AF65-F5344CB8AC3E}">
        <p14:creationId xmlns:p14="http://schemas.microsoft.com/office/powerpoint/2010/main" val="2178367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DADCD-3769-4805-BE41-4FC8B7E3D831}"/>
              </a:ext>
            </a:extLst>
          </p:cNvPr>
          <p:cNvSpPr>
            <a:spLocks noGrp="1"/>
          </p:cNvSpPr>
          <p:nvPr>
            <p:ph type="title"/>
          </p:nvPr>
        </p:nvSpPr>
        <p:spPr/>
        <p:txBody>
          <a:bodyPr/>
          <a:lstStyle/>
          <a:p>
            <a:r>
              <a:rPr lang="en-IN" dirty="0"/>
              <a:t>EDA – Bivariate Analysis</a:t>
            </a:r>
            <a:br>
              <a:rPr lang="en-IN" b="0" i="0" dirty="0">
                <a:solidFill>
                  <a:srgbClr val="212121"/>
                </a:solidFill>
                <a:effectLst/>
                <a:latin typeface="Roboto"/>
              </a:rPr>
            </a:br>
            <a:br>
              <a:rPr lang="en-US" b="0" i="0" dirty="0">
                <a:solidFill>
                  <a:srgbClr val="212121"/>
                </a:solidFill>
                <a:effectLst/>
                <a:latin typeface="Roboto"/>
              </a:rPr>
            </a:br>
            <a:endParaRPr lang="en-IN" dirty="0"/>
          </a:p>
        </p:txBody>
      </p:sp>
      <p:sp>
        <p:nvSpPr>
          <p:cNvPr id="3" name="Content Placeholder 2">
            <a:extLst>
              <a:ext uri="{FF2B5EF4-FFF2-40B4-BE49-F238E27FC236}">
                <a16:creationId xmlns:a16="http://schemas.microsoft.com/office/drawing/2014/main" id="{564807A3-3DAB-4729-855A-2ECF0727AAF0}"/>
              </a:ext>
            </a:extLst>
          </p:cNvPr>
          <p:cNvSpPr>
            <a:spLocks noGrp="1"/>
          </p:cNvSpPr>
          <p:nvPr>
            <p:ph idx="1"/>
          </p:nvPr>
        </p:nvSpPr>
        <p:spPr>
          <a:xfrm>
            <a:off x="1103312" y="2052917"/>
            <a:ext cx="8946541" cy="4525085"/>
          </a:xfrm>
        </p:spPr>
        <p:txBody>
          <a:bodyPr>
            <a:normAutofit fontScale="70000" lnSpcReduction="20000"/>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sz="2300" dirty="0"/>
              <a:t>Insight: The Airlines Agency type has maximum claims even though it is not the maximum Business making Agency Type. </a:t>
            </a:r>
          </a:p>
          <a:p>
            <a:r>
              <a:rPr lang="en-IN" sz="2300" dirty="0"/>
              <a:t>Recommendation: Company needs to investigate why there are maximum number of claims coming from Airlines Agency Type even though it is not the maximum Business making Agency Type. </a:t>
            </a:r>
          </a:p>
        </p:txBody>
      </p:sp>
      <p:pic>
        <p:nvPicPr>
          <p:cNvPr id="6" name="Picture 5">
            <a:extLst>
              <a:ext uri="{FF2B5EF4-FFF2-40B4-BE49-F238E27FC236}">
                <a16:creationId xmlns:a16="http://schemas.microsoft.com/office/drawing/2014/main" id="{0BB35F05-0836-4829-881F-2912957707E9}"/>
              </a:ext>
            </a:extLst>
          </p:cNvPr>
          <p:cNvPicPr>
            <a:picLocks noChangeAspect="1"/>
          </p:cNvPicPr>
          <p:nvPr/>
        </p:nvPicPr>
        <p:blipFill>
          <a:blip r:embed="rId2"/>
          <a:stretch>
            <a:fillRect/>
          </a:stretch>
        </p:blipFill>
        <p:spPr>
          <a:xfrm>
            <a:off x="6276513" y="1347324"/>
            <a:ext cx="5542623" cy="3767831"/>
          </a:xfrm>
          <a:prstGeom prst="rect">
            <a:avLst/>
          </a:prstGeom>
        </p:spPr>
      </p:pic>
      <p:pic>
        <p:nvPicPr>
          <p:cNvPr id="4" name="Picture 3">
            <a:extLst>
              <a:ext uri="{FF2B5EF4-FFF2-40B4-BE49-F238E27FC236}">
                <a16:creationId xmlns:a16="http://schemas.microsoft.com/office/drawing/2014/main" id="{9F7E1F0F-803F-43FC-AA61-11C949562890}"/>
              </a:ext>
            </a:extLst>
          </p:cNvPr>
          <p:cNvPicPr>
            <a:picLocks noChangeAspect="1"/>
          </p:cNvPicPr>
          <p:nvPr/>
        </p:nvPicPr>
        <p:blipFill>
          <a:blip r:embed="rId3"/>
          <a:stretch>
            <a:fillRect/>
          </a:stretch>
        </p:blipFill>
        <p:spPr>
          <a:xfrm>
            <a:off x="372864" y="1347324"/>
            <a:ext cx="5362111" cy="3767831"/>
          </a:xfrm>
          <a:prstGeom prst="rect">
            <a:avLst/>
          </a:prstGeom>
        </p:spPr>
      </p:pic>
    </p:spTree>
    <p:extLst>
      <p:ext uri="{BB962C8B-B14F-4D97-AF65-F5344CB8AC3E}">
        <p14:creationId xmlns:p14="http://schemas.microsoft.com/office/powerpoint/2010/main" val="410132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6826D-72F2-4E34-861E-106EB0F9D274}"/>
              </a:ext>
            </a:extLst>
          </p:cNvPr>
          <p:cNvSpPr>
            <a:spLocks noGrp="1"/>
          </p:cNvSpPr>
          <p:nvPr>
            <p:ph type="title"/>
          </p:nvPr>
        </p:nvSpPr>
        <p:spPr/>
        <p:txBody>
          <a:bodyPr/>
          <a:lstStyle/>
          <a:p>
            <a:r>
              <a:rPr lang="en-IN" dirty="0"/>
              <a:t>Pipeline</a:t>
            </a:r>
          </a:p>
        </p:txBody>
      </p:sp>
      <p:sp>
        <p:nvSpPr>
          <p:cNvPr id="3" name="Content Placeholder 2">
            <a:extLst>
              <a:ext uri="{FF2B5EF4-FFF2-40B4-BE49-F238E27FC236}">
                <a16:creationId xmlns:a16="http://schemas.microsoft.com/office/drawing/2014/main" id="{93BAA11B-28F2-40B0-B794-4FB6A2B4C429}"/>
              </a:ext>
            </a:extLst>
          </p:cNvPr>
          <p:cNvSpPr>
            <a:spLocks noGrp="1"/>
          </p:cNvSpPr>
          <p:nvPr>
            <p:ph idx="1"/>
          </p:nvPr>
        </p:nvSpPr>
        <p:spPr/>
        <p:txBody>
          <a:bodyPr/>
          <a:lstStyle/>
          <a:p>
            <a:r>
              <a:rPr lang="en-IN" dirty="0"/>
              <a:t>Outlier Treatment</a:t>
            </a:r>
          </a:p>
          <a:p>
            <a:pPr marL="0" indent="0">
              <a:buNone/>
            </a:pPr>
            <a:r>
              <a:rPr lang="en-IN" dirty="0"/>
              <a:t>The Outliers in the Continuous features were detected and treated using a method called IQR.</a:t>
            </a:r>
          </a:p>
        </p:txBody>
      </p:sp>
      <p:pic>
        <p:nvPicPr>
          <p:cNvPr id="5" name="Picture 4">
            <a:extLst>
              <a:ext uri="{FF2B5EF4-FFF2-40B4-BE49-F238E27FC236}">
                <a16:creationId xmlns:a16="http://schemas.microsoft.com/office/drawing/2014/main" id="{15F3BB5E-0264-4FC8-BB52-3E54027FCCB3}"/>
              </a:ext>
            </a:extLst>
          </p:cNvPr>
          <p:cNvPicPr>
            <a:picLocks noChangeAspect="1"/>
          </p:cNvPicPr>
          <p:nvPr/>
        </p:nvPicPr>
        <p:blipFill>
          <a:blip r:embed="rId2"/>
          <a:stretch>
            <a:fillRect/>
          </a:stretch>
        </p:blipFill>
        <p:spPr>
          <a:xfrm>
            <a:off x="833251" y="3291430"/>
            <a:ext cx="3459443" cy="2700997"/>
          </a:xfrm>
          <a:prstGeom prst="rect">
            <a:avLst/>
          </a:prstGeom>
        </p:spPr>
      </p:pic>
      <p:pic>
        <p:nvPicPr>
          <p:cNvPr id="7" name="Picture 6">
            <a:extLst>
              <a:ext uri="{FF2B5EF4-FFF2-40B4-BE49-F238E27FC236}">
                <a16:creationId xmlns:a16="http://schemas.microsoft.com/office/drawing/2014/main" id="{46623B23-062E-4FD0-911C-C781E09823E7}"/>
              </a:ext>
            </a:extLst>
          </p:cNvPr>
          <p:cNvPicPr>
            <a:picLocks noChangeAspect="1"/>
          </p:cNvPicPr>
          <p:nvPr/>
        </p:nvPicPr>
        <p:blipFill>
          <a:blip r:embed="rId3"/>
          <a:stretch>
            <a:fillRect/>
          </a:stretch>
        </p:blipFill>
        <p:spPr>
          <a:xfrm>
            <a:off x="4637322" y="3291430"/>
            <a:ext cx="3345898" cy="2700997"/>
          </a:xfrm>
          <a:prstGeom prst="rect">
            <a:avLst/>
          </a:prstGeom>
        </p:spPr>
      </p:pic>
      <p:pic>
        <p:nvPicPr>
          <p:cNvPr id="9" name="Picture 8">
            <a:extLst>
              <a:ext uri="{FF2B5EF4-FFF2-40B4-BE49-F238E27FC236}">
                <a16:creationId xmlns:a16="http://schemas.microsoft.com/office/drawing/2014/main" id="{CE90D39A-730B-4FCE-A576-EE3F5E892AFE}"/>
              </a:ext>
            </a:extLst>
          </p:cNvPr>
          <p:cNvPicPr>
            <a:picLocks noChangeAspect="1"/>
          </p:cNvPicPr>
          <p:nvPr/>
        </p:nvPicPr>
        <p:blipFill>
          <a:blip r:embed="rId4"/>
          <a:stretch>
            <a:fillRect/>
          </a:stretch>
        </p:blipFill>
        <p:spPr>
          <a:xfrm>
            <a:off x="8265110" y="3291430"/>
            <a:ext cx="3447425" cy="2700997"/>
          </a:xfrm>
          <a:prstGeom prst="rect">
            <a:avLst/>
          </a:prstGeom>
        </p:spPr>
      </p:pic>
    </p:spTree>
    <p:extLst>
      <p:ext uri="{BB962C8B-B14F-4D97-AF65-F5344CB8AC3E}">
        <p14:creationId xmlns:p14="http://schemas.microsoft.com/office/powerpoint/2010/main" val="490972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6826D-72F2-4E34-861E-106EB0F9D274}"/>
              </a:ext>
            </a:extLst>
          </p:cNvPr>
          <p:cNvSpPr>
            <a:spLocks noGrp="1"/>
          </p:cNvSpPr>
          <p:nvPr>
            <p:ph type="title"/>
          </p:nvPr>
        </p:nvSpPr>
        <p:spPr/>
        <p:txBody>
          <a:bodyPr/>
          <a:lstStyle/>
          <a:p>
            <a:r>
              <a:rPr lang="en-IN" dirty="0"/>
              <a:t>Pipeline</a:t>
            </a:r>
          </a:p>
        </p:txBody>
      </p:sp>
      <p:sp>
        <p:nvSpPr>
          <p:cNvPr id="3" name="Content Placeholder 2">
            <a:extLst>
              <a:ext uri="{FF2B5EF4-FFF2-40B4-BE49-F238E27FC236}">
                <a16:creationId xmlns:a16="http://schemas.microsoft.com/office/drawing/2014/main" id="{93BAA11B-28F2-40B0-B794-4FB6A2B4C429}"/>
              </a:ext>
            </a:extLst>
          </p:cNvPr>
          <p:cNvSpPr>
            <a:spLocks noGrp="1"/>
          </p:cNvSpPr>
          <p:nvPr>
            <p:ph idx="1"/>
          </p:nvPr>
        </p:nvSpPr>
        <p:spPr>
          <a:xfrm>
            <a:off x="1023413" y="1466992"/>
            <a:ext cx="8946541" cy="4195481"/>
          </a:xfrm>
        </p:spPr>
        <p:txBody>
          <a:bodyPr/>
          <a:lstStyle/>
          <a:p>
            <a:r>
              <a:rPr lang="en-IN" dirty="0"/>
              <a:t>Missing Values</a:t>
            </a:r>
          </a:p>
          <a:p>
            <a:pPr marL="0" indent="0">
              <a:buNone/>
            </a:pPr>
            <a:r>
              <a:rPr lang="en-IN" dirty="0"/>
              <a:t>There were no missing values in the features.</a:t>
            </a:r>
          </a:p>
          <a:p>
            <a:pPr marL="0" indent="0">
              <a:buNone/>
            </a:pPr>
            <a:endParaRPr lang="en-IN" dirty="0"/>
          </a:p>
          <a:p>
            <a:r>
              <a:rPr lang="en-IN" dirty="0"/>
              <a:t>Class Imbalance: The distribution of the target below shows a clear imbalance in the two classes.</a:t>
            </a:r>
          </a:p>
          <a:p>
            <a:endParaRPr lang="en-IN" dirty="0"/>
          </a:p>
        </p:txBody>
      </p:sp>
      <p:pic>
        <p:nvPicPr>
          <p:cNvPr id="4" name="Picture 3">
            <a:extLst>
              <a:ext uri="{FF2B5EF4-FFF2-40B4-BE49-F238E27FC236}">
                <a16:creationId xmlns:a16="http://schemas.microsoft.com/office/drawing/2014/main" id="{DD6A5F08-C0B6-4915-8C83-11F76E99B00B}"/>
              </a:ext>
            </a:extLst>
          </p:cNvPr>
          <p:cNvPicPr>
            <a:picLocks noChangeAspect="1"/>
          </p:cNvPicPr>
          <p:nvPr/>
        </p:nvPicPr>
        <p:blipFill>
          <a:blip r:embed="rId2"/>
          <a:stretch>
            <a:fillRect/>
          </a:stretch>
        </p:blipFill>
        <p:spPr>
          <a:xfrm>
            <a:off x="3466406" y="3693451"/>
            <a:ext cx="3893182" cy="2622604"/>
          </a:xfrm>
          <a:prstGeom prst="rect">
            <a:avLst/>
          </a:prstGeom>
        </p:spPr>
      </p:pic>
    </p:spTree>
    <p:extLst>
      <p:ext uri="{BB962C8B-B14F-4D97-AF65-F5344CB8AC3E}">
        <p14:creationId xmlns:p14="http://schemas.microsoft.com/office/powerpoint/2010/main" val="899070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91AB9-C28F-4231-A332-8456AA3EC427}"/>
              </a:ext>
            </a:extLst>
          </p:cNvPr>
          <p:cNvSpPr>
            <a:spLocks noGrp="1"/>
          </p:cNvSpPr>
          <p:nvPr>
            <p:ph type="title"/>
          </p:nvPr>
        </p:nvSpPr>
        <p:spPr/>
        <p:txBody>
          <a:bodyPr/>
          <a:lstStyle/>
          <a:p>
            <a:r>
              <a:rPr lang="en-IN" dirty="0"/>
              <a:t>Pipeline</a:t>
            </a:r>
          </a:p>
        </p:txBody>
      </p:sp>
      <p:sp>
        <p:nvSpPr>
          <p:cNvPr id="3" name="Content Placeholder 2">
            <a:extLst>
              <a:ext uri="{FF2B5EF4-FFF2-40B4-BE49-F238E27FC236}">
                <a16:creationId xmlns:a16="http://schemas.microsoft.com/office/drawing/2014/main" id="{7039BD12-27E7-4625-BB77-C75F0648B223}"/>
              </a:ext>
            </a:extLst>
          </p:cNvPr>
          <p:cNvSpPr>
            <a:spLocks noGrp="1"/>
          </p:cNvSpPr>
          <p:nvPr>
            <p:ph idx="1"/>
          </p:nvPr>
        </p:nvSpPr>
        <p:spPr>
          <a:xfrm>
            <a:off x="646111" y="2023717"/>
            <a:ext cx="8946541" cy="4195481"/>
          </a:xfrm>
        </p:spPr>
        <p:txBody>
          <a:bodyPr/>
          <a:lstStyle/>
          <a:p>
            <a:r>
              <a:rPr lang="en-IN" dirty="0"/>
              <a:t>Feature Selection</a:t>
            </a:r>
          </a:p>
          <a:p>
            <a:pPr marL="0" indent="0">
              <a:buNone/>
            </a:pPr>
            <a:r>
              <a:rPr lang="en-IN" dirty="0"/>
              <a:t>Following methods were used for feature selection:</a:t>
            </a:r>
          </a:p>
          <a:p>
            <a:pPr lvl="1"/>
            <a:r>
              <a:rPr lang="en-IN" dirty="0"/>
              <a:t>Corelation Heatmap</a:t>
            </a:r>
          </a:p>
          <a:p>
            <a:pPr lvl="1"/>
            <a:r>
              <a:rPr lang="en-IN" dirty="0"/>
              <a:t>SelectKBest Model using f_classif</a:t>
            </a:r>
          </a:p>
          <a:p>
            <a:pPr marL="0" indent="0">
              <a:buNone/>
            </a:pPr>
            <a:r>
              <a:rPr lang="en-IN" dirty="0"/>
              <a:t>	</a:t>
            </a:r>
          </a:p>
        </p:txBody>
      </p:sp>
      <p:pic>
        <p:nvPicPr>
          <p:cNvPr id="5" name="Picture 4">
            <a:extLst>
              <a:ext uri="{FF2B5EF4-FFF2-40B4-BE49-F238E27FC236}">
                <a16:creationId xmlns:a16="http://schemas.microsoft.com/office/drawing/2014/main" id="{0E4D4464-9BD1-4BC5-A249-E6482953CF7E}"/>
              </a:ext>
            </a:extLst>
          </p:cNvPr>
          <p:cNvPicPr>
            <a:picLocks noChangeAspect="1"/>
          </p:cNvPicPr>
          <p:nvPr/>
        </p:nvPicPr>
        <p:blipFill>
          <a:blip r:embed="rId2"/>
          <a:stretch>
            <a:fillRect/>
          </a:stretch>
        </p:blipFill>
        <p:spPr>
          <a:xfrm>
            <a:off x="5974669" y="2887462"/>
            <a:ext cx="4634146" cy="3720226"/>
          </a:xfrm>
          <a:prstGeom prst="rect">
            <a:avLst/>
          </a:prstGeom>
        </p:spPr>
      </p:pic>
    </p:spTree>
    <p:extLst>
      <p:ext uri="{BB962C8B-B14F-4D97-AF65-F5344CB8AC3E}">
        <p14:creationId xmlns:p14="http://schemas.microsoft.com/office/powerpoint/2010/main" val="4056806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61AF6-CB8D-40F4-9076-F2C8E103C589}"/>
              </a:ext>
            </a:extLst>
          </p:cNvPr>
          <p:cNvSpPr>
            <a:spLocks noGrp="1"/>
          </p:cNvSpPr>
          <p:nvPr>
            <p:ph type="title"/>
          </p:nvPr>
        </p:nvSpPr>
        <p:spPr/>
        <p:txBody>
          <a:bodyPr/>
          <a:lstStyle/>
          <a:p>
            <a:r>
              <a:rPr lang="en-IN" dirty="0"/>
              <a:t>Models and Approaches</a:t>
            </a:r>
          </a:p>
        </p:txBody>
      </p:sp>
      <p:sp>
        <p:nvSpPr>
          <p:cNvPr id="3" name="Content Placeholder 2">
            <a:extLst>
              <a:ext uri="{FF2B5EF4-FFF2-40B4-BE49-F238E27FC236}">
                <a16:creationId xmlns:a16="http://schemas.microsoft.com/office/drawing/2014/main" id="{90246A9A-B694-46EB-BF97-3EDFA07C6CEC}"/>
              </a:ext>
            </a:extLst>
          </p:cNvPr>
          <p:cNvSpPr>
            <a:spLocks noGrp="1"/>
          </p:cNvSpPr>
          <p:nvPr>
            <p:ph idx="1"/>
          </p:nvPr>
        </p:nvSpPr>
        <p:spPr/>
        <p:txBody>
          <a:bodyPr>
            <a:normAutofit fontScale="92500" lnSpcReduction="20000"/>
          </a:bodyPr>
          <a:lstStyle/>
          <a:p>
            <a:r>
              <a:rPr lang="en-US" dirty="0"/>
              <a:t>Five models were assessed without performing any hyperparameter tuning and without treatment of class imbalance of the target. The models were,</a:t>
            </a:r>
          </a:p>
          <a:p>
            <a:pPr lvl="1"/>
            <a:r>
              <a:rPr lang="en-US" dirty="0"/>
              <a:t>Logistics Regression</a:t>
            </a:r>
          </a:p>
          <a:p>
            <a:pPr lvl="1"/>
            <a:r>
              <a:rPr lang="en-US" dirty="0"/>
              <a:t>Decision Tree Classifier</a:t>
            </a:r>
          </a:p>
          <a:p>
            <a:pPr lvl="1"/>
            <a:r>
              <a:rPr lang="en-US" dirty="0"/>
              <a:t>Random Forest Classifier</a:t>
            </a:r>
          </a:p>
          <a:p>
            <a:pPr lvl="1"/>
            <a:r>
              <a:rPr lang="en-US" dirty="0"/>
              <a:t>XGBoost </a:t>
            </a:r>
          </a:p>
          <a:p>
            <a:pPr lvl="1"/>
            <a:r>
              <a:rPr lang="en-US" dirty="0"/>
              <a:t>Adaboost</a:t>
            </a:r>
            <a:endParaRPr lang="en-IN" dirty="0"/>
          </a:p>
          <a:p>
            <a:pPr lvl="1"/>
            <a:endParaRPr lang="en-IN" dirty="0"/>
          </a:p>
          <a:p>
            <a:pPr marL="457200" lvl="1" indent="0">
              <a:buNone/>
            </a:pPr>
            <a:r>
              <a:rPr lang="en-IN" dirty="0"/>
              <a:t>None of the five models were able to give good Precision Score.</a:t>
            </a:r>
          </a:p>
          <a:p>
            <a:pPr marL="457200" lvl="1" indent="0">
              <a:buNone/>
            </a:pPr>
            <a:endParaRPr lang="en-IN" dirty="0"/>
          </a:p>
          <a:p>
            <a:pPr marL="457200" lvl="1" indent="0">
              <a:buNone/>
            </a:pPr>
            <a:r>
              <a:rPr lang="en-IN" dirty="0"/>
              <a:t>This called for treatment of class imbalance using Oversampling or Undersampling for further improvement of the Precision Score.</a:t>
            </a:r>
          </a:p>
        </p:txBody>
      </p:sp>
    </p:spTree>
    <p:extLst>
      <p:ext uri="{BB962C8B-B14F-4D97-AF65-F5344CB8AC3E}">
        <p14:creationId xmlns:p14="http://schemas.microsoft.com/office/powerpoint/2010/main" val="3183743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61AF6-CB8D-40F4-9076-F2C8E103C589}"/>
              </a:ext>
            </a:extLst>
          </p:cNvPr>
          <p:cNvSpPr>
            <a:spLocks noGrp="1"/>
          </p:cNvSpPr>
          <p:nvPr>
            <p:ph type="title"/>
          </p:nvPr>
        </p:nvSpPr>
        <p:spPr/>
        <p:txBody>
          <a:bodyPr/>
          <a:lstStyle/>
          <a:p>
            <a:r>
              <a:rPr lang="en-IN" dirty="0"/>
              <a:t>Models and Approaches</a:t>
            </a:r>
          </a:p>
        </p:txBody>
      </p:sp>
      <p:sp>
        <p:nvSpPr>
          <p:cNvPr id="3" name="Content Placeholder 2">
            <a:extLst>
              <a:ext uri="{FF2B5EF4-FFF2-40B4-BE49-F238E27FC236}">
                <a16:creationId xmlns:a16="http://schemas.microsoft.com/office/drawing/2014/main" id="{90246A9A-B694-46EB-BF97-3EDFA07C6CEC}"/>
              </a:ext>
            </a:extLst>
          </p:cNvPr>
          <p:cNvSpPr>
            <a:spLocks noGrp="1"/>
          </p:cNvSpPr>
          <p:nvPr>
            <p:ph idx="1"/>
          </p:nvPr>
        </p:nvSpPr>
        <p:spPr/>
        <p:txBody>
          <a:bodyPr>
            <a:normAutofit/>
          </a:bodyPr>
          <a:lstStyle/>
          <a:p>
            <a:pPr marL="0" indent="0">
              <a:buNone/>
            </a:pPr>
            <a:r>
              <a:rPr lang="en-US" dirty="0"/>
              <a:t>The vanilla models used yielded the following results below:</a:t>
            </a:r>
          </a:p>
          <a:p>
            <a:pPr marL="0" indent="0">
              <a:buNone/>
            </a:pPr>
            <a:endParaRPr lang="en-IN" dirty="0"/>
          </a:p>
        </p:txBody>
      </p:sp>
      <p:graphicFrame>
        <p:nvGraphicFramePr>
          <p:cNvPr id="6" name="Table 6">
            <a:extLst>
              <a:ext uri="{FF2B5EF4-FFF2-40B4-BE49-F238E27FC236}">
                <a16:creationId xmlns:a16="http://schemas.microsoft.com/office/drawing/2014/main" id="{457BB4B8-EF94-41A4-BB3F-FE77D1490481}"/>
              </a:ext>
            </a:extLst>
          </p:cNvPr>
          <p:cNvGraphicFramePr>
            <a:graphicFrameLocks noGrp="1"/>
          </p:cNvGraphicFramePr>
          <p:nvPr>
            <p:extLst>
              <p:ext uri="{D42A27DB-BD31-4B8C-83A1-F6EECF244321}">
                <p14:modId xmlns:p14="http://schemas.microsoft.com/office/powerpoint/2010/main" val="3269184426"/>
              </p:ext>
            </p:extLst>
          </p:nvPr>
        </p:nvGraphicFramePr>
        <p:xfrm>
          <a:off x="1103311" y="2823674"/>
          <a:ext cx="9256928" cy="3095090"/>
        </p:xfrm>
        <a:graphic>
          <a:graphicData uri="http://schemas.openxmlformats.org/drawingml/2006/table">
            <a:tbl>
              <a:tblPr firstRow="1" bandRow="1">
                <a:tableStyleId>{5C22544A-7EE6-4342-B048-85BDC9FD1C3A}</a:tableStyleId>
              </a:tblPr>
              <a:tblGrid>
                <a:gridCol w="2714087">
                  <a:extLst>
                    <a:ext uri="{9D8B030D-6E8A-4147-A177-3AD203B41FA5}">
                      <a16:colId xmlns:a16="http://schemas.microsoft.com/office/drawing/2014/main" val="2856954452"/>
                    </a:ext>
                  </a:extLst>
                </a:gridCol>
                <a:gridCol w="1988598">
                  <a:extLst>
                    <a:ext uri="{9D8B030D-6E8A-4147-A177-3AD203B41FA5}">
                      <a16:colId xmlns:a16="http://schemas.microsoft.com/office/drawing/2014/main" val="3253896374"/>
                    </a:ext>
                  </a:extLst>
                </a:gridCol>
                <a:gridCol w="2240011">
                  <a:extLst>
                    <a:ext uri="{9D8B030D-6E8A-4147-A177-3AD203B41FA5}">
                      <a16:colId xmlns:a16="http://schemas.microsoft.com/office/drawing/2014/main" val="3483333820"/>
                    </a:ext>
                  </a:extLst>
                </a:gridCol>
                <a:gridCol w="2314232">
                  <a:extLst>
                    <a:ext uri="{9D8B030D-6E8A-4147-A177-3AD203B41FA5}">
                      <a16:colId xmlns:a16="http://schemas.microsoft.com/office/drawing/2014/main" val="4081208156"/>
                    </a:ext>
                  </a:extLst>
                </a:gridCol>
              </a:tblGrid>
              <a:tr h="495574">
                <a:tc>
                  <a:txBody>
                    <a:bodyPr/>
                    <a:lstStyle/>
                    <a:p>
                      <a:pPr algn="ctr" fontAlgn="b"/>
                      <a:r>
                        <a:rPr lang="en-IN" sz="2000" b="1" i="0" u="none" strike="noStrike" dirty="0">
                          <a:solidFill>
                            <a:srgbClr val="000000"/>
                          </a:solidFill>
                          <a:effectLst/>
                          <a:latin typeface="Calibri" panose="020F0502020204030204" pitchFamily="34" charset="0"/>
                        </a:rPr>
                        <a:t>Modelling Method</a:t>
                      </a:r>
                    </a:p>
                  </a:txBody>
                  <a:tcPr marL="7620" marR="7620" marT="7620" marB="0" anchor="b"/>
                </a:tc>
                <a:tc>
                  <a:txBody>
                    <a:bodyPr/>
                    <a:lstStyle/>
                    <a:p>
                      <a:pPr algn="ctr" fontAlgn="b"/>
                      <a:r>
                        <a:rPr lang="en-IN" sz="2000" b="1" i="0" u="none" strike="noStrike" dirty="0">
                          <a:solidFill>
                            <a:srgbClr val="000000"/>
                          </a:solidFill>
                          <a:effectLst/>
                          <a:latin typeface="Calibri" panose="020F0502020204030204" pitchFamily="34" charset="0"/>
                        </a:rPr>
                        <a:t>Precision</a:t>
                      </a:r>
                    </a:p>
                  </a:txBody>
                  <a:tcPr marL="7620" marR="7620" marT="7620" marB="0" anchor="b"/>
                </a:tc>
                <a:tc>
                  <a:txBody>
                    <a:bodyPr/>
                    <a:lstStyle/>
                    <a:p>
                      <a:pPr algn="ctr" fontAlgn="b"/>
                      <a:r>
                        <a:rPr lang="en-IN" sz="2000" b="1" i="0" u="none" strike="noStrike" dirty="0">
                          <a:solidFill>
                            <a:srgbClr val="000000"/>
                          </a:solidFill>
                          <a:effectLst/>
                          <a:latin typeface="Calibri" panose="020F0502020204030204" pitchFamily="34" charset="0"/>
                        </a:rPr>
                        <a:t>Recall</a:t>
                      </a:r>
                    </a:p>
                  </a:txBody>
                  <a:tcPr marL="7620" marR="7620" marT="7620" marB="0" anchor="b"/>
                </a:tc>
                <a:tc>
                  <a:txBody>
                    <a:bodyPr/>
                    <a:lstStyle/>
                    <a:p>
                      <a:pPr algn="ctr" fontAlgn="b"/>
                      <a:r>
                        <a:rPr lang="en-IN" sz="2000" b="1" i="0" u="none" strike="noStrike" dirty="0">
                          <a:solidFill>
                            <a:srgbClr val="000000"/>
                          </a:solidFill>
                          <a:effectLst/>
                          <a:latin typeface="Calibri" panose="020F0502020204030204" pitchFamily="34" charset="0"/>
                        </a:rPr>
                        <a:t>ROC_AUC</a:t>
                      </a:r>
                    </a:p>
                  </a:txBody>
                  <a:tcPr marL="7620" marR="7620" marT="7620" marB="0" anchor="b"/>
                </a:tc>
                <a:extLst>
                  <a:ext uri="{0D108BD9-81ED-4DB2-BD59-A6C34878D82A}">
                    <a16:rowId xmlns:a16="http://schemas.microsoft.com/office/drawing/2014/main" val="376880047"/>
                  </a:ext>
                </a:extLst>
              </a:tr>
              <a:tr h="495574">
                <a:tc>
                  <a:txBody>
                    <a:bodyPr/>
                    <a:lstStyle/>
                    <a:p>
                      <a:pPr algn="l" fontAlgn="b">
                        <a:buClr>
                          <a:schemeClr val="bg2"/>
                        </a:buClr>
                        <a:buSzPts val="1100"/>
                        <a:buFont typeface="Calibri" panose="020F0502020204030204" pitchFamily="34" charset="0"/>
                        <a:buNone/>
                      </a:pPr>
                      <a:r>
                        <a:rPr lang="en-US" sz="2000" b="1" i="0" u="none" strike="noStrike" dirty="0">
                          <a:solidFill>
                            <a:srgbClr val="000000"/>
                          </a:solidFill>
                          <a:effectLst/>
                          <a:latin typeface="Calibri" panose="020F0502020204030204" pitchFamily="34" charset="0"/>
                        </a:rPr>
                        <a:t>Logistic Regression</a:t>
                      </a:r>
                      <a:endParaRPr lang="en-IN" sz="20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2000" b="0" i="0" u="none" strike="noStrike" dirty="0">
                          <a:solidFill>
                            <a:srgbClr val="000000"/>
                          </a:solidFill>
                          <a:effectLst/>
                          <a:latin typeface="Calibri" panose="020F0502020204030204" pitchFamily="34" charset="0"/>
                        </a:rPr>
                        <a:t>0.604123</a:t>
                      </a:r>
                    </a:p>
                  </a:txBody>
                  <a:tcPr marL="7620" marR="7620" marT="7620" marB="0" anchor="b"/>
                </a:tc>
                <a:tc>
                  <a:txBody>
                    <a:bodyPr/>
                    <a:lstStyle/>
                    <a:p>
                      <a:pPr algn="r" fontAlgn="b"/>
                      <a:r>
                        <a:rPr lang="en-IN" sz="2000" b="0" i="0" u="none" strike="noStrike" dirty="0">
                          <a:solidFill>
                            <a:srgbClr val="000000"/>
                          </a:solidFill>
                          <a:effectLst/>
                          <a:latin typeface="Calibri" panose="020F0502020204030204" pitchFamily="34" charset="0"/>
                        </a:rPr>
                        <a:t>0.273367</a:t>
                      </a:r>
                    </a:p>
                  </a:txBody>
                  <a:tcPr marL="7620" marR="7620" marT="7620" marB="0" anchor="b"/>
                </a:tc>
                <a:tc>
                  <a:txBody>
                    <a:bodyPr/>
                    <a:lstStyle/>
                    <a:p>
                      <a:pPr algn="r" fontAlgn="b"/>
                      <a:r>
                        <a:rPr lang="en-IN" sz="2000" b="0" i="0" u="none" strike="noStrike" dirty="0">
                          <a:solidFill>
                            <a:srgbClr val="000000"/>
                          </a:solidFill>
                          <a:effectLst/>
                          <a:latin typeface="Calibri" panose="020F0502020204030204" pitchFamily="34" charset="0"/>
                        </a:rPr>
                        <a:t>0.797352</a:t>
                      </a:r>
                    </a:p>
                  </a:txBody>
                  <a:tcPr marL="7620" marR="7620" marT="7620" marB="0" anchor="b"/>
                </a:tc>
                <a:extLst>
                  <a:ext uri="{0D108BD9-81ED-4DB2-BD59-A6C34878D82A}">
                    <a16:rowId xmlns:a16="http://schemas.microsoft.com/office/drawing/2014/main" val="3046654564"/>
                  </a:ext>
                </a:extLst>
              </a:tr>
              <a:tr h="495574">
                <a:tc>
                  <a:txBody>
                    <a:bodyPr/>
                    <a:lstStyle/>
                    <a:p>
                      <a:pPr algn="l" fontAlgn="b">
                        <a:buClr>
                          <a:schemeClr val="bg2"/>
                        </a:buClr>
                        <a:buSzPts val="1100"/>
                        <a:buFont typeface="Calibri" panose="020F0502020204030204" pitchFamily="34" charset="0"/>
                        <a:buNone/>
                      </a:pPr>
                      <a:r>
                        <a:rPr lang="en-IN" sz="2000" b="1" i="0" u="none" strike="noStrike" dirty="0">
                          <a:solidFill>
                            <a:srgbClr val="000000"/>
                          </a:solidFill>
                          <a:effectLst/>
                          <a:latin typeface="Calibri" panose="020F0502020204030204" pitchFamily="34" charset="0"/>
                        </a:rPr>
                        <a:t>DecisionTree Classifier</a:t>
                      </a:r>
                    </a:p>
                  </a:txBody>
                  <a:tcPr marL="7620" marR="7620" marT="7620" marB="0" anchor="b"/>
                </a:tc>
                <a:tc>
                  <a:txBody>
                    <a:bodyPr/>
                    <a:lstStyle/>
                    <a:p>
                      <a:pPr algn="r" fontAlgn="b"/>
                      <a:r>
                        <a:rPr lang="en-IN" sz="2000" b="0" i="0" u="none" strike="noStrike" dirty="0">
                          <a:solidFill>
                            <a:srgbClr val="000000"/>
                          </a:solidFill>
                          <a:effectLst/>
                          <a:latin typeface="Calibri" panose="020F0502020204030204" pitchFamily="34" charset="0"/>
                        </a:rPr>
                        <a:t>0.697878</a:t>
                      </a:r>
                    </a:p>
                  </a:txBody>
                  <a:tcPr marL="7620" marR="7620" marT="7620" marB="0" anchor="b"/>
                </a:tc>
                <a:tc>
                  <a:txBody>
                    <a:bodyPr/>
                    <a:lstStyle/>
                    <a:p>
                      <a:pPr algn="r" fontAlgn="b"/>
                      <a:r>
                        <a:rPr lang="en-IN" sz="2000" b="0" i="0" u="none" strike="noStrike" dirty="0">
                          <a:solidFill>
                            <a:srgbClr val="000000"/>
                          </a:solidFill>
                          <a:effectLst/>
                          <a:latin typeface="Calibri" panose="020F0502020204030204" pitchFamily="34" charset="0"/>
                        </a:rPr>
                        <a:t>0.738714</a:t>
                      </a:r>
                    </a:p>
                  </a:txBody>
                  <a:tcPr marL="7620" marR="7620" marT="7620" marB="0" anchor="b"/>
                </a:tc>
                <a:tc>
                  <a:txBody>
                    <a:bodyPr/>
                    <a:lstStyle/>
                    <a:p>
                      <a:pPr algn="r" fontAlgn="b"/>
                      <a:r>
                        <a:rPr lang="en-IN" sz="2000" b="0" i="0" u="none" strike="noStrike" dirty="0">
                          <a:solidFill>
                            <a:srgbClr val="000000"/>
                          </a:solidFill>
                          <a:effectLst/>
                          <a:latin typeface="Calibri" panose="020F0502020204030204" pitchFamily="34" charset="0"/>
                        </a:rPr>
                        <a:t>0.856365</a:t>
                      </a:r>
                    </a:p>
                  </a:txBody>
                  <a:tcPr marL="7620" marR="7620" marT="7620" marB="0" anchor="b"/>
                </a:tc>
                <a:extLst>
                  <a:ext uri="{0D108BD9-81ED-4DB2-BD59-A6C34878D82A}">
                    <a16:rowId xmlns:a16="http://schemas.microsoft.com/office/drawing/2014/main" val="19388565"/>
                  </a:ext>
                </a:extLst>
              </a:tr>
              <a:tr h="495574">
                <a:tc>
                  <a:txBody>
                    <a:bodyPr/>
                    <a:lstStyle/>
                    <a:p>
                      <a:pPr algn="l" fontAlgn="b">
                        <a:buClr>
                          <a:schemeClr val="bg2"/>
                        </a:buClr>
                        <a:buSzPts val="1100"/>
                        <a:buFont typeface="Calibri" panose="020F0502020204030204" pitchFamily="34" charset="0"/>
                        <a:buNone/>
                      </a:pPr>
                      <a:r>
                        <a:rPr lang="en-US" sz="2000" b="1" i="0" u="none" strike="noStrike" dirty="0">
                          <a:solidFill>
                            <a:srgbClr val="000000"/>
                          </a:solidFill>
                          <a:effectLst/>
                          <a:latin typeface="Calibri" panose="020F0502020204030204" pitchFamily="34" charset="0"/>
                        </a:rPr>
                        <a:t>XGBoost</a:t>
                      </a:r>
                      <a:endParaRPr lang="en-IN" sz="20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2000" b="0" i="0" u="none" strike="noStrike" dirty="0">
                          <a:solidFill>
                            <a:srgbClr val="000000"/>
                          </a:solidFill>
                          <a:effectLst/>
                          <a:latin typeface="Calibri" panose="020F0502020204030204" pitchFamily="34" charset="0"/>
                        </a:rPr>
                        <a:t>0.62635</a:t>
                      </a:r>
                    </a:p>
                  </a:txBody>
                  <a:tcPr marL="7620" marR="7620" marT="7620" marB="0" anchor="b"/>
                </a:tc>
                <a:tc>
                  <a:txBody>
                    <a:bodyPr/>
                    <a:lstStyle/>
                    <a:p>
                      <a:pPr algn="r" fontAlgn="b"/>
                      <a:r>
                        <a:rPr lang="en-IN" sz="2000" b="0" i="0" u="none" strike="noStrike" dirty="0">
                          <a:solidFill>
                            <a:srgbClr val="000000"/>
                          </a:solidFill>
                          <a:effectLst/>
                          <a:latin typeface="Calibri" panose="020F0502020204030204" pitchFamily="34" charset="0"/>
                        </a:rPr>
                        <a:t>0.381797</a:t>
                      </a:r>
                    </a:p>
                  </a:txBody>
                  <a:tcPr marL="7620" marR="7620" marT="7620" marB="0" anchor="b"/>
                </a:tc>
                <a:tc>
                  <a:txBody>
                    <a:bodyPr/>
                    <a:lstStyle/>
                    <a:p>
                      <a:pPr algn="r" fontAlgn="b"/>
                      <a:r>
                        <a:rPr lang="en-IN" sz="2000" b="0" i="0" u="none" strike="noStrike" dirty="0">
                          <a:solidFill>
                            <a:srgbClr val="000000"/>
                          </a:solidFill>
                          <a:effectLst/>
                          <a:latin typeface="Calibri" panose="020F0502020204030204" pitchFamily="34" charset="0"/>
                        </a:rPr>
                        <a:t>0.88456</a:t>
                      </a:r>
                    </a:p>
                  </a:txBody>
                  <a:tcPr marL="7620" marR="7620" marT="7620" marB="0" anchor="b"/>
                </a:tc>
                <a:extLst>
                  <a:ext uri="{0D108BD9-81ED-4DB2-BD59-A6C34878D82A}">
                    <a16:rowId xmlns:a16="http://schemas.microsoft.com/office/drawing/2014/main" val="3173882786"/>
                  </a:ext>
                </a:extLst>
              </a:tr>
              <a:tr h="495574">
                <a:tc>
                  <a:txBody>
                    <a:bodyPr/>
                    <a:lstStyle/>
                    <a:p>
                      <a:pPr algn="l" fontAlgn="b"/>
                      <a:br>
                        <a:rPr lang="en-IN" sz="2000" b="1" i="0" u="none" strike="noStrike" dirty="0">
                          <a:solidFill>
                            <a:srgbClr val="000000"/>
                          </a:solidFill>
                          <a:effectLst/>
                          <a:latin typeface="Calibri" panose="020F0502020204030204" pitchFamily="34" charset="0"/>
                        </a:rPr>
                      </a:br>
                      <a:r>
                        <a:rPr lang="en-IN" sz="2000" b="1" i="0" u="none" strike="noStrike" dirty="0">
                          <a:solidFill>
                            <a:srgbClr val="000000"/>
                          </a:solidFill>
                          <a:effectLst/>
                          <a:latin typeface="Calibri" panose="020F0502020204030204" pitchFamily="34" charset="0"/>
                        </a:rPr>
                        <a:t>Adaboost</a:t>
                      </a:r>
                    </a:p>
                  </a:txBody>
                  <a:tcPr marL="7620" marR="7620" marT="7620" marB="0" anchor="b"/>
                </a:tc>
                <a:tc>
                  <a:txBody>
                    <a:bodyPr/>
                    <a:lstStyle/>
                    <a:p>
                      <a:pPr algn="r" fontAlgn="b"/>
                      <a:r>
                        <a:rPr lang="en-IN" sz="2000" b="0" i="0" u="none" strike="noStrike" dirty="0">
                          <a:solidFill>
                            <a:srgbClr val="000000"/>
                          </a:solidFill>
                          <a:effectLst/>
                          <a:latin typeface="Calibri" panose="020F0502020204030204" pitchFamily="34" charset="0"/>
                        </a:rPr>
                        <a:t>0.594682</a:t>
                      </a:r>
                    </a:p>
                  </a:txBody>
                  <a:tcPr marL="7620" marR="7620" marT="7620" marB="0" anchor="b"/>
                </a:tc>
                <a:tc>
                  <a:txBody>
                    <a:bodyPr/>
                    <a:lstStyle/>
                    <a:p>
                      <a:pPr algn="r" fontAlgn="b"/>
                      <a:r>
                        <a:rPr lang="en-IN" sz="2000" b="0" i="0" u="none" strike="noStrike" dirty="0">
                          <a:solidFill>
                            <a:srgbClr val="000000"/>
                          </a:solidFill>
                          <a:effectLst/>
                          <a:latin typeface="Calibri" panose="020F0502020204030204" pitchFamily="34" charset="0"/>
                        </a:rPr>
                        <a:t>0.382801</a:t>
                      </a:r>
                    </a:p>
                  </a:txBody>
                  <a:tcPr marL="7620" marR="7620" marT="7620" marB="0" anchor="b"/>
                </a:tc>
                <a:tc>
                  <a:txBody>
                    <a:bodyPr/>
                    <a:lstStyle/>
                    <a:p>
                      <a:pPr algn="r" fontAlgn="b"/>
                      <a:r>
                        <a:rPr lang="en-IN" sz="2000" b="0" i="0" u="none" strike="noStrike" dirty="0">
                          <a:solidFill>
                            <a:srgbClr val="000000"/>
                          </a:solidFill>
                          <a:effectLst/>
                          <a:latin typeface="Calibri" panose="020F0502020204030204" pitchFamily="34" charset="0"/>
                        </a:rPr>
                        <a:t>0.860269</a:t>
                      </a:r>
                    </a:p>
                  </a:txBody>
                  <a:tcPr marL="7620" marR="7620" marT="7620" marB="0" anchor="b"/>
                </a:tc>
                <a:extLst>
                  <a:ext uri="{0D108BD9-81ED-4DB2-BD59-A6C34878D82A}">
                    <a16:rowId xmlns:a16="http://schemas.microsoft.com/office/drawing/2014/main" val="788632549"/>
                  </a:ext>
                </a:extLst>
              </a:tr>
              <a:tr h="495574">
                <a:tc>
                  <a:txBody>
                    <a:bodyPr/>
                    <a:lstStyle/>
                    <a:p>
                      <a:pPr algn="l" fontAlgn="b">
                        <a:buClr>
                          <a:schemeClr val="bg2"/>
                        </a:buClr>
                        <a:buSzPts val="1100"/>
                        <a:buFont typeface="Calibri" panose="020F0502020204030204" pitchFamily="34" charset="0"/>
                        <a:buNone/>
                      </a:pPr>
                      <a:r>
                        <a:rPr lang="en-IN" sz="2000" b="1" i="0" u="none" strike="noStrike" dirty="0">
                          <a:solidFill>
                            <a:srgbClr val="000000"/>
                          </a:solidFill>
                          <a:effectLst/>
                          <a:latin typeface="Calibri" panose="020F0502020204030204" pitchFamily="34" charset="0"/>
                        </a:rPr>
                        <a:t>Random Forest Classifier</a:t>
                      </a:r>
                    </a:p>
                  </a:txBody>
                  <a:tcPr marL="7620" marR="7620" marT="7620" marB="0" anchor="b"/>
                </a:tc>
                <a:tc>
                  <a:txBody>
                    <a:bodyPr/>
                    <a:lstStyle/>
                    <a:p>
                      <a:pPr algn="r" fontAlgn="b"/>
                      <a:r>
                        <a:rPr lang="en-IN" sz="2000" b="0" i="0" u="none" strike="noStrike" dirty="0">
                          <a:solidFill>
                            <a:srgbClr val="000000"/>
                          </a:solidFill>
                          <a:effectLst/>
                          <a:latin typeface="Calibri" panose="020F0502020204030204" pitchFamily="34" charset="0"/>
                        </a:rPr>
                        <a:t>0.781455</a:t>
                      </a:r>
                    </a:p>
                  </a:txBody>
                  <a:tcPr marL="7620" marR="7620" marT="7620" marB="0" anchor="b"/>
                </a:tc>
                <a:tc>
                  <a:txBody>
                    <a:bodyPr/>
                    <a:lstStyle/>
                    <a:p>
                      <a:pPr algn="r" fontAlgn="b"/>
                      <a:r>
                        <a:rPr lang="en-IN" sz="2000" b="0" i="0" u="none" strike="noStrike" dirty="0">
                          <a:solidFill>
                            <a:srgbClr val="000000"/>
                          </a:solidFill>
                          <a:effectLst/>
                          <a:latin typeface="Calibri" panose="020F0502020204030204" pitchFamily="34" charset="0"/>
                        </a:rPr>
                        <a:t>0.762585</a:t>
                      </a:r>
                    </a:p>
                  </a:txBody>
                  <a:tcPr marL="7620" marR="7620" marT="7620" marB="0" anchor="b"/>
                </a:tc>
                <a:tc>
                  <a:txBody>
                    <a:bodyPr/>
                    <a:lstStyle/>
                    <a:p>
                      <a:pPr algn="r" fontAlgn="b"/>
                      <a:r>
                        <a:rPr lang="en-IN" sz="2000" b="0" i="0" u="none" strike="noStrike" dirty="0">
                          <a:solidFill>
                            <a:srgbClr val="000000"/>
                          </a:solidFill>
                          <a:effectLst/>
                          <a:latin typeface="Calibri" panose="020F0502020204030204" pitchFamily="34" charset="0"/>
                        </a:rPr>
                        <a:t>0.960041</a:t>
                      </a:r>
                    </a:p>
                  </a:txBody>
                  <a:tcPr marL="7620" marR="7620" marT="7620" marB="0" anchor="b"/>
                </a:tc>
                <a:extLst>
                  <a:ext uri="{0D108BD9-81ED-4DB2-BD59-A6C34878D82A}">
                    <a16:rowId xmlns:a16="http://schemas.microsoft.com/office/drawing/2014/main" val="3864769944"/>
                  </a:ext>
                </a:extLst>
              </a:tr>
            </a:tbl>
          </a:graphicData>
        </a:graphic>
      </p:graphicFrame>
    </p:spTree>
    <p:extLst>
      <p:ext uri="{BB962C8B-B14F-4D97-AF65-F5344CB8AC3E}">
        <p14:creationId xmlns:p14="http://schemas.microsoft.com/office/powerpoint/2010/main" val="3424983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A1607-4F1D-4BF1-988E-7B50DFB07721}"/>
              </a:ext>
            </a:extLst>
          </p:cNvPr>
          <p:cNvSpPr>
            <a:spLocks noGrp="1"/>
          </p:cNvSpPr>
          <p:nvPr>
            <p:ph type="title"/>
          </p:nvPr>
        </p:nvSpPr>
        <p:spPr/>
        <p:txBody>
          <a:bodyPr/>
          <a:lstStyle/>
          <a:p>
            <a:r>
              <a:rPr lang="en-IN" dirty="0"/>
              <a:t>Model Tuning</a:t>
            </a:r>
          </a:p>
        </p:txBody>
      </p:sp>
      <p:sp>
        <p:nvSpPr>
          <p:cNvPr id="3" name="Content Placeholder 2">
            <a:extLst>
              <a:ext uri="{FF2B5EF4-FFF2-40B4-BE49-F238E27FC236}">
                <a16:creationId xmlns:a16="http://schemas.microsoft.com/office/drawing/2014/main" id="{11F60EF5-AC29-4DC4-80F8-FABE8DCAFD72}"/>
              </a:ext>
            </a:extLst>
          </p:cNvPr>
          <p:cNvSpPr>
            <a:spLocks noGrp="1"/>
          </p:cNvSpPr>
          <p:nvPr>
            <p:ph idx="1"/>
          </p:nvPr>
        </p:nvSpPr>
        <p:spPr>
          <a:xfrm>
            <a:off x="1103312" y="1413726"/>
            <a:ext cx="8946541" cy="4195481"/>
          </a:xfrm>
        </p:spPr>
        <p:txBody>
          <a:bodyPr/>
          <a:lstStyle/>
          <a:p>
            <a:pPr marL="0" indent="0">
              <a:buNone/>
            </a:pPr>
            <a:r>
              <a:rPr lang="en-US" dirty="0"/>
              <a:t>After performing Oversampling and Undersampling, we found better results for </a:t>
            </a:r>
            <a:r>
              <a:rPr lang="en-US" b="1" dirty="0"/>
              <a:t>Oversampling</a:t>
            </a:r>
            <a:r>
              <a:rPr lang="en-US" dirty="0"/>
              <a:t> technique.</a:t>
            </a:r>
          </a:p>
          <a:p>
            <a:pPr marL="0" indent="0">
              <a:buNone/>
            </a:pPr>
            <a:r>
              <a:rPr lang="en-US" dirty="0"/>
              <a:t>Amongst the Oversampling techniques, we have tried SMOTE and Random Oversampling. We got better results for Random </a:t>
            </a:r>
            <a:r>
              <a:rPr lang="en-US" b="1" dirty="0"/>
              <a:t>Oversampling</a:t>
            </a:r>
            <a:r>
              <a:rPr lang="en-US" dirty="0"/>
              <a:t> technique, which are as follows:</a:t>
            </a:r>
            <a:endParaRPr lang="en-IN" dirty="0"/>
          </a:p>
        </p:txBody>
      </p:sp>
      <p:graphicFrame>
        <p:nvGraphicFramePr>
          <p:cNvPr id="5" name="Table 6">
            <a:extLst>
              <a:ext uri="{FF2B5EF4-FFF2-40B4-BE49-F238E27FC236}">
                <a16:creationId xmlns:a16="http://schemas.microsoft.com/office/drawing/2014/main" id="{46C6E2B1-65FF-4748-9353-A62E1FC7C49F}"/>
              </a:ext>
            </a:extLst>
          </p:cNvPr>
          <p:cNvGraphicFramePr>
            <a:graphicFrameLocks noGrp="1"/>
          </p:cNvGraphicFramePr>
          <p:nvPr>
            <p:extLst>
              <p:ext uri="{D42A27DB-BD31-4B8C-83A1-F6EECF244321}">
                <p14:modId xmlns:p14="http://schemas.microsoft.com/office/powerpoint/2010/main" val="3999587554"/>
              </p:ext>
            </p:extLst>
          </p:nvPr>
        </p:nvGraphicFramePr>
        <p:xfrm>
          <a:off x="1032291" y="3429000"/>
          <a:ext cx="9256928" cy="3095090"/>
        </p:xfrm>
        <a:graphic>
          <a:graphicData uri="http://schemas.openxmlformats.org/drawingml/2006/table">
            <a:tbl>
              <a:tblPr firstRow="1" bandRow="1">
                <a:tableStyleId>{5C22544A-7EE6-4342-B048-85BDC9FD1C3A}</a:tableStyleId>
              </a:tblPr>
              <a:tblGrid>
                <a:gridCol w="2714087">
                  <a:extLst>
                    <a:ext uri="{9D8B030D-6E8A-4147-A177-3AD203B41FA5}">
                      <a16:colId xmlns:a16="http://schemas.microsoft.com/office/drawing/2014/main" val="2856954452"/>
                    </a:ext>
                  </a:extLst>
                </a:gridCol>
                <a:gridCol w="2050740">
                  <a:extLst>
                    <a:ext uri="{9D8B030D-6E8A-4147-A177-3AD203B41FA5}">
                      <a16:colId xmlns:a16="http://schemas.microsoft.com/office/drawing/2014/main" val="3253896374"/>
                    </a:ext>
                  </a:extLst>
                </a:gridCol>
                <a:gridCol w="2177869">
                  <a:extLst>
                    <a:ext uri="{9D8B030D-6E8A-4147-A177-3AD203B41FA5}">
                      <a16:colId xmlns:a16="http://schemas.microsoft.com/office/drawing/2014/main" val="3483333820"/>
                    </a:ext>
                  </a:extLst>
                </a:gridCol>
                <a:gridCol w="2314232">
                  <a:extLst>
                    <a:ext uri="{9D8B030D-6E8A-4147-A177-3AD203B41FA5}">
                      <a16:colId xmlns:a16="http://schemas.microsoft.com/office/drawing/2014/main" val="4081208156"/>
                    </a:ext>
                  </a:extLst>
                </a:gridCol>
              </a:tblGrid>
              <a:tr h="495574">
                <a:tc>
                  <a:txBody>
                    <a:bodyPr/>
                    <a:lstStyle/>
                    <a:p>
                      <a:pPr algn="ctr" fontAlgn="b"/>
                      <a:r>
                        <a:rPr lang="en-IN" sz="2000" b="1" i="0" u="none" strike="noStrike" dirty="0">
                          <a:solidFill>
                            <a:srgbClr val="000000"/>
                          </a:solidFill>
                          <a:effectLst/>
                          <a:latin typeface="Calibri" panose="020F0502020204030204" pitchFamily="34" charset="0"/>
                        </a:rPr>
                        <a:t>Modelling Method</a:t>
                      </a:r>
                    </a:p>
                  </a:txBody>
                  <a:tcPr marL="7620" marR="7620" marT="7620" marB="0" anchor="b"/>
                </a:tc>
                <a:tc>
                  <a:txBody>
                    <a:bodyPr/>
                    <a:lstStyle/>
                    <a:p>
                      <a:pPr algn="ctr" fontAlgn="b"/>
                      <a:r>
                        <a:rPr lang="en-IN" sz="2000" b="1" i="0" u="none" strike="noStrike" dirty="0">
                          <a:solidFill>
                            <a:srgbClr val="000000"/>
                          </a:solidFill>
                          <a:effectLst/>
                          <a:latin typeface="Calibri" panose="020F0502020204030204" pitchFamily="34" charset="0"/>
                        </a:rPr>
                        <a:t>Precision</a:t>
                      </a:r>
                    </a:p>
                  </a:txBody>
                  <a:tcPr marL="7620" marR="7620" marT="7620" marB="0" anchor="b"/>
                </a:tc>
                <a:tc>
                  <a:txBody>
                    <a:bodyPr/>
                    <a:lstStyle/>
                    <a:p>
                      <a:pPr algn="ctr" fontAlgn="b"/>
                      <a:r>
                        <a:rPr lang="en-IN" sz="2000" b="1" i="0" u="none" strike="noStrike" dirty="0">
                          <a:solidFill>
                            <a:srgbClr val="000000"/>
                          </a:solidFill>
                          <a:effectLst/>
                          <a:latin typeface="Calibri" panose="020F0502020204030204" pitchFamily="34" charset="0"/>
                        </a:rPr>
                        <a:t>Recall</a:t>
                      </a:r>
                    </a:p>
                  </a:txBody>
                  <a:tcPr marL="7620" marR="7620" marT="7620" marB="0" anchor="b"/>
                </a:tc>
                <a:tc>
                  <a:txBody>
                    <a:bodyPr/>
                    <a:lstStyle/>
                    <a:p>
                      <a:pPr algn="ctr" fontAlgn="b"/>
                      <a:r>
                        <a:rPr lang="en-IN" sz="2000" b="1" i="0" u="none" strike="noStrike" dirty="0">
                          <a:solidFill>
                            <a:srgbClr val="000000"/>
                          </a:solidFill>
                          <a:effectLst/>
                          <a:latin typeface="Calibri" panose="020F0502020204030204" pitchFamily="34" charset="0"/>
                        </a:rPr>
                        <a:t>ROC_AUC</a:t>
                      </a:r>
                    </a:p>
                  </a:txBody>
                  <a:tcPr marL="7620" marR="7620" marT="7620" marB="0" anchor="b"/>
                </a:tc>
                <a:extLst>
                  <a:ext uri="{0D108BD9-81ED-4DB2-BD59-A6C34878D82A}">
                    <a16:rowId xmlns:a16="http://schemas.microsoft.com/office/drawing/2014/main" val="376880047"/>
                  </a:ext>
                </a:extLst>
              </a:tr>
              <a:tr h="495574">
                <a:tc>
                  <a:txBody>
                    <a:bodyPr/>
                    <a:lstStyle/>
                    <a:p>
                      <a:pPr algn="l" fontAlgn="b">
                        <a:buClr>
                          <a:schemeClr val="bg2"/>
                        </a:buClr>
                        <a:buSzPts val="1100"/>
                        <a:buFont typeface="Calibri" panose="020F0502020204030204" pitchFamily="34" charset="0"/>
                        <a:buNone/>
                      </a:pPr>
                      <a:r>
                        <a:rPr lang="en-US" sz="2000" b="1" i="0" u="none" strike="noStrike" dirty="0">
                          <a:solidFill>
                            <a:srgbClr val="000000"/>
                          </a:solidFill>
                          <a:effectLst/>
                          <a:latin typeface="Calibri" panose="020F0502020204030204" pitchFamily="34" charset="0"/>
                        </a:rPr>
                        <a:t>Logistic Regression</a:t>
                      </a:r>
                      <a:endParaRPr lang="en-IN" sz="20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2000" b="0" i="0" u="none" strike="noStrike" dirty="0">
                          <a:solidFill>
                            <a:srgbClr val="000000"/>
                          </a:solidFill>
                          <a:effectLst/>
                          <a:latin typeface="Calibri" panose="020F0502020204030204" pitchFamily="34" charset="0"/>
                        </a:rPr>
                        <a:t>0.767388</a:t>
                      </a:r>
                    </a:p>
                  </a:txBody>
                  <a:tcPr marL="7620" marR="7620" marT="7620" marB="0" anchor="b"/>
                </a:tc>
                <a:tc>
                  <a:txBody>
                    <a:bodyPr/>
                    <a:lstStyle/>
                    <a:p>
                      <a:pPr algn="r" fontAlgn="b"/>
                      <a:r>
                        <a:rPr lang="en-IN" sz="2000" b="0" i="0" u="none" strike="noStrike" dirty="0">
                          <a:solidFill>
                            <a:srgbClr val="000000"/>
                          </a:solidFill>
                          <a:effectLst/>
                          <a:latin typeface="Calibri" panose="020F0502020204030204" pitchFamily="34" charset="0"/>
                        </a:rPr>
                        <a:t>0.711068</a:t>
                      </a:r>
                    </a:p>
                  </a:txBody>
                  <a:tcPr marL="7620" marR="7620" marT="7620" marB="0" anchor="b"/>
                </a:tc>
                <a:tc>
                  <a:txBody>
                    <a:bodyPr/>
                    <a:lstStyle/>
                    <a:p>
                      <a:pPr algn="r" fontAlgn="b"/>
                      <a:r>
                        <a:rPr lang="en-IN" sz="2000" b="0" i="0" u="none" strike="noStrike" dirty="0">
                          <a:solidFill>
                            <a:srgbClr val="000000"/>
                          </a:solidFill>
                          <a:effectLst/>
                          <a:latin typeface="Calibri" panose="020F0502020204030204" pitchFamily="34" charset="0"/>
                        </a:rPr>
                        <a:t>0.799929</a:t>
                      </a:r>
                    </a:p>
                  </a:txBody>
                  <a:tcPr marL="7620" marR="7620" marT="7620" marB="0" anchor="b"/>
                </a:tc>
                <a:extLst>
                  <a:ext uri="{0D108BD9-81ED-4DB2-BD59-A6C34878D82A}">
                    <a16:rowId xmlns:a16="http://schemas.microsoft.com/office/drawing/2014/main" val="3046654564"/>
                  </a:ext>
                </a:extLst>
              </a:tr>
              <a:tr h="495574">
                <a:tc>
                  <a:txBody>
                    <a:bodyPr/>
                    <a:lstStyle/>
                    <a:p>
                      <a:pPr algn="l" fontAlgn="b">
                        <a:buClr>
                          <a:schemeClr val="bg2"/>
                        </a:buClr>
                        <a:buSzPts val="1100"/>
                        <a:buFont typeface="Calibri" panose="020F0502020204030204" pitchFamily="34" charset="0"/>
                        <a:buNone/>
                      </a:pPr>
                      <a:r>
                        <a:rPr lang="en-IN" sz="2000" b="1" i="0" u="none" strike="noStrike" dirty="0">
                          <a:solidFill>
                            <a:srgbClr val="000000"/>
                          </a:solidFill>
                          <a:effectLst/>
                          <a:latin typeface="Calibri" panose="020F0502020204030204" pitchFamily="34" charset="0"/>
                        </a:rPr>
                        <a:t>DecisionTree Classifier</a:t>
                      </a:r>
                    </a:p>
                  </a:txBody>
                  <a:tcPr marL="7620" marR="7620" marT="7620" marB="0" anchor="b"/>
                </a:tc>
                <a:tc>
                  <a:txBody>
                    <a:bodyPr/>
                    <a:lstStyle/>
                    <a:p>
                      <a:pPr algn="r" fontAlgn="b"/>
                      <a:r>
                        <a:rPr lang="en-IN" sz="2000" b="0" i="0" u="none" strike="noStrike" dirty="0">
                          <a:solidFill>
                            <a:srgbClr val="000000"/>
                          </a:solidFill>
                          <a:effectLst/>
                          <a:latin typeface="Calibri" panose="020F0502020204030204" pitchFamily="34" charset="0"/>
                        </a:rPr>
                        <a:t>0.933183</a:t>
                      </a:r>
                    </a:p>
                  </a:txBody>
                  <a:tcPr marL="7620" marR="7620" marT="7620" marB="0" anchor="b"/>
                </a:tc>
                <a:tc>
                  <a:txBody>
                    <a:bodyPr/>
                    <a:lstStyle/>
                    <a:p>
                      <a:pPr algn="r" fontAlgn="b"/>
                      <a:r>
                        <a:rPr lang="en-IN" sz="2000" b="0" i="0" u="none" strike="noStrike" dirty="0">
                          <a:solidFill>
                            <a:srgbClr val="000000"/>
                          </a:solidFill>
                          <a:effectLst/>
                          <a:latin typeface="Calibri" panose="020F0502020204030204" pitchFamily="34" charset="0"/>
                        </a:rPr>
                        <a:t>0.995013</a:t>
                      </a:r>
                    </a:p>
                  </a:txBody>
                  <a:tcPr marL="7620" marR="7620" marT="7620" marB="0" anchor="b"/>
                </a:tc>
                <a:tc>
                  <a:txBody>
                    <a:bodyPr/>
                    <a:lstStyle/>
                    <a:p>
                      <a:pPr algn="r" fontAlgn="b"/>
                      <a:r>
                        <a:rPr lang="en-IN" sz="2000" b="0" i="0" u="none" strike="noStrike" dirty="0">
                          <a:solidFill>
                            <a:srgbClr val="000000"/>
                          </a:solidFill>
                          <a:effectLst/>
                          <a:latin typeface="Calibri" panose="020F0502020204030204" pitchFamily="34" charset="0"/>
                        </a:rPr>
                        <a:t>0.968579</a:t>
                      </a:r>
                    </a:p>
                  </a:txBody>
                  <a:tcPr marL="7620" marR="7620" marT="7620" marB="0" anchor="b"/>
                </a:tc>
                <a:extLst>
                  <a:ext uri="{0D108BD9-81ED-4DB2-BD59-A6C34878D82A}">
                    <a16:rowId xmlns:a16="http://schemas.microsoft.com/office/drawing/2014/main" val="19388565"/>
                  </a:ext>
                </a:extLst>
              </a:tr>
              <a:tr h="495574">
                <a:tc>
                  <a:txBody>
                    <a:bodyPr/>
                    <a:lstStyle/>
                    <a:p>
                      <a:pPr algn="l" fontAlgn="b">
                        <a:buClr>
                          <a:schemeClr val="bg2"/>
                        </a:buClr>
                        <a:buSzPts val="1100"/>
                        <a:buFont typeface="Calibri" panose="020F0502020204030204" pitchFamily="34" charset="0"/>
                        <a:buNone/>
                      </a:pPr>
                      <a:r>
                        <a:rPr lang="en-US" sz="2000" b="1" i="0" u="none" strike="noStrike" dirty="0">
                          <a:solidFill>
                            <a:srgbClr val="000000"/>
                          </a:solidFill>
                          <a:effectLst/>
                          <a:latin typeface="Calibri" panose="020F0502020204030204" pitchFamily="34" charset="0"/>
                        </a:rPr>
                        <a:t>XGBoost</a:t>
                      </a:r>
                      <a:endParaRPr lang="en-IN" sz="20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2000" b="0" i="0" u="none" strike="noStrike" dirty="0">
                          <a:solidFill>
                            <a:srgbClr val="000000"/>
                          </a:solidFill>
                          <a:effectLst/>
                          <a:latin typeface="Calibri" panose="020F0502020204030204" pitchFamily="34" charset="0"/>
                        </a:rPr>
                        <a:t>0.807377</a:t>
                      </a:r>
                    </a:p>
                  </a:txBody>
                  <a:tcPr marL="7620" marR="7620" marT="7620" marB="0" anchor="b"/>
                </a:tc>
                <a:tc>
                  <a:txBody>
                    <a:bodyPr/>
                    <a:lstStyle/>
                    <a:p>
                      <a:pPr algn="r" fontAlgn="b"/>
                      <a:r>
                        <a:rPr lang="en-IN" sz="2000" b="0" i="0" u="none" strike="noStrike" dirty="0">
                          <a:solidFill>
                            <a:srgbClr val="000000"/>
                          </a:solidFill>
                          <a:effectLst/>
                          <a:latin typeface="Calibri" panose="020F0502020204030204" pitchFamily="34" charset="0"/>
                        </a:rPr>
                        <a:t>0.833438</a:t>
                      </a:r>
                    </a:p>
                  </a:txBody>
                  <a:tcPr marL="7620" marR="7620" marT="7620" marB="0" anchor="b"/>
                </a:tc>
                <a:tc>
                  <a:txBody>
                    <a:bodyPr/>
                    <a:lstStyle/>
                    <a:p>
                      <a:pPr algn="r" fontAlgn="b"/>
                      <a:r>
                        <a:rPr lang="en-IN" sz="2000" b="0" i="0" u="none" strike="noStrike" dirty="0">
                          <a:solidFill>
                            <a:srgbClr val="000000"/>
                          </a:solidFill>
                          <a:effectLst/>
                          <a:latin typeface="Calibri" panose="020F0502020204030204" pitchFamily="34" charset="0"/>
                        </a:rPr>
                        <a:t>0.889444</a:t>
                      </a:r>
                    </a:p>
                  </a:txBody>
                  <a:tcPr marL="7620" marR="7620" marT="7620" marB="0" anchor="b"/>
                </a:tc>
                <a:extLst>
                  <a:ext uri="{0D108BD9-81ED-4DB2-BD59-A6C34878D82A}">
                    <a16:rowId xmlns:a16="http://schemas.microsoft.com/office/drawing/2014/main" val="3173882786"/>
                  </a:ext>
                </a:extLst>
              </a:tr>
              <a:tr h="495574">
                <a:tc>
                  <a:txBody>
                    <a:bodyPr/>
                    <a:lstStyle/>
                    <a:p>
                      <a:pPr algn="l" fontAlgn="b"/>
                      <a:br>
                        <a:rPr lang="en-IN" sz="2000" b="1" i="0" u="none" strike="noStrike" dirty="0">
                          <a:solidFill>
                            <a:srgbClr val="000000"/>
                          </a:solidFill>
                          <a:effectLst/>
                          <a:latin typeface="Calibri" panose="020F0502020204030204" pitchFamily="34" charset="0"/>
                        </a:rPr>
                      </a:br>
                      <a:r>
                        <a:rPr lang="en-IN" sz="2000" b="1" i="0" u="none" strike="noStrike" dirty="0">
                          <a:solidFill>
                            <a:srgbClr val="000000"/>
                          </a:solidFill>
                          <a:effectLst/>
                          <a:latin typeface="Calibri" panose="020F0502020204030204" pitchFamily="34" charset="0"/>
                        </a:rPr>
                        <a:t>Adaboost</a:t>
                      </a:r>
                    </a:p>
                  </a:txBody>
                  <a:tcPr marL="7620" marR="7620" marT="7620" marB="0" anchor="b"/>
                </a:tc>
                <a:tc>
                  <a:txBody>
                    <a:bodyPr/>
                    <a:lstStyle/>
                    <a:p>
                      <a:pPr algn="r" fontAlgn="b"/>
                      <a:r>
                        <a:rPr lang="en-IN" sz="2000" b="0" i="0" u="none" strike="noStrike" dirty="0">
                          <a:solidFill>
                            <a:srgbClr val="000000"/>
                          </a:solidFill>
                          <a:effectLst/>
                          <a:latin typeface="Calibri" panose="020F0502020204030204" pitchFamily="34" charset="0"/>
                        </a:rPr>
                        <a:t>0.7838</a:t>
                      </a:r>
                    </a:p>
                  </a:txBody>
                  <a:tcPr marL="7620" marR="7620" marT="7620" marB="0" anchor="b"/>
                </a:tc>
                <a:tc>
                  <a:txBody>
                    <a:bodyPr/>
                    <a:lstStyle/>
                    <a:p>
                      <a:pPr algn="r" fontAlgn="b"/>
                      <a:r>
                        <a:rPr lang="en-IN" sz="2000" b="0" i="0" u="none" strike="noStrike" dirty="0">
                          <a:solidFill>
                            <a:srgbClr val="000000"/>
                          </a:solidFill>
                          <a:effectLst/>
                          <a:latin typeface="Calibri" panose="020F0502020204030204" pitchFamily="34" charset="0"/>
                        </a:rPr>
                        <a:t>0.793316</a:t>
                      </a:r>
                    </a:p>
                  </a:txBody>
                  <a:tcPr marL="7620" marR="7620" marT="7620" marB="0" anchor="b"/>
                </a:tc>
                <a:tc>
                  <a:txBody>
                    <a:bodyPr/>
                    <a:lstStyle/>
                    <a:p>
                      <a:pPr algn="r" fontAlgn="b"/>
                      <a:r>
                        <a:rPr lang="en-IN" sz="2000" b="0" i="0" u="none" strike="noStrike" dirty="0">
                          <a:solidFill>
                            <a:srgbClr val="000000"/>
                          </a:solidFill>
                          <a:effectLst/>
                          <a:latin typeface="Calibri" panose="020F0502020204030204" pitchFamily="34" charset="0"/>
                        </a:rPr>
                        <a:t>0.862089</a:t>
                      </a:r>
                    </a:p>
                  </a:txBody>
                  <a:tcPr marL="7620" marR="7620" marT="7620" marB="0" anchor="b"/>
                </a:tc>
                <a:extLst>
                  <a:ext uri="{0D108BD9-81ED-4DB2-BD59-A6C34878D82A}">
                    <a16:rowId xmlns:a16="http://schemas.microsoft.com/office/drawing/2014/main" val="788632549"/>
                  </a:ext>
                </a:extLst>
              </a:tr>
              <a:tr h="495574">
                <a:tc>
                  <a:txBody>
                    <a:bodyPr/>
                    <a:lstStyle/>
                    <a:p>
                      <a:pPr algn="l" fontAlgn="b">
                        <a:buClr>
                          <a:schemeClr val="bg2"/>
                        </a:buClr>
                        <a:buSzPts val="1100"/>
                        <a:buFont typeface="Calibri" panose="020F0502020204030204" pitchFamily="34" charset="0"/>
                        <a:buNone/>
                      </a:pPr>
                      <a:r>
                        <a:rPr lang="en-IN" sz="2000" b="1" i="0" u="none" strike="noStrike" dirty="0">
                          <a:solidFill>
                            <a:srgbClr val="000000"/>
                          </a:solidFill>
                          <a:effectLst/>
                          <a:latin typeface="Calibri" panose="020F0502020204030204" pitchFamily="34" charset="0"/>
                        </a:rPr>
                        <a:t>Random Forest Classifier</a:t>
                      </a:r>
                    </a:p>
                  </a:txBody>
                  <a:tcPr marL="7620" marR="7620" marT="7620" marB="0" anchor="b"/>
                </a:tc>
                <a:tc>
                  <a:txBody>
                    <a:bodyPr/>
                    <a:lstStyle/>
                    <a:p>
                      <a:pPr algn="r" fontAlgn="b"/>
                      <a:r>
                        <a:rPr lang="en-IN" sz="2000" b="0" i="0" u="none" strike="noStrike" dirty="0">
                          <a:solidFill>
                            <a:srgbClr val="000000"/>
                          </a:solidFill>
                          <a:effectLst/>
                          <a:latin typeface="Calibri" panose="020F0502020204030204" pitchFamily="34" charset="0"/>
                        </a:rPr>
                        <a:t>0.941407</a:t>
                      </a:r>
                    </a:p>
                  </a:txBody>
                  <a:tcPr marL="7620" marR="7620" marT="7620" marB="0" anchor="b"/>
                </a:tc>
                <a:tc>
                  <a:txBody>
                    <a:bodyPr/>
                    <a:lstStyle/>
                    <a:p>
                      <a:pPr algn="r" fontAlgn="b"/>
                      <a:r>
                        <a:rPr lang="en-IN" sz="2000" b="0" i="0" u="none" strike="noStrike" dirty="0">
                          <a:solidFill>
                            <a:srgbClr val="000000"/>
                          </a:solidFill>
                          <a:effectLst/>
                          <a:latin typeface="Calibri" panose="020F0502020204030204" pitchFamily="34" charset="0"/>
                        </a:rPr>
                        <a:t>0.996762</a:t>
                      </a:r>
                    </a:p>
                  </a:txBody>
                  <a:tcPr marL="7620" marR="7620" marT="7620" marB="0" anchor="b"/>
                </a:tc>
                <a:tc>
                  <a:txBody>
                    <a:bodyPr/>
                    <a:lstStyle/>
                    <a:p>
                      <a:pPr algn="r" fontAlgn="b"/>
                      <a:r>
                        <a:rPr lang="en-IN" sz="2000" b="0" i="0" u="none" strike="noStrike" dirty="0">
                          <a:solidFill>
                            <a:srgbClr val="000000"/>
                          </a:solidFill>
                          <a:effectLst/>
                          <a:latin typeface="Calibri" panose="020F0502020204030204" pitchFamily="34" charset="0"/>
                        </a:rPr>
                        <a:t>0.992705</a:t>
                      </a:r>
                    </a:p>
                  </a:txBody>
                  <a:tcPr marL="7620" marR="7620" marT="7620" marB="0" anchor="b"/>
                </a:tc>
                <a:extLst>
                  <a:ext uri="{0D108BD9-81ED-4DB2-BD59-A6C34878D82A}">
                    <a16:rowId xmlns:a16="http://schemas.microsoft.com/office/drawing/2014/main" val="3864769944"/>
                  </a:ext>
                </a:extLst>
              </a:tr>
            </a:tbl>
          </a:graphicData>
        </a:graphic>
      </p:graphicFrame>
    </p:spTree>
    <p:extLst>
      <p:ext uri="{BB962C8B-B14F-4D97-AF65-F5344CB8AC3E}">
        <p14:creationId xmlns:p14="http://schemas.microsoft.com/office/powerpoint/2010/main" val="3621276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9DC6B-923F-4206-BF31-88326476B0E7}"/>
              </a:ext>
            </a:extLst>
          </p:cNvPr>
          <p:cNvSpPr>
            <a:spLocks noGrp="1"/>
          </p:cNvSpPr>
          <p:nvPr>
            <p:ph type="title"/>
          </p:nvPr>
        </p:nvSpPr>
        <p:spPr/>
        <p:txBody>
          <a:bodyPr/>
          <a:lstStyle/>
          <a:p>
            <a:r>
              <a:rPr lang="en-IN" dirty="0"/>
              <a:t>Final Results</a:t>
            </a:r>
          </a:p>
        </p:txBody>
      </p:sp>
      <p:sp>
        <p:nvSpPr>
          <p:cNvPr id="3" name="Content Placeholder 2">
            <a:extLst>
              <a:ext uri="{FF2B5EF4-FFF2-40B4-BE49-F238E27FC236}">
                <a16:creationId xmlns:a16="http://schemas.microsoft.com/office/drawing/2014/main" id="{80C72D53-D62F-4D37-8F3E-427C628F3C7E}"/>
              </a:ext>
            </a:extLst>
          </p:cNvPr>
          <p:cNvSpPr>
            <a:spLocks noGrp="1"/>
          </p:cNvSpPr>
          <p:nvPr>
            <p:ph idx="1"/>
          </p:nvPr>
        </p:nvSpPr>
        <p:spPr/>
        <p:txBody>
          <a:bodyPr/>
          <a:lstStyle/>
          <a:p>
            <a:pPr marL="0" indent="0">
              <a:buNone/>
            </a:pPr>
            <a:r>
              <a:rPr lang="en-IN" dirty="0"/>
              <a:t>From the above observations, it can be inferred that the best performing model was </a:t>
            </a:r>
            <a:r>
              <a:rPr lang="en-IN" b="1" dirty="0"/>
              <a:t>Random Forest Classifier </a:t>
            </a:r>
            <a:r>
              <a:rPr lang="en-IN" dirty="0"/>
              <a:t>giving Precision Score of 94.14%. </a:t>
            </a:r>
          </a:p>
          <a:p>
            <a:pPr marL="0" indent="0">
              <a:buNone/>
            </a:pPr>
            <a:endParaRPr lang="en-IN" dirty="0"/>
          </a:p>
        </p:txBody>
      </p:sp>
    </p:spTree>
    <p:extLst>
      <p:ext uri="{BB962C8B-B14F-4D97-AF65-F5344CB8AC3E}">
        <p14:creationId xmlns:p14="http://schemas.microsoft.com/office/powerpoint/2010/main" val="8255222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7675A-9EB7-4E80-BC57-F977C90F6C38}"/>
              </a:ext>
            </a:extLst>
          </p:cNvPr>
          <p:cNvSpPr>
            <a:spLocks noGrp="1"/>
          </p:cNvSpPr>
          <p:nvPr>
            <p:ph type="title"/>
          </p:nvPr>
        </p:nvSpPr>
        <p:spPr/>
        <p:txBody>
          <a:bodyPr/>
          <a:lstStyle/>
          <a:p>
            <a:r>
              <a:rPr lang="en-IN" dirty="0"/>
              <a:t>Insights and Decisions</a:t>
            </a:r>
          </a:p>
        </p:txBody>
      </p:sp>
      <p:sp>
        <p:nvSpPr>
          <p:cNvPr id="3" name="Content Placeholder 2">
            <a:extLst>
              <a:ext uri="{FF2B5EF4-FFF2-40B4-BE49-F238E27FC236}">
                <a16:creationId xmlns:a16="http://schemas.microsoft.com/office/drawing/2014/main" id="{D5FBA629-1FDC-4E03-8702-67BB46B9F1D3}"/>
              </a:ext>
            </a:extLst>
          </p:cNvPr>
          <p:cNvSpPr>
            <a:spLocks noGrp="1"/>
          </p:cNvSpPr>
          <p:nvPr>
            <p:ph idx="1"/>
          </p:nvPr>
        </p:nvSpPr>
        <p:spPr>
          <a:xfrm>
            <a:off x="1103312" y="2052918"/>
            <a:ext cx="9404723" cy="4195481"/>
          </a:xfrm>
        </p:spPr>
        <p:txBody>
          <a:bodyPr/>
          <a:lstStyle/>
          <a:p>
            <a:r>
              <a:rPr lang="en-US" dirty="0"/>
              <a:t>Customers with Age Group between 30 to 45 are the most Travelers, Company needs to focus on these Customers and provide them better packages so that there will be reduction in Claims.</a:t>
            </a:r>
          </a:p>
          <a:p>
            <a:endParaRPr lang="en-US" dirty="0"/>
          </a:p>
          <a:p>
            <a:r>
              <a:rPr lang="en-IN" sz="2000" dirty="0"/>
              <a:t>M</a:t>
            </a:r>
            <a:r>
              <a:rPr lang="en-US" sz="2000" dirty="0"/>
              <a:t>ore popular destinations are Asian countries. Provide better packages for these countries in order to reduce Claim rate.</a:t>
            </a:r>
            <a:endParaRPr lang="en-US" dirty="0"/>
          </a:p>
          <a:p>
            <a:endParaRPr lang="en-US" dirty="0"/>
          </a:p>
          <a:p>
            <a:endParaRPr lang="en-IN" dirty="0"/>
          </a:p>
        </p:txBody>
      </p:sp>
    </p:spTree>
    <p:extLst>
      <p:ext uri="{BB962C8B-B14F-4D97-AF65-F5344CB8AC3E}">
        <p14:creationId xmlns:p14="http://schemas.microsoft.com/office/powerpoint/2010/main" val="4079301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45E86-F521-4DF5-ABBC-0BF76CA5514F}"/>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33350060-B79E-4180-A991-0724CC2A4C2C}"/>
              </a:ext>
            </a:extLst>
          </p:cNvPr>
          <p:cNvSpPr>
            <a:spLocks noGrp="1"/>
          </p:cNvSpPr>
          <p:nvPr>
            <p:ph idx="1"/>
          </p:nvPr>
        </p:nvSpPr>
        <p:spPr/>
        <p:txBody>
          <a:bodyPr/>
          <a:lstStyle/>
          <a:p>
            <a:r>
              <a:rPr lang="en-IN" dirty="0"/>
              <a:t>To predict if the Customer would claim Travel Insurance.</a:t>
            </a:r>
          </a:p>
        </p:txBody>
      </p:sp>
    </p:spTree>
    <p:extLst>
      <p:ext uri="{BB962C8B-B14F-4D97-AF65-F5344CB8AC3E}">
        <p14:creationId xmlns:p14="http://schemas.microsoft.com/office/powerpoint/2010/main" val="13177976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538F4-205A-4B06-8B3F-83D565790D9A}"/>
              </a:ext>
            </a:extLst>
          </p:cNvPr>
          <p:cNvSpPr>
            <a:spLocks noGrp="1"/>
          </p:cNvSpPr>
          <p:nvPr>
            <p:ph type="title"/>
          </p:nvPr>
        </p:nvSpPr>
        <p:spPr/>
        <p:txBody>
          <a:bodyPr/>
          <a:lstStyle/>
          <a:p>
            <a:endParaRPr lang="en-IN" dirty="0"/>
          </a:p>
        </p:txBody>
      </p:sp>
      <p:pic>
        <p:nvPicPr>
          <p:cNvPr id="1026" name="Picture 2">
            <a:extLst>
              <a:ext uri="{FF2B5EF4-FFF2-40B4-BE49-F238E27FC236}">
                <a16:creationId xmlns:a16="http://schemas.microsoft.com/office/drawing/2014/main" id="{CF85E83E-33FE-4072-8176-B7230D4AB95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0957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64B63-586F-417E-9A6F-3FBB779004C9}"/>
              </a:ext>
            </a:extLst>
          </p:cNvPr>
          <p:cNvSpPr>
            <a:spLocks noGrp="1"/>
          </p:cNvSpPr>
          <p:nvPr>
            <p:ph type="title"/>
          </p:nvPr>
        </p:nvSpPr>
        <p:spPr/>
        <p:txBody>
          <a:bodyPr/>
          <a:lstStyle/>
          <a:p>
            <a:r>
              <a:rPr lang="en-IN" dirty="0"/>
              <a:t>Potential Business Problems</a:t>
            </a:r>
          </a:p>
        </p:txBody>
      </p:sp>
      <p:sp>
        <p:nvSpPr>
          <p:cNvPr id="3" name="Content Placeholder 2">
            <a:extLst>
              <a:ext uri="{FF2B5EF4-FFF2-40B4-BE49-F238E27FC236}">
                <a16:creationId xmlns:a16="http://schemas.microsoft.com/office/drawing/2014/main" id="{E773B6F6-315C-4E39-9CD5-D55FBE3B2734}"/>
              </a:ext>
            </a:extLst>
          </p:cNvPr>
          <p:cNvSpPr>
            <a:spLocks noGrp="1"/>
          </p:cNvSpPr>
          <p:nvPr>
            <p:ph idx="1"/>
          </p:nvPr>
        </p:nvSpPr>
        <p:spPr/>
        <p:txBody>
          <a:bodyPr/>
          <a:lstStyle/>
          <a:p>
            <a:r>
              <a:rPr lang="en-IN" dirty="0"/>
              <a:t>Try to find out whether the Customer would Claim the Travel Insurance or not?</a:t>
            </a:r>
          </a:p>
          <a:p>
            <a:r>
              <a:rPr lang="en-IN" dirty="0"/>
              <a:t>Company’s Revenue</a:t>
            </a:r>
          </a:p>
          <a:p>
            <a:r>
              <a:rPr lang="en-IN" dirty="0"/>
              <a:t>Company’s Fund Management</a:t>
            </a:r>
          </a:p>
          <a:p>
            <a:r>
              <a:rPr lang="en-IN" dirty="0"/>
              <a:t>Stakeholders</a:t>
            </a:r>
          </a:p>
          <a:p>
            <a:pPr lvl="1"/>
            <a:r>
              <a:rPr lang="en-IN" b="1" u="sng" dirty="0"/>
              <a:t>Company Chief Financial Officer</a:t>
            </a:r>
            <a:endParaRPr lang="en-IN" u="sng" dirty="0"/>
          </a:p>
          <a:p>
            <a:pPr lvl="1"/>
            <a:r>
              <a:rPr lang="en-IN" dirty="0"/>
              <a:t>Company Chief Executive Officer</a:t>
            </a:r>
          </a:p>
          <a:p>
            <a:pPr lvl="1"/>
            <a:r>
              <a:rPr lang="en-IN" dirty="0"/>
              <a:t>Company Claim Settlement Manager</a:t>
            </a:r>
          </a:p>
          <a:p>
            <a:endParaRPr lang="en-IN" dirty="0"/>
          </a:p>
        </p:txBody>
      </p:sp>
    </p:spTree>
    <p:extLst>
      <p:ext uri="{BB962C8B-B14F-4D97-AF65-F5344CB8AC3E}">
        <p14:creationId xmlns:p14="http://schemas.microsoft.com/office/powerpoint/2010/main" val="1493115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64B63-586F-417E-9A6F-3FBB779004C9}"/>
              </a:ext>
            </a:extLst>
          </p:cNvPr>
          <p:cNvSpPr>
            <a:spLocks noGrp="1"/>
          </p:cNvSpPr>
          <p:nvPr>
            <p:ph type="title"/>
          </p:nvPr>
        </p:nvSpPr>
        <p:spPr/>
        <p:txBody>
          <a:bodyPr/>
          <a:lstStyle/>
          <a:p>
            <a:r>
              <a:rPr lang="en-IN" dirty="0"/>
              <a:t>Why Solve this Problem?</a:t>
            </a:r>
          </a:p>
        </p:txBody>
      </p:sp>
      <p:sp>
        <p:nvSpPr>
          <p:cNvPr id="3" name="Content Placeholder 2">
            <a:extLst>
              <a:ext uri="{FF2B5EF4-FFF2-40B4-BE49-F238E27FC236}">
                <a16:creationId xmlns:a16="http://schemas.microsoft.com/office/drawing/2014/main" id="{E773B6F6-315C-4E39-9CD5-D55FBE3B2734}"/>
              </a:ext>
            </a:extLst>
          </p:cNvPr>
          <p:cNvSpPr>
            <a:spLocks noGrp="1"/>
          </p:cNvSpPr>
          <p:nvPr>
            <p:ph idx="1"/>
          </p:nvPr>
        </p:nvSpPr>
        <p:spPr/>
        <p:txBody>
          <a:bodyPr>
            <a:normAutofit/>
          </a:bodyPr>
          <a:lstStyle/>
          <a:p>
            <a:r>
              <a:rPr lang="en-IN" dirty="0"/>
              <a:t>Business Impact</a:t>
            </a:r>
          </a:p>
          <a:p>
            <a:pPr lvl="1"/>
            <a:r>
              <a:rPr lang="en-IN" dirty="0"/>
              <a:t>Improve Prediction -&gt; Identify common features of claiming Travel Insurance -&gt; Improve such common features</a:t>
            </a:r>
          </a:p>
          <a:p>
            <a:pPr lvl="1"/>
            <a:r>
              <a:rPr lang="en-IN" dirty="0"/>
              <a:t>Improve Prediction -&gt; Identify right claim raising audience -&gt; Improve Strategies for such claim raising audience </a:t>
            </a:r>
          </a:p>
          <a:p>
            <a:pPr lvl="1"/>
            <a:r>
              <a:rPr lang="en-IN" dirty="0"/>
              <a:t>Improve Prediction -&gt; Identify right frequency of Claims -&gt; Keep necessary funds ready to settle such claims</a:t>
            </a:r>
          </a:p>
          <a:p>
            <a:pPr lvl="1"/>
            <a:r>
              <a:rPr lang="en-IN" dirty="0"/>
              <a:t>Improve Prediction -&gt; Identify right frequency of Claims -&gt; Optimize Company’s funds</a:t>
            </a:r>
          </a:p>
          <a:p>
            <a:pPr lvl="1"/>
            <a:endParaRPr lang="en-IN" dirty="0"/>
          </a:p>
        </p:txBody>
      </p:sp>
    </p:spTree>
    <p:extLst>
      <p:ext uri="{BB962C8B-B14F-4D97-AF65-F5344CB8AC3E}">
        <p14:creationId xmlns:p14="http://schemas.microsoft.com/office/powerpoint/2010/main" val="4280140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4F039-2B43-4EBA-8B54-F661967E96AD}"/>
              </a:ext>
            </a:extLst>
          </p:cNvPr>
          <p:cNvSpPr>
            <a:spLocks noGrp="1"/>
          </p:cNvSpPr>
          <p:nvPr>
            <p:ph type="title"/>
          </p:nvPr>
        </p:nvSpPr>
        <p:spPr/>
        <p:txBody>
          <a:bodyPr/>
          <a:lstStyle/>
          <a:p>
            <a:r>
              <a:rPr lang="en-IN" dirty="0"/>
              <a:t>Data</a:t>
            </a:r>
          </a:p>
        </p:txBody>
      </p:sp>
      <p:sp>
        <p:nvSpPr>
          <p:cNvPr id="3" name="Content Placeholder 2">
            <a:extLst>
              <a:ext uri="{FF2B5EF4-FFF2-40B4-BE49-F238E27FC236}">
                <a16:creationId xmlns:a16="http://schemas.microsoft.com/office/drawing/2014/main" id="{C7114F82-0B30-44AC-A214-DF2BF4A82D25}"/>
              </a:ext>
            </a:extLst>
          </p:cNvPr>
          <p:cNvSpPr>
            <a:spLocks noGrp="1"/>
          </p:cNvSpPr>
          <p:nvPr>
            <p:ph idx="1"/>
          </p:nvPr>
        </p:nvSpPr>
        <p:spPr/>
        <p:txBody>
          <a:bodyPr/>
          <a:lstStyle/>
          <a:p>
            <a:r>
              <a:rPr lang="en-IN" b="1" dirty="0"/>
              <a:t>Dataset Information </a:t>
            </a:r>
            <a:r>
              <a:rPr lang="en-IN" dirty="0"/>
              <a:t>- </a:t>
            </a:r>
            <a:r>
              <a:rPr lang="en-US" dirty="0"/>
              <a:t>The training dataset consists of data corresponding to 52310 customers and the test dataset consists of 22421 customers. There are 10 features.</a:t>
            </a:r>
          </a:p>
          <a:p>
            <a:r>
              <a:rPr lang="en-US" dirty="0"/>
              <a:t>Below are some of the features and Target variable:</a:t>
            </a:r>
          </a:p>
          <a:p>
            <a:pPr marL="0" indent="0">
              <a:buNone/>
            </a:pPr>
            <a:endParaRPr lang="en-US" dirty="0"/>
          </a:p>
          <a:p>
            <a:endParaRPr lang="en-IN" dirty="0"/>
          </a:p>
        </p:txBody>
      </p:sp>
      <p:graphicFrame>
        <p:nvGraphicFramePr>
          <p:cNvPr id="5" name="Table 4">
            <a:extLst>
              <a:ext uri="{FF2B5EF4-FFF2-40B4-BE49-F238E27FC236}">
                <a16:creationId xmlns:a16="http://schemas.microsoft.com/office/drawing/2014/main" id="{3783E823-6217-4D97-8BFB-3B9F0E5F4C40}"/>
              </a:ext>
            </a:extLst>
          </p:cNvPr>
          <p:cNvGraphicFramePr>
            <a:graphicFrameLocks noGrp="1"/>
          </p:cNvGraphicFramePr>
          <p:nvPr>
            <p:extLst>
              <p:ext uri="{D42A27DB-BD31-4B8C-83A1-F6EECF244321}">
                <p14:modId xmlns:p14="http://schemas.microsoft.com/office/powerpoint/2010/main" val="2797359024"/>
              </p:ext>
            </p:extLst>
          </p:nvPr>
        </p:nvGraphicFramePr>
        <p:xfrm>
          <a:off x="1438182" y="3533312"/>
          <a:ext cx="9330433" cy="2051899"/>
        </p:xfrm>
        <a:graphic>
          <a:graphicData uri="http://schemas.openxmlformats.org/drawingml/2006/table">
            <a:tbl>
              <a:tblPr>
                <a:tableStyleId>{5C22544A-7EE6-4342-B048-85BDC9FD1C3A}</a:tableStyleId>
              </a:tblPr>
              <a:tblGrid>
                <a:gridCol w="3131447">
                  <a:extLst>
                    <a:ext uri="{9D8B030D-6E8A-4147-A177-3AD203B41FA5}">
                      <a16:colId xmlns:a16="http://schemas.microsoft.com/office/drawing/2014/main" val="773684032"/>
                    </a:ext>
                  </a:extLst>
                </a:gridCol>
                <a:gridCol w="2045026">
                  <a:extLst>
                    <a:ext uri="{9D8B030D-6E8A-4147-A177-3AD203B41FA5}">
                      <a16:colId xmlns:a16="http://schemas.microsoft.com/office/drawing/2014/main" val="3245676564"/>
                    </a:ext>
                  </a:extLst>
                </a:gridCol>
                <a:gridCol w="4153960">
                  <a:extLst>
                    <a:ext uri="{9D8B030D-6E8A-4147-A177-3AD203B41FA5}">
                      <a16:colId xmlns:a16="http://schemas.microsoft.com/office/drawing/2014/main" val="1873079337"/>
                    </a:ext>
                  </a:extLst>
                </a:gridCol>
              </a:tblGrid>
              <a:tr h="215096">
                <a:tc>
                  <a:txBody>
                    <a:bodyPr/>
                    <a:lstStyle/>
                    <a:p>
                      <a:pPr algn="l" fontAlgn="b"/>
                      <a:r>
                        <a:rPr lang="en-IN" sz="1100" u="none" strike="noStrike" dirty="0">
                          <a:effectLst/>
                        </a:rPr>
                        <a:t>ID</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Numerical</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Customer ID</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54983520"/>
                  </a:ext>
                </a:extLst>
              </a:tr>
              <a:tr h="217739">
                <a:tc>
                  <a:txBody>
                    <a:bodyPr/>
                    <a:lstStyle/>
                    <a:p>
                      <a:pPr algn="l" fontAlgn="b"/>
                      <a:r>
                        <a:rPr lang="en-IN" sz="1100" u="none" strike="noStrike" dirty="0">
                          <a:effectLst/>
                        </a:rPr>
                        <a:t>Agency</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Categorical</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Name of Agency</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18843008"/>
                  </a:ext>
                </a:extLst>
              </a:tr>
              <a:tr h="233021">
                <a:tc>
                  <a:txBody>
                    <a:bodyPr/>
                    <a:lstStyle/>
                    <a:p>
                      <a:pPr algn="l" fontAlgn="b"/>
                      <a:r>
                        <a:rPr lang="en-IN" sz="1100" u="none" strike="noStrike" dirty="0">
                          <a:effectLst/>
                        </a:rPr>
                        <a:t>Agency Type</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Categorical</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Type of Agency</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15421446"/>
                  </a:ext>
                </a:extLst>
              </a:tr>
              <a:tr h="221416">
                <a:tc>
                  <a:txBody>
                    <a:bodyPr/>
                    <a:lstStyle/>
                    <a:p>
                      <a:pPr algn="l" fontAlgn="b"/>
                      <a:r>
                        <a:rPr lang="en-IN" sz="1100" u="none" strike="noStrike" dirty="0">
                          <a:effectLst/>
                        </a:rPr>
                        <a:t>Distribution Channel</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Categorical</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Type of Distribution Channel</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87355765"/>
                  </a:ext>
                </a:extLst>
              </a:tr>
              <a:tr h="215096">
                <a:tc>
                  <a:txBody>
                    <a:bodyPr/>
                    <a:lstStyle/>
                    <a:p>
                      <a:pPr algn="l" fontAlgn="b"/>
                      <a:r>
                        <a:rPr lang="en-IN" sz="1100" u="none" strike="noStrike" dirty="0">
                          <a:effectLst/>
                        </a:rPr>
                        <a:t>Product Name</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Categorical</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Name of Product</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82712160"/>
                  </a:ext>
                </a:extLst>
              </a:tr>
              <a:tr h="176017">
                <a:tc>
                  <a:txBody>
                    <a:bodyPr/>
                    <a:lstStyle/>
                    <a:p>
                      <a:pPr algn="l" fontAlgn="b"/>
                      <a:r>
                        <a:rPr lang="en-IN" sz="1100" u="none" strike="noStrike" dirty="0">
                          <a:effectLst/>
                        </a:rPr>
                        <a:t>Duration</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Numerical</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Duration of Travel </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6912954"/>
                  </a:ext>
                </a:extLst>
              </a:tr>
              <a:tr h="213064">
                <a:tc>
                  <a:txBody>
                    <a:bodyPr/>
                    <a:lstStyle/>
                    <a:p>
                      <a:pPr algn="l" fontAlgn="b"/>
                      <a:r>
                        <a:rPr lang="en-IN" sz="1100" u="none" strike="noStrike" dirty="0">
                          <a:effectLst/>
                        </a:rPr>
                        <a:t>Destination</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Categorical</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Destination of Travel</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9314980"/>
                  </a:ext>
                </a:extLst>
              </a:tr>
              <a:tr h="195309">
                <a:tc>
                  <a:txBody>
                    <a:bodyPr/>
                    <a:lstStyle/>
                    <a:p>
                      <a:pPr algn="l" fontAlgn="b"/>
                      <a:r>
                        <a:rPr lang="en-IN" sz="1100" u="none" strike="noStrike" dirty="0">
                          <a:effectLst/>
                        </a:rPr>
                        <a:t>Net Sales</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Numerical</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Net Sales Value</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72037628"/>
                  </a:ext>
                </a:extLst>
              </a:tr>
              <a:tr h="188209">
                <a:tc>
                  <a:txBody>
                    <a:bodyPr/>
                    <a:lstStyle/>
                    <a:p>
                      <a:pPr algn="l" fontAlgn="b"/>
                      <a:r>
                        <a:rPr lang="en-IN" sz="1100" u="none" strike="noStrike" dirty="0">
                          <a:effectLst/>
                        </a:rPr>
                        <a:t>Commission (in value)</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Numerical</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Commission Value</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28293296"/>
                  </a:ext>
                </a:extLst>
              </a:tr>
              <a:tr h="176932">
                <a:tc>
                  <a:txBody>
                    <a:bodyPr/>
                    <a:lstStyle/>
                    <a:p>
                      <a:pPr algn="l" fontAlgn="b"/>
                      <a:r>
                        <a:rPr lang="en-IN" sz="1100" u="none" strike="noStrike" dirty="0">
                          <a:effectLst/>
                        </a:rPr>
                        <a:t>Age</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Numerical</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Age of Traveller</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81641460"/>
                  </a:ext>
                </a:extLst>
              </a:tr>
            </a:tbl>
          </a:graphicData>
        </a:graphic>
      </p:graphicFrame>
      <p:graphicFrame>
        <p:nvGraphicFramePr>
          <p:cNvPr id="6" name="Table 5">
            <a:extLst>
              <a:ext uri="{FF2B5EF4-FFF2-40B4-BE49-F238E27FC236}">
                <a16:creationId xmlns:a16="http://schemas.microsoft.com/office/drawing/2014/main" id="{CF2EAD1D-2157-4584-B244-3BEF741A8E64}"/>
              </a:ext>
            </a:extLst>
          </p:cNvPr>
          <p:cNvGraphicFramePr>
            <a:graphicFrameLocks noGrp="1"/>
          </p:cNvGraphicFramePr>
          <p:nvPr>
            <p:extLst>
              <p:ext uri="{D42A27DB-BD31-4B8C-83A1-F6EECF244321}">
                <p14:modId xmlns:p14="http://schemas.microsoft.com/office/powerpoint/2010/main" val="236985410"/>
              </p:ext>
            </p:extLst>
          </p:nvPr>
        </p:nvGraphicFramePr>
        <p:xfrm>
          <a:off x="1438182" y="6028700"/>
          <a:ext cx="9330433" cy="391255"/>
        </p:xfrm>
        <a:graphic>
          <a:graphicData uri="http://schemas.openxmlformats.org/drawingml/2006/table">
            <a:tbl>
              <a:tblPr>
                <a:tableStyleId>{5C22544A-7EE6-4342-B048-85BDC9FD1C3A}</a:tableStyleId>
              </a:tblPr>
              <a:tblGrid>
                <a:gridCol w="3131447">
                  <a:extLst>
                    <a:ext uri="{9D8B030D-6E8A-4147-A177-3AD203B41FA5}">
                      <a16:colId xmlns:a16="http://schemas.microsoft.com/office/drawing/2014/main" val="3121943725"/>
                    </a:ext>
                  </a:extLst>
                </a:gridCol>
                <a:gridCol w="2045026">
                  <a:extLst>
                    <a:ext uri="{9D8B030D-6E8A-4147-A177-3AD203B41FA5}">
                      <a16:colId xmlns:a16="http://schemas.microsoft.com/office/drawing/2014/main" val="2427295373"/>
                    </a:ext>
                  </a:extLst>
                </a:gridCol>
                <a:gridCol w="4153960">
                  <a:extLst>
                    <a:ext uri="{9D8B030D-6E8A-4147-A177-3AD203B41FA5}">
                      <a16:colId xmlns:a16="http://schemas.microsoft.com/office/drawing/2014/main" val="3603229141"/>
                    </a:ext>
                  </a:extLst>
                </a:gridCol>
              </a:tblGrid>
              <a:tr h="107997">
                <a:tc>
                  <a:txBody>
                    <a:bodyPr/>
                    <a:lstStyle/>
                    <a:p>
                      <a:pPr algn="l" fontAlgn="b"/>
                      <a:r>
                        <a:rPr lang="en-IN" sz="1100" b="1" u="none" strike="noStrike" dirty="0">
                          <a:effectLst/>
                        </a:rPr>
                        <a:t>Target Variable</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b="1" u="none" strike="noStrike" dirty="0">
                          <a:effectLst/>
                        </a:rPr>
                        <a:t>Variable Type</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b="1" u="none" strike="noStrike" dirty="0">
                          <a:effectLst/>
                        </a:rPr>
                        <a:t>Description</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1097234"/>
                  </a:ext>
                </a:extLst>
              </a:tr>
              <a:tr h="215995">
                <a:tc>
                  <a:txBody>
                    <a:bodyPr/>
                    <a:lstStyle/>
                    <a:p>
                      <a:pPr algn="l" fontAlgn="b"/>
                      <a:r>
                        <a:rPr lang="en-IN" sz="1100" u="none" strike="noStrike" dirty="0">
                          <a:effectLst/>
                        </a:rPr>
                        <a:t>Claim</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Numerical</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Has the Customer claimed a Travel Insurance?</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66878933"/>
                  </a:ext>
                </a:extLst>
              </a:tr>
            </a:tbl>
          </a:graphicData>
        </a:graphic>
      </p:graphicFrame>
    </p:spTree>
    <p:extLst>
      <p:ext uri="{BB962C8B-B14F-4D97-AF65-F5344CB8AC3E}">
        <p14:creationId xmlns:p14="http://schemas.microsoft.com/office/powerpoint/2010/main" val="4181583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156AB-9FC4-4642-A8C6-A03BA35A17DE}"/>
              </a:ext>
            </a:extLst>
          </p:cNvPr>
          <p:cNvSpPr>
            <a:spLocks noGrp="1"/>
          </p:cNvSpPr>
          <p:nvPr>
            <p:ph type="title"/>
          </p:nvPr>
        </p:nvSpPr>
        <p:spPr/>
        <p:txBody>
          <a:bodyPr/>
          <a:lstStyle/>
          <a:p>
            <a:r>
              <a:rPr lang="en-IN" dirty="0"/>
              <a:t>Evaluation Metric</a:t>
            </a:r>
          </a:p>
        </p:txBody>
      </p:sp>
      <p:sp>
        <p:nvSpPr>
          <p:cNvPr id="3" name="Content Placeholder 2">
            <a:extLst>
              <a:ext uri="{FF2B5EF4-FFF2-40B4-BE49-F238E27FC236}">
                <a16:creationId xmlns:a16="http://schemas.microsoft.com/office/drawing/2014/main" id="{39424FC4-5DA8-4D1A-BC3A-00A3B1BAE891}"/>
              </a:ext>
            </a:extLst>
          </p:cNvPr>
          <p:cNvSpPr>
            <a:spLocks noGrp="1"/>
          </p:cNvSpPr>
          <p:nvPr>
            <p:ph idx="1"/>
          </p:nvPr>
        </p:nvSpPr>
        <p:spPr/>
        <p:txBody>
          <a:bodyPr/>
          <a:lstStyle/>
          <a:p>
            <a:pPr marL="0" indent="0">
              <a:buNone/>
            </a:pPr>
            <a:r>
              <a:rPr lang="en-IN" dirty="0"/>
              <a:t>The evaluation metric for this project is</a:t>
            </a:r>
            <a:r>
              <a:rPr lang="en-IN" dirty="0">
                <a:solidFill>
                  <a:srgbClr val="FF0000"/>
                </a:solidFill>
              </a:rPr>
              <a:t> </a:t>
            </a:r>
            <a:r>
              <a:rPr lang="en-IN" b="1" u="sng" dirty="0"/>
              <a:t>Precision Score</a:t>
            </a:r>
            <a:r>
              <a:rPr lang="en-IN" b="1" dirty="0"/>
              <a:t>.</a:t>
            </a:r>
          </a:p>
          <a:p>
            <a:pPr marL="0" indent="0">
              <a:buNone/>
            </a:pPr>
            <a:endParaRPr lang="en-IN" dirty="0"/>
          </a:p>
          <a:p>
            <a:pPr marL="0" indent="0">
              <a:buNone/>
            </a:pPr>
            <a:r>
              <a:rPr lang="en-IN" b="1" dirty="0"/>
              <a:t>False Positive </a:t>
            </a:r>
            <a:r>
              <a:rPr lang="en-IN" dirty="0"/>
              <a:t>-&gt; predicted Customer will claim, but actually not claimed.</a:t>
            </a:r>
          </a:p>
          <a:p>
            <a:pPr marL="0" indent="0">
              <a:buNone/>
            </a:pPr>
            <a:r>
              <a:rPr lang="en-IN" b="1" dirty="0"/>
              <a:t>False Negative </a:t>
            </a:r>
            <a:r>
              <a:rPr lang="en-IN" dirty="0"/>
              <a:t>-&gt; predicted Customer will not claim, but actually claimed.</a:t>
            </a:r>
          </a:p>
          <a:p>
            <a:pPr marL="0" indent="0">
              <a:buNone/>
            </a:pPr>
            <a:endParaRPr lang="en-IN" dirty="0"/>
          </a:p>
          <a:p>
            <a:pPr marL="0" indent="0">
              <a:buNone/>
            </a:pPr>
            <a:r>
              <a:rPr lang="en-IN" dirty="0"/>
              <a:t>For the use case, False Negative must be reduced. So Recall to be given more importance, but as per business requirements, we have considered Precision.</a:t>
            </a:r>
          </a:p>
          <a:p>
            <a:endParaRPr lang="en-IN" dirty="0"/>
          </a:p>
        </p:txBody>
      </p:sp>
    </p:spTree>
    <p:extLst>
      <p:ext uri="{BB962C8B-B14F-4D97-AF65-F5344CB8AC3E}">
        <p14:creationId xmlns:p14="http://schemas.microsoft.com/office/powerpoint/2010/main" val="3567026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DADCD-3769-4805-BE41-4FC8B7E3D831}"/>
              </a:ext>
            </a:extLst>
          </p:cNvPr>
          <p:cNvSpPr>
            <a:spLocks noGrp="1"/>
          </p:cNvSpPr>
          <p:nvPr>
            <p:ph type="title"/>
          </p:nvPr>
        </p:nvSpPr>
        <p:spPr/>
        <p:txBody>
          <a:bodyPr/>
          <a:lstStyle/>
          <a:p>
            <a:r>
              <a:rPr lang="en-IN" dirty="0"/>
              <a:t>EDA – Univariate Analysis</a:t>
            </a:r>
          </a:p>
        </p:txBody>
      </p:sp>
      <p:sp>
        <p:nvSpPr>
          <p:cNvPr id="3" name="Content Placeholder 2">
            <a:extLst>
              <a:ext uri="{FF2B5EF4-FFF2-40B4-BE49-F238E27FC236}">
                <a16:creationId xmlns:a16="http://schemas.microsoft.com/office/drawing/2014/main" id="{564807A3-3DAB-4729-855A-2ECF0727AAF0}"/>
              </a:ext>
            </a:extLst>
          </p:cNvPr>
          <p:cNvSpPr>
            <a:spLocks noGrp="1"/>
          </p:cNvSpPr>
          <p:nvPr>
            <p:ph idx="1"/>
          </p:nvPr>
        </p:nvSpPr>
        <p:spPr>
          <a:xfrm>
            <a:off x="1103312" y="2095130"/>
            <a:ext cx="8946541" cy="4762870"/>
          </a:xfrm>
        </p:spPr>
        <p:txBody>
          <a:bodyPr>
            <a:normAutofit fontScale="77500" lnSpcReduction="20000"/>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Insight: </a:t>
            </a:r>
            <a:r>
              <a:rPr lang="en-US" dirty="0"/>
              <a:t>  People are more interested in "Cancellation Plan“.</a:t>
            </a:r>
          </a:p>
          <a:p>
            <a:r>
              <a:rPr lang="en-IN" dirty="0"/>
              <a:t>Recommendation: </a:t>
            </a:r>
            <a:r>
              <a:rPr lang="en-US" dirty="0"/>
              <a:t>In order to target more customers, Company should try to provide good packages for other products apart from "Cancellation Plan"</a:t>
            </a:r>
            <a:endParaRPr lang="en-IN" dirty="0"/>
          </a:p>
        </p:txBody>
      </p:sp>
      <p:pic>
        <p:nvPicPr>
          <p:cNvPr id="6" name="Picture 5">
            <a:extLst>
              <a:ext uri="{FF2B5EF4-FFF2-40B4-BE49-F238E27FC236}">
                <a16:creationId xmlns:a16="http://schemas.microsoft.com/office/drawing/2014/main" id="{A703E795-9960-4C4D-B82E-8754CB4D1878}"/>
              </a:ext>
            </a:extLst>
          </p:cNvPr>
          <p:cNvPicPr>
            <a:picLocks noChangeAspect="1"/>
          </p:cNvPicPr>
          <p:nvPr/>
        </p:nvPicPr>
        <p:blipFill>
          <a:blip r:embed="rId2"/>
          <a:stretch>
            <a:fillRect/>
          </a:stretch>
        </p:blipFill>
        <p:spPr>
          <a:xfrm>
            <a:off x="2486164" y="1185170"/>
            <a:ext cx="7219672" cy="4762870"/>
          </a:xfrm>
          <a:prstGeom prst="rect">
            <a:avLst/>
          </a:prstGeom>
        </p:spPr>
      </p:pic>
    </p:spTree>
    <p:extLst>
      <p:ext uri="{BB962C8B-B14F-4D97-AF65-F5344CB8AC3E}">
        <p14:creationId xmlns:p14="http://schemas.microsoft.com/office/powerpoint/2010/main" val="3721367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DADCD-3769-4805-BE41-4FC8B7E3D831}"/>
              </a:ext>
            </a:extLst>
          </p:cNvPr>
          <p:cNvSpPr>
            <a:spLocks noGrp="1"/>
          </p:cNvSpPr>
          <p:nvPr>
            <p:ph type="title"/>
          </p:nvPr>
        </p:nvSpPr>
        <p:spPr/>
        <p:txBody>
          <a:bodyPr/>
          <a:lstStyle/>
          <a:p>
            <a:r>
              <a:rPr lang="en-IN" dirty="0"/>
              <a:t>EDA – Univariate Analysis</a:t>
            </a:r>
          </a:p>
        </p:txBody>
      </p:sp>
      <p:sp>
        <p:nvSpPr>
          <p:cNvPr id="3" name="Content Placeholder 2">
            <a:extLst>
              <a:ext uri="{FF2B5EF4-FFF2-40B4-BE49-F238E27FC236}">
                <a16:creationId xmlns:a16="http://schemas.microsoft.com/office/drawing/2014/main" id="{564807A3-3DAB-4729-855A-2ECF0727AAF0}"/>
              </a:ext>
            </a:extLst>
          </p:cNvPr>
          <p:cNvSpPr>
            <a:spLocks noGrp="1"/>
          </p:cNvSpPr>
          <p:nvPr>
            <p:ph idx="1"/>
          </p:nvPr>
        </p:nvSpPr>
        <p:spPr>
          <a:xfrm>
            <a:off x="1104293" y="2553513"/>
            <a:ext cx="8946541" cy="4762870"/>
          </a:xfrm>
        </p:spPr>
        <p:txBody>
          <a:bodyPr>
            <a:normAutofit fontScale="62500" lnSpcReduction="20000"/>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sz="2300" dirty="0"/>
          </a:p>
          <a:p>
            <a:r>
              <a:rPr lang="en-IN" sz="2300" dirty="0"/>
              <a:t>Insight: </a:t>
            </a:r>
            <a:r>
              <a:rPr lang="en-US" sz="2300" dirty="0"/>
              <a:t>People are more interested in "Singapore"(more popular destinations are Asian countries).</a:t>
            </a:r>
          </a:p>
          <a:p>
            <a:r>
              <a:rPr lang="en-IN" sz="2300" dirty="0"/>
              <a:t>Recommendation:   M</a:t>
            </a:r>
            <a:r>
              <a:rPr lang="en-US" sz="2300" dirty="0"/>
              <a:t>ore popular destinations are Asian countries. Provide better packages for these countries.</a:t>
            </a:r>
          </a:p>
          <a:p>
            <a:endParaRPr lang="en-IN" dirty="0"/>
          </a:p>
        </p:txBody>
      </p:sp>
      <p:pic>
        <p:nvPicPr>
          <p:cNvPr id="4" name="Picture 3">
            <a:extLst>
              <a:ext uri="{FF2B5EF4-FFF2-40B4-BE49-F238E27FC236}">
                <a16:creationId xmlns:a16="http://schemas.microsoft.com/office/drawing/2014/main" id="{5823CE62-91B4-402B-B93B-6DD4B5304555}"/>
              </a:ext>
            </a:extLst>
          </p:cNvPr>
          <p:cNvPicPr>
            <a:picLocks noChangeAspect="1"/>
          </p:cNvPicPr>
          <p:nvPr/>
        </p:nvPicPr>
        <p:blipFill>
          <a:blip r:embed="rId2"/>
          <a:stretch>
            <a:fillRect/>
          </a:stretch>
        </p:blipFill>
        <p:spPr>
          <a:xfrm>
            <a:off x="1393638" y="1152984"/>
            <a:ext cx="9404724" cy="4762870"/>
          </a:xfrm>
          <a:prstGeom prst="rect">
            <a:avLst/>
          </a:prstGeom>
        </p:spPr>
      </p:pic>
    </p:spTree>
    <p:extLst>
      <p:ext uri="{BB962C8B-B14F-4D97-AF65-F5344CB8AC3E}">
        <p14:creationId xmlns:p14="http://schemas.microsoft.com/office/powerpoint/2010/main" val="1792353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DADCD-3769-4805-BE41-4FC8B7E3D831}"/>
              </a:ext>
            </a:extLst>
          </p:cNvPr>
          <p:cNvSpPr>
            <a:spLocks noGrp="1"/>
          </p:cNvSpPr>
          <p:nvPr>
            <p:ph type="title"/>
          </p:nvPr>
        </p:nvSpPr>
        <p:spPr/>
        <p:txBody>
          <a:bodyPr/>
          <a:lstStyle/>
          <a:p>
            <a:r>
              <a:rPr lang="en-IN" dirty="0"/>
              <a:t>EDA – </a:t>
            </a:r>
            <a:r>
              <a:rPr lang="en-US" dirty="0"/>
              <a:t>Univariate analysis</a:t>
            </a:r>
            <a:br>
              <a:rPr lang="en-US" b="0" i="0" dirty="0">
                <a:solidFill>
                  <a:srgbClr val="212121"/>
                </a:solidFill>
                <a:effectLst/>
                <a:latin typeface="Roboto"/>
              </a:rPr>
            </a:br>
            <a:endParaRPr lang="en-IN" dirty="0"/>
          </a:p>
        </p:txBody>
      </p:sp>
      <p:sp>
        <p:nvSpPr>
          <p:cNvPr id="3" name="Content Placeholder 2">
            <a:extLst>
              <a:ext uri="{FF2B5EF4-FFF2-40B4-BE49-F238E27FC236}">
                <a16:creationId xmlns:a16="http://schemas.microsoft.com/office/drawing/2014/main" id="{564807A3-3DAB-4729-855A-2ECF0727AAF0}"/>
              </a:ext>
            </a:extLst>
          </p:cNvPr>
          <p:cNvSpPr>
            <a:spLocks noGrp="1"/>
          </p:cNvSpPr>
          <p:nvPr>
            <p:ph idx="1"/>
          </p:nvPr>
        </p:nvSpPr>
        <p:spPr>
          <a:xfrm>
            <a:off x="1103312" y="2052917"/>
            <a:ext cx="8946541" cy="4525085"/>
          </a:xfrm>
        </p:spPr>
        <p:txBody>
          <a:bodyPr>
            <a:normAutofit fontScale="85000" lnSpcReduction="20000"/>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sz="1900" dirty="0"/>
              <a:t>Insight: </a:t>
            </a:r>
            <a:r>
              <a:rPr lang="en-US" sz="1900" dirty="0"/>
              <a:t>Maximum age group of travelers is 30 to 45.</a:t>
            </a:r>
          </a:p>
          <a:p>
            <a:r>
              <a:rPr lang="en-IN" sz="1900" dirty="0"/>
              <a:t>Recommendation: M</a:t>
            </a:r>
            <a:r>
              <a:rPr lang="en-US" sz="1900" dirty="0"/>
              <a:t>ajority of customers are within age group of 30-45 and we need to focus on the customers within this age group.</a:t>
            </a:r>
            <a:endParaRPr lang="en-IN" sz="1900" dirty="0"/>
          </a:p>
        </p:txBody>
      </p:sp>
      <p:pic>
        <p:nvPicPr>
          <p:cNvPr id="6" name="Picture 5">
            <a:extLst>
              <a:ext uri="{FF2B5EF4-FFF2-40B4-BE49-F238E27FC236}">
                <a16:creationId xmlns:a16="http://schemas.microsoft.com/office/drawing/2014/main" id="{14F7CBDC-F05C-4DB8-BFEE-1F8B7F4A9BBA}"/>
              </a:ext>
            </a:extLst>
          </p:cNvPr>
          <p:cNvPicPr>
            <a:picLocks noChangeAspect="1"/>
          </p:cNvPicPr>
          <p:nvPr/>
        </p:nvPicPr>
        <p:blipFill>
          <a:blip r:embed="rId2"/>
          <a:stretch>
            <a:fillRect/>
          </a:stretch>
        </p:blipFill>
        <p:spPr>
          <a:xfrm>
            <a:off x="3345975" y="1373849"/>
            <a:ext cx="5193186" cy="4110302"/>
          </a:xfrm>
          <a:prstGeom prst="rect">
            <a:avLst/>
          </a:prstGeom>
        </p:spPr>
      </p:pic>
    </p:spTree>
    <p:extLst>
      <p:ext uri="{BB962C8B-B14F-4D97-AF65-F5344CB8AC3E}">
        <p14:creationId xmlns:p14="http://schemas.microsoft.com/office/powerpoint/2010/main" val="6085903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4828</TotalTime>
  <Words>855</Words>
  <Application>Microsoft Office PowerPoint</Application>
  <PresentationFormat>Widescreen</PresentationFormat>
  <Paragraphs>220</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Century Gothic</vt:lpstr>
      <vt:lpstr>Roboto</vt:lpstr>
      <vt:lpstr>Wingdings 3</vt:lpstr>
      <vt:lpstr>Ion</vt:lpstr>
      <vt:lpstr>Travel Insurance Claim</vt:lpstr>
      <vt:lpstr>Problem Statement</vt:lpstr>
      <vt:lpstr>Potential Business Problems</vt:lpstr>
      <vt:lpstr>Why Solve this Problem?</vt:lpstr>
      <vt:lpstr>Data</vt:lpstr>
      <vt:lpstr>Evaluation Metric</vt:lpstr>
      <vt:lpstr>EDA – Univariate Analysis</vt:lpstr>
      <vt:lpstr>EDA – Univariate Analysis</vt:lpstr>
      <vt:lpstr>EDA – Univariate analysis </vt:lpstr>
      <vt:lpstr>EDA – Bivariate Analysis   </vt:lpstr>
      <vt:lpstr>EDA – Bivariate Analysis  </vt:lpstr>
      <vt:lpstr>Pipeline</vt:lpstr>
      <vt:lpstr>Pipeline</vt:lpstr>
      <vt:lpstr>Pipeline</vt:lpstr>
      <vt:lpstr>Models and Approaches</vt:lpstr>
      <vt:lpstr>Models and Approaches</vt:lpstr>
      <vt:lpstr>Model Tuning</vt:lpstr>
      <vt:lpstr>Final Results</vt:lpstr>
      <vt:lpstr>Insights and Decisions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Suraj Kadam</dc:creator>
  <cp:lastModifiedBy>Suraj Kadam</cp:lastModifiedBy>
  <cp:revision>70</cp:revision>
  <dcterms:created xsi:type="dcterms:W3CDTF">2020-10-25T15:33:14Z</dcterms:created>
  <dcterms:modified xsi:type="dcterms:W3CDTF">2020-10-30T17:04:58Z</dcterms:modified>
</cp:coreProperties>
</file>