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36"/>
  </p:notesMasterIdLst>
  <p:handoutMasterIdLst>
    <p:handoutMasterId r:id="rId37"/>
  </p:handoutMasterIdLst>
  <p:sldIdLst>
    <p:sldId id="256" r:id="rId3"/>
    <p:sldId id="262" r:id="rId4"/>
    <p:sldId id="263" r:id="rId5"/>
    <p:sldId id="265" r:id="rId6"/>
    <p:sldId id="264" r:id="rId7"/>
    <p:sldId id="266" r:id="rId8"/>
    <p:sldId id="267" r:id="rId9"/>
    <p:sldId id="285" r:id="rId10"/>
    <p:sldId id="286" r:id="rId11"/>
    <p:sldId id="287" r:id="rId12"/>
    <p:sldId id="288" r:id="rId13"/>
    <p:sldId id="289" r:id="rId14"/>
    <p:sldId id="290" r:id="rId15"/>
    <p:sldId id="291" r:id="rId16"/>
    <p:sldId id="292" r:id="rId17"/>
    <p:sldId id="257" r:id="rId18"/>
    <p:sldId id="258" r:id="rId19"/>
    <p:sldId id="259" r:id="rId20"/>
    <p:sldId id="261" r:id="rId21"/>
    <p:sldId id="280" r:id="rId22"/>
    <p:sldId id="281" r:id="rId23"/>
    <p:sldId id="282" r:id="rId24"/>
    <p:sldId id="283" r:id="rId25"/>
    <p:sldId id="284" r:id="rId26"/>
    <p:sldId id="293" r:id="rId27"/>
    <p:sldId id="294" r:id="rId28"/>
    <p:sldId id="295" r:id="rId29"/>
    <p:sldId id="273" r:id="rId30"/>
    <p:sldId id="268" r:id="rId31"/>
    <p:sldId id="269" r:id="rId32"/>
    <p:sldId id="272" r:id="rId33"/>
    <p:sldId id="270" r:id="rId34"/>
    <p:sldId id="27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6362" autoAdjust="0"/>
  </p:normalViewPr>
  <p:slideViewPr>
    <p:cSldViewPr snapToGrid="0">
      <p:cViewPr varScale="1">
        <p:scale>
          <a:sx n="74" d="100"/>
          <a:sy n="74" d="100"/>
        </p:scale>
        <p:origin x="750"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0C4F39-274E-474B-951D-4EF842B6D3E2}" type="datetimeFigureOut">
              <a:rPr lang="en-US" smtClean="0"/>
              <a:t>5/11/2017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43D30E2-05A2-47EB-8FBD-42D143891F07}" type="slidenum">
              <a:rPr lang="en-US" smtClean="0"/>
              <a:t>‹#›</a:t>
            </a:fld>
            <a:endParaRPr lang="en-US" dirty="0"/>
          </a:p>
        </p:txBody>
      </p:sp>
    </p:spTree>
    <p:extLst>
      <p:ext uri="{BB962C8B-B14F-4D97-AF65-F5344CB8AC3E}">
        <p14:creationId xmlns:p14="http://schemas.microsoft.com/office/powerpoint/2010/main" val="2841684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4BD91-9045-4FDD-B60E-D3C4965E6380}" type="datetimeFigureOut">
              <a:rPr lang="en-US" smtClean="0"/>
              <a:t>5/11/2017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BC6E7-BC75-4E45-80F6-3B292C9D1458}" type="slidenum">
              <a:rPr lang="en-US" smtClean="0"/>
              <a:t>‹#›</a:t>
            </a:fld>
            <a:endParaRPr lang="en-US" dirty="0"/>
          </a:p>
        </p:txBody>
      </p:sp>
    </p:spTree>
    <p:extLst>
      <p:ext uri="{BB962C8B-B14F-4D97-AF65-F5344CB8AC3E}">
        <p14:creationId xmlns:p14="http://schemas.microsoft.com/office/powerpoint/2010/main" val="65740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6BC6E7-BC75-4E45-80F6-3B292C9D1458}" type="slidenum">
              <a:rPr lang="en-US" smtClean="0"/>
              <a:t>1</a:t>
            </a:fld>
            <a:endParaRPr lang="en-US" dirty="0"/>
          </a:p>
        </p:txBody>
      </p:sp>
    </p:spTree>
    <p:extLst>
      <p:ext uri="{BB962C8B-B14F-4D97-AF65-F5344CB8AC3E}">
        <p14:creationId xmlns:p14="http://schemas.microsoft.com/office/powerpoint/2010/main" val="3780651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B6BC6E7-BC75-4E45-80F6-3B292C9D1458}" type="slidenum">
              <a:rPr lang="en-US" smtClean="0"/>
              <a:t>10</a:t>
            </a:fld>
            <a:endParaRPr lang="en-US" dirty="0"/>
          </a:p>
        </p:txBody>
      </p:sp>
    </p:spTree>
    <p:extLst>
      <p:ext uri="{BB962C8B-B14F-4D97-AF65-F5344CB8AC3E}">
        <p14:creationId xmlns:p14="http://schemas.microsoft.com/office/powerpoint/2010/main" val="279863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6743F71F-68E8-4D0A-8534-20E5ABEA367B}" type="datetime1">
              <a:rPr lang="en-US" smtClean="0"/>
              <a:t>5/11/2017</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01CF334-2D5C-4859-84A6-CA7E6E43FAEB}" type="slidenum">
              <a:rPr lang="en-US" smtClean="0"/>
              <a:t>‹#›</a:t>
            </a:fld>
            <a:endParaRPr lang="en-US" dirty="0"/>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226482" y="1381459"/>
              <a:ext cx="657872"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233752133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C8BFBF-3B7F-4139-A13A-DE4BAA009850}" type="datetime1">
              <a:rPr lang="en-US" smtClean="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630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22EABB-38B4-486F-8999-4FD0E4660EE0}" type="datetime1">
              <a:rPr lang="en-US" smtClean="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grpSp>
        <p:nvGrpSpPr>
          <p:cNvPr id="11" name="Group 10"/>
          <p:cNvGrpSpPr/>
          <p:nvPr/>
        </p:nvGrpSpPr>
        <p:grpSpPr>
          <a:xfrm rot="5400000">
            <a:off x="6103641" y="2893004"/>
            <a:ext cx="5523744" cy="923330"/>
            <a:chOff x="1815339" y="1496875"/>
            <a:chExt cx="5523744" cy="692497"/>
          </a:xfrm>
        </p:grpSpPr>
        <p:sp>
          <p:nvSpPr>
            <p:cNvPr id="12" name="TextBox 11"/>
            <p:cNvSpPr txBox="1"/>
            <p:nvPr/>
          </p:nvSpPr>
          <p:spPr>
            <a:xfrm>
              <a:off x="4224081" y="1496875"/>
              <a:ext cx="877163" cy="692497"/>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flipV="1">
              <a:off x="6164660" y="752995"/>
              <a:ext cx="1" cy="2348844"/>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3" name="Vertical Text Placeholder 2"/>
          <p:cNvSpPr>
            <a:spLocks noGrp="1"/>
          </p:cNvSpPr>
          <p:nvPr>
            <p:ph type="body" orient="vert" idx="1"/>
          </p:nvPr>
        </p:nvSpPr>
        <p:spPr>
          <a:xfrm>
            <a:off x="917985" y="849855"/>
            <a:ext cx="7343889"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9022081" y="559399"/>
            <a:ext cx="2237591" cy="5566765"/>
          </a:xfrm>
        </p:spPr>
        <p:txBody>
          <a:bodyPr vert="eaVert"/>
          <a:lstStyle/>
          <a:p>
            <a:r>
              <a:rPr lang="en-US" smtClean="0"/>
              <a:t>Click to edit Master title style</a:t>
            </a:r>
            <a:endParaRPr lang="en-US" dirty="0"/>
          </a:p>
        </p:txBody>
      </p:sp>
    </p:spTree>
    <p:extLst>
      <p:ext uri="{BB962C8B-B14F-4D97-AF65-F5344CB8AC3E}">
        <p14:creationId xmlns:p14="http://schemas.microsoft.com/office/powerpoint/2010/main" val="711413232"/>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guide id="2" orient="horz" pos="360" userDrawn="1">
          <p15:clr>
            <a:srgbClr val="FBAE40"/>
          </p15:clr>
        </p15:guide>
        <p15:guide id="3" orient="horz" pos="38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5C3910-D67A-414D-BAF5-83CFD0D4DC84}" type="datetime1">
              <a:rPr lang="en-US" smtClean="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a:xfrm>
            <a:off x="932330" y="1587500"/>
            <a:ext cx="10327340" cy="45386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917987" y="304800"/>
            <a:ext cx="10341684" cy="990600"/>
          </a:xfrm>
        </p:spPr>
        <p:txBody>
          <a:bodyPr/>
          <a:lstStyle>
            <a:lvl1pPr algn="l">
              <a:defRPr/>
            </a:lvl1pPr>
          </a:lstStyle>
          <a:p>
            <a:r>
              <a:rPr lang="en-US" dirty="0" smtClean="0"/>
              <a:t>Click to edit Master title style </a:t>
            </a:r>
            <a:endParaRPr lang="en-US" dirty="0"/>
          </a:p>
        </p:txBody>
      </p:sp>
    </p:spTree>
    <p:extLst>
      <p:ext uri="{BB962C8B-B14F-4D97-AF65-F5344CB8AC3E}">
        <p14:creationId xmlns:p14="http://schemas.microsoft.com/office/powerpoint/2010/main" val="2140883251"/>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248141"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983BCD1C-6B01-49D5-BAB0-A96931C61095}" type="datetime1">
              <a:rPr lang="en-US" smtClean="0"/>
              <a:t>5/11/2017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787456969"/>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0F00EBB-BA08-4AF0-A04F-0A67C6C8912B}" type="datetime1">
              <a:rPr lang="en-US" smtClean="0"/>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240920"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10" name="Content Placeholder 9"/>
          <p:cNvSpPr>
            <a:spLocks noGrp="1"/>
          </p:cNvSpPr>
          <p:nvPr>
            <p:ph sz="quarter" idx="14"/>
          </p:nvPr>
        </p:nvSpPr>
        <p:spPr>
          <a:xfrm>
            <a:off x="6193535" y="2240280"/>
            <a:ext cx="5071872"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3"/>
          </p:nvPr>
        </p:nvSpPr>
        <p:spPr>
          <a:xfrm>
            <a:off x="914400" y="2240280"/>
            <a:ext cx="5071872"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06743514"/>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E8CF936-0ABC-43D5-8947-5F1CD1390A61}" type="datetime1">
              <a:rPr lang="en-US" smtClean="0"/>
              <a:t>5/11/2017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1264724397"/>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A4EE14-13FE-47E8-9483-65B53DD36B2A}" type="datetime1">
              <a:rPr lang="en-US" smtClean="0"/>
              <a:t>5/11/2017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248139"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05937786"/>
      </p:ext>
    </p:extLst>
  </p:cSld>
  <p:clrMapOvr>
    <a:masterClrMapping/>
  </p:clrMapOvr>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E91BDA-8F09-40E7-8957-DEDB86C412D4}" type="datetime1">
              <a:rPr lang="en-US" smtClean="0"/>
              <a:t>5/11/2017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36591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CF25FE2-FB5B-4347-83EA-0EFB3D1DC4B2}" type="datetime1">
              <a:rPr lang="en-US" smtClean="0"/>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6712773" y="1678196"/>
            <a:ext cx="4563311" cy="1886921"/>
          </a:xfrm>
        </p:spPr>
        <p:txBody>
          <a:bodyPr anchor="b"/>
          <a:lstStyle>
            <a:lvl1pPr algn="l">
              <a:defRPr sz="2800" b="0"/>
            </a:lvl1pPr>
          </a:lstStyle>
          <a:p>
            <a:r>
              <a:rPr lang="en-US" smtClean="0"/>
              <a:t>Click to edit Master title style</a:t>
            </a:r>
            <a:endParaRPr lang="en-US"/>
          </a:p>
        </p:txBody>
      </p:sp>
    </p:spTree>
    <p:extLst>
      <p:ext uri="{BB962C8B-B14F-4D97-AF65-F5344CB8AC3E}">
        <p14:creationId xmlns:p14="http://schemas.microsoft.com/office/powerpoint/2010/main" val="2437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3E4A8DD-70C1-46B6-8910-0CC5F5D265E2}" type="datetime1">
              <a:rPr lang="en-US" smtClean="0"/>
              <a:t>5/11/2017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03642" y="4668819"/>
            <a:ext cx="10356028" cy="644729"/>
          </a:xfrm>
        </p:spPr>
        <p:txBody>
          <a:bodyPr anchor="b"/>
          <a:lstStyle>
            <a:lvl1pPr algn="ctr">
              <a:defRPr sz="2800" b="0"/>
            </a:lvl1pPr>
          </a:lstStyle>
          <a:p>
            <a:r>
              <a:rPr lang="en-US" smtClean="0"/>
              <a:t>Click to edit Master title style</a:t>
            </a:r>
            <a:endParaRPr lang="en-US"/>
          </a:p>
        </p:txBody>
      </p:sp>
    </p:spTree>
    <p:extLst>
      <p:ext uri="{BB962C8B-B14F-4D97-AF65-F5344CB8AC3E}">
        <p14:creationId xmlns:p14="http://schemas.microsoft.com/office/powerpoint/2010/main" val="3651108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tx2">
                  <a:lumMod val="20000"/>
                  <a:lumOff val="80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C907A035-E320-458B-A227-2406549707E9}" type="datetime1">
              <a:rPr lang="en-US" smtClean="0"/>
              <a:t>5/11/2017</a:t>
            </a:fld>
            <a:endParaRPr lang="en-US" dirty="0"/>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401CF334-2D5C-4859-84A6-CA7E6E43FAEB}" type="slidenum">
              <a:rPr lang="en-US" smtClean="0"/>
              <a:t>‹#›</a:t>
            </a:fld>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1"/>
          <p:cNvSpPr>
            <a:spLocks noGrp="1"/>
          </p:cNvSpPr>
          <p:nvPr>
            <p:ph type="title"/>
          </p:nvPr>
        </p:nvSpPr>
        <p:spPr>
          <a:xfrm>
            <a:off x="917987" y="304800"/>
            <a:ext cx="10341684" cy="1752600"/>
          </a:xfrm>
          <a:prstGeom prst="rect">
            <a:avLst/>
          </a:prstGeom>
        </p:spPr>
        <p:txBody>
          <a:bodyPr vert="horz" lIns="91440" tIns="45720" rIns="91440" bIns="45720" rtlCol="0" anchor="ctr">
            <a:noAutofit/>
          </a:bodyPr>
          <a:lstStyle/>
          <a:p>
            <a:r>
              <a:rPr lang="en-US" smtClean="0"/>
              <a:t>Click to edit Master title style</a:t>
            </a:r>
            <a:endParaRPr lang="en-US" dirty="0"/>
          </a:p>
        </p:txBody>
      </p:sp>
    </p:spTree>
    <p:extLst>
      <p:ext uri="{BB962C8B-B14F-4D97-AF65-F5344CB8AC3E}">
        <p14:creationId xmlns:p14="http://schemas.microsoft.com/office/powerpoint/2010/main" val="22779369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1296" userDrawn="1">
          <p15:clr>
            <a:srgbClr val="F26B43"/>
          </p15:clr>
        </p15:guide>
        <p15:guide id="3" orient="horz" pos="1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7788" y="785611"/>
            <a:ext cx="9036424" cy="2334108"/>
          </a:xfrm>
        </p:spPr>
        <p:txBody>
          <a:bodyPr/>
          <a:lstStyle/>
          <a:p>
            <a:r>
              <a:rPr lang="en-US" dirty="0" smtClean="0"/>
              <a:t>SEAS Educational Resource </a:t>
            </a:r>
            <a:br>
              <a:rPr lang="en-US" dirty="0" smtClean="0"/>
            </a:br>
            <a:r>
              <a:rPr lang="en-US" dirty="0" smtClean="0"/>
              <a:t>Management System</a:t>
            </a:r>
            <a:endParaRPr lang="en-US" dirty="0"/>
          </a:p>
        </p:txBody>
      </p:sp>
      <p:sp>
        <p:nvSpPr>
          <p:cNvPr id="5" name="TextBox 4"/>
          <p:cNvSpPr txBox="1"/>
          <p:nvPr/>
        </p:nvSpPr>
        <p:spPr>
          <a:xfrm>
            <a:off x="6750550" y="4519589"/>
            <a:ext cx="3863662" cy="1677382"/>
          </a:xfrm>
          <a:prstGeom prst="rect">
            <a:avLst/>
          </a:prstGeom>
          <a:noFill/>
        </p:spPr>
        <p:txBody>
          <a:bodyPr wrap="square" rtlCol="0">
            <a:spAutoFit/>
          </a:bodyPr>
          <a:lstStyle/>
          <a:p>
            <a:pPr algn="ctr"/>
            <a:r>
              <a:rPr lang="en-IN" dirty="0"/>
              <a:t>Group Members</a:t>
            </a:r>
          </a:p>
          <a:p>
            <a:pPr algn="ctr"/>
            <a:endParaRPr lang="en-IN" sz="1300" dirty="0" smtClean="0"/>
          </a:p>
          <a:p>
            <a:pPr algn="ctr"/>
            <a:r>
              <a:rPr lang="en-IN" dirty="0" err="1" smtClean="0"/>
              <a:t>Ashna</a:t>
            </a:r>
            <a:r>
              <a:rPr lang="en-IN" dirty="0" smtClean="0"/>
              <a:t> Jain (201501008)</a:t>
            </a:r>
          </a:p>
          <a:p>
            <a:pPr algn="ctr"/>
            <a:r>
              <a:rPr lang="en-IN" dirty="0" smtClean="0"/>
              <a:t>Dhruti Chandarana (201501015)</a:t>
            </a:r>
          </a:p>
          <a:p>
            <a:pPr algn="ctr"/>
            <a:r>
              <a:rPr lang="en-IN" dirty="0" err="1" smtClean="0"/>
              <a:t>Charmi</a:t>
            </a:r>
            <a:r>
              <a:rPr lang="en-IN" dirty="0" smtClean="0"/>
              <a:t> </a:t>
            </a:r>
            <a:r>
              <a:rPr lang="en-IN" dirty="0" err="1" smtClean="0"/>
              <a:t>Chokshi</a:t>
            </a:r>
            <a:r>
              <a:rPr lang="en-IN" dirty="0" smtClean="0"/>
              <a:t> (201501021)</a:t>
            </a:r>
          </a:p>
          <a:p>
            <a:pPr algn="ctr"/>
            <a:r>
              <a:rPr lang="en-IN" dirty="0" err="1" smtClean="0"/>
              <a:t>Manasi</a:t>
            </a:r>
            <a:r>
              <a:rPr lang="en-IN" dirty="0" smtClean="0"/>
              <a:t> </a:t>
            </a:r>
            <a:r>
              <a:rPr lang="en-IN" dirty="0" err="1" smtClean="0"/>
              <a:t>Dubey</a:t>
            </a:r>
            <a:r>
              <a:rPr lang="en-IN" dirty="0" smtClean="0"/>
              <a:t> (201501051)</a:t>
            </a:r>
            <a:endParaRPr lang="en-IN" dirty="0"/>
          </a:p>
        </p:txBody>
      </p:sp>
      <p:sp>
        <p:nvSpPr>
          <p:cNvPr id="6" name="TextBox 5"/>
          <p:cNvSpPr txBox="1"/>
          <p:nvPr/>
        </p:nvSpPr>
        <p:spPr>
          <a:xfrm>
            <a:off x="1577788" y="4519589"/>
            <a:ext cx="3585883" cy="1677382"/>
          </a:xfrm>
          <a:prstGeom prst="rect">
            <a:avLst/>
          </a:prstGeom>
          <a:noFill/>
        </p:spPr>
        <p:txBody>
          <a:bodyPr wrap="square" rtlCol="0">
            <a:spAutoFit/>
          </a:bodyPr>
          <a:lstStyle/>
          <a:p>
            <a:pPr algn="ctr"/>
            <a:r>
              <a:rPr lang="en-IN" dirty="0" smtClean="0"/>
              <a:t>Date</a:t>
            </a:r>
            <a:r>
              <a:rPr lang="en-IN" dirty="0"/>
              <a:t>: May </a:t>
            </a:r>
            <a:r>
              <a:rPr lang="en-IN" dirty="0" smtClean="0"/>
              <a:t>11, </a:t>
            </a:r>
            <a:r>
              <a:rPr lang="en-IN" dirty="0"/>
              <a:t>2017 </a:t>
            </a:r>
            <a:endParaRPr lang="en-IN" dirty="0" smtClean="0"/>
          </a:p>
          <a:p>
            <a:pPr algn="ctr"/>
            <a:endParaRPr lang="en-IN" sz="1300" dirty="0"/>
          </a:p>
          <a:p>
            <a:pPr algn="ctr"/>
            <a:r>
              <a:rPr lang="en-IN" dirty="0"/>
              <a:t>Guided by: </a:t>
            </a:r>
            <a:r>
              <a:rPr lang="en-IN" dirty="0" err="1"/>
              <a:t>Dr.</a:t>
            </a:r>
            <a:r>
              <a:rPr lang="en-IN" dirty="0"/>
              <a:t> </a:t>
            </a:r>
            <a:r>
              <a:rPr lang="en-IN" dirty="0" err="1" smtClean="0"/>
              <a:t>Daxesh</a:t>
            </a:r>
            <a:r>
              <a:rPr lang="en-IN" dirty="0" smtClean="0"/>
              <a:t> Shah</a:t>
            </a:r>
          </a:p>
          <a:p>
            <a:pPr algn="ctr"/>
            <a:r>
              <a:rPr lang="en-IN" dirty="0" smtClean="0"/>
              <a:t>	       </a:t>
            </a:r>
            <a:r>
              <a:rPr lang="en-IN" dirty="0" err="1" smtClean="0"/>
              <a:t>Ms.</a:t>
            </a:r>
            <a:r>
              <a:rPr lang="en-IN" dirty="0" smtClean="0"/>
              <a:t> </a:t>
            </a:r>
            <a:r>
              <a:rPr lang="en-IN" dirty="0" err="1" smtClean="0"/>
              <a:t>Purnima</a:t>
            </a:r>
            <a:r>
              <a:rPr lang="en-IN" dirty="0" smtClean="0"/>
              <a:t> Shah</a:t>
            </a:r>
            <a:endParaRPr lang="en-IN" dirty="0"/>
          </a:p>
          <a:p>
            <a:pPr algn="ctr"/>
            <a:r>
              <a:rPr lang="en-IN" dirty="0"/>
              <a:t> CSC251 - Database Management System Lab</a:t>
            </a:r>
          </a:p>
        </p:txBody>
      </p:sp>
      <p:pic>
        <p:nvPicPr>
          <p:cNvPr id="7" name="Picture 6" descr="C:\Users\admin5\Downloads\AU_SEAS_singleline_Color.jpg"/>
          <p:cNvPicPr/>
          <p:nvPr/>
        </p:nvPicPr>
        <p:blipFill rotWithShape="1">
          <a:blip r:embed="rId3" cstate="print">
            <a:extLst>
              <a:ext uri="{28A0092B-C50C-407E-A947-70E740481C1C}">
                <a14:useLocalDpi xmlns:a14="http://schemas.microsoft.com/office/drawing/2010/main" val="0"/>
              </a:ext>
            </a:extLst>
          </a:blip>
          <a:srcRect l="4047" t="25594" r="4845" b="22340"/>
          <a:stretch/>
        </p:blipFill>
        <p:spPr bwMode="auto">
          <a:xfrm>
            <a:off x="6136341" y="355305"/>
            <a:ext cx="5634318" cy="8606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2">
            <a:schemeClr val="dk1"/>
          </a:lnRef>
          <a:fillRef idx="1">
            <a:schemeClr val="lt1"/>
          </a:fillRef>
          <a:effectRef idx="0">
            <a:schemeClr val="dk1"/>
          </a:effectRef>
          <a:fontRef idx="minor">
            <a:schemeClr val="dk1"/>
          </a:fontRef>
        </p:style>
      </p:pic>
      <p:sp>
        <p:nvSpPr>
          <p:cNvPr id="3" name="TextBox 2"/>
          <p:cNvSpPr txBox="1"/>
          <p:nvPr/>
        </p:nvSpPr>
        <p:spPr>
          <a:xfrm>
            <a:off x="4307541" y="3918220"/>
            <a:ext cx="3576918" cy="369332"/>
          </a:xfrm>
          <a:prstGeom prst="rect">
            <a:avLst/>
          </a:prstGeom>
          <a:noFill/>
          <a:ln>
            <a:noFill/>
          </a:ln>
        </p:spPr>
        <p:txBody>
          <a:bodyPr wrap="square" rtlCol="0" anchor="ctr" anchorCtr="1">
            <a:spAutoFit/>
          </a:bodyPr>
          <a:lstStyle/>
          <a:p>
            <a:pPr algn="ctr"/>
            <a:r>
              <a:rPr lang="en-IN" dirty="0"/>
              <a:t>Presented </a:t>
            </a:r>
            <a:r>
              <a:rPr lang="en-IN" dirty="0" smtClean="0"/>
              <a:t>by: </a:t>
            </a:r>
            <a:r>
              <a:rPr lang="en-IN" b="1" dirty="0" smtClean="0"/>
              <a:t>Group 04</a:t>
            </a:r>
            <a:endParaRPr lang="en-IN" b="1" dirty="0"/>
          </a:p>
        </p:txBody>
      </p:sp>
    </p:spTree>
    <p:extLst>
      <p:ext uri="{BB962C8B-B14F-4D97-AF65-F5344CB8AC3E}">
        <p14:creationId xmlns:p14="http://schemas.microsoft.com/office/powerpoint/2010/main" val="20413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1732" y="294699"/>
            <a:ext cx="1407758" cy="307777"/>
          </a:xfrm>
          <a:prstGeom prst="rect">
            <a:avLst/>
          </a:prstGeom>
        </p:spPr>
        <p:txBody>
          <a:bodyPr wrap="none">
            <a:spAutoFit/>
          </a:bodyPr>
          <a:lstStyle/>
          <a:p>
            <a:pPr>
              <a:spcAft>
                <a:spcPts val="0"/>
              </a:spcAft>
            </a:pPr>
            <a:r>
              <a:rPr lang="en-IN" sz="1400" b="1" dirty="0">
                <a:latin typeface="Arial" panose="020B0604020202020204" pitchFamily="34" charset="0"/>
                <a:ea typeface="Baskerville Old Face" panose="02020602080505020303" pitchFamily="18" charset="0"/>
                <a:cs typeface="Arial" panose="020B0604020202020204" pitchFamily="34" charset="0"/>
              </a:rPr>
              <a:t>Entity: Course</a:t>
            </a:r>
            <a:endParaRPr lang="en-IN" sz="1400" b="1"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11434367"/>
              </p:ext>
            </p:extLst>
          </p:nvPr>
        </p:nvGraphicFramePr>
        <p:xfrm>
          <a:off x="592428" y="704423"/>
          <a:ext cx="7147774" cy="2908644"/>
        </p:xfrm>
        <a:graphic>
          <a:graphicData uri="http://schemas.openxmlformats.org/drawingml/2006/table">
            <a:tbl>
              <a:tblPr>
                <a:tableStyleId>{5C22544A-7EE6-4342-B048-85BDC9FD1C3A}</a:tableStyleId>
              </a:tblPr>
              <a:tblGrid>
                <a:gridCol w="2387474"/>
                <a:gridCol w="2387474"/>
                <a:gridCol w="2372826"/>
              </a:tblGrid>
              <a:tr h="155847">
                <a:tc>
                  <a:txBody>
                    <a:bodyPr/>
                    <a:lstStyle/>
                    <a:p>
                      <a:pPr marL="76200" algn="ctr">
                        <a:lnSpc>
                          <a:spcPts val="1310"/>
                        </a:lnSpc>
                        <a:spcAft>
                          <a:spcPts val="0"/>
                        </a:spcAft>
                      </a:pPr>
                      <a:r>
                        <a:rPr lang="en-IN" sz="1400" b="1" u="none" dirty="0" smtClean="0">
                          <a:effectLst/>
                        </a:rPr>
                        <a:t>Attribute</a:t>
                      </a:r>
                    </a:p>
                    <a:p>
                      <a:pPr marL="762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310"/>
                        </a:lnSpc>
                        <a:spcAft>
                          <a:spcPts val="0"/>
                        </a:spcAft>
                      </a:pPr>
                      <a:r>
                        <a:rPr lang="en-IN" sz="1400" b="1" u="none" dirty="0">
                          <a:effectLst/>
                        </a:rPr>
                        <a:t>Data </a:t>
                      </a:r>
                      <a:r>
                        <a:rPr lang="en-IN" sz="1400" b="1" u="none" dirty="0" smtClean="0">
                          <a:effectLst/>
                        </a:rPr>
                        <a:t>type</a:t>
                      </a:r>
                    </a:p>
                    <a:p>
                      <a:pPr marL="635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310"/>
                        </a:lnSpc>
                        <a:spcAft>
                          <a:spcPts val="0"/>
                        </a:spcAft>
                      </a:pPr>
                      <a:r>
                        <a:rPr lang="en-IN" sz="1400" b="1" u="none" dirty="0" smtClean="0">
                          <a:effectLst/>
                        </a:rPr>
                        <a:t>Constraints</a:t>
                      </a:r>
                    </a:p>
                    <a:p>
                      <a:pPr marL="508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152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47154">
                <a:tc>
                  <a:txBody>
                    <a:bodyPr/>
                    <a:lstStyle/>
                    <a:p>
                      <a:pPr marL="76200" algn="ctr">
                        <a:lnSpc>
                          <a:spcPts val="1220"/>
                        </a:lnSpc>
                        <a:spcAft>
                          <a:spcPts val="0"/>
                        </a:spcAft>
                      </a:pPr>
                      <a:r>
                        <a:rPr lang="en-IN" sz="1400" u="none">
                          <a:effectLst/>
                        </a:rPr>
                        <a:t>Course ID</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20"/>
                        </a:lnSpc>
                        <a:spcAft>
                          <a:spcPts val="0"/>
                        </a:spcAft>
                      </a:pPr>
                      <a:r>
                        <a:rPr lang="en-IN" sz="1400" u="none">
                          <a:effectLst/>
                        </a:rPr>
                        <a:t>VARCHAR(10)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20"/>
                        </a:lnSpc>
                        <a:spcAft>
                          <a:spcPts val="0"/>
                        </a:spcAft>
                      </a:pPr>
                      <a:r>
                        <a:rPr lang="en-IN" sz="1400" u="none" dirty="0">
                          <a:effectLst/>
                        </a:rPr>
                        <a:t>PRIMARY KEY, NOT NULL</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152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47154">
                <a:tc>
                  <a:txBody>
                    <a:bodyPr/>
                    <a:lstStyle/>
                    <a:p>
                      <a:pPr marL="76200" algn="ctr">
                        <a:lnSpc>
                          <a:spcPts val="1210"/>
                        </a:lnSpc>
                        <a:spcAft>
                          <a:spcPts val="0"/>
                        </a:spcAft>
                      </a:pPr>
                      <a:r>
                        <a:rPr lang="en-IN" sz="1400" u="none">
                          <a:effectLst/>
                        </a:rPr>
                        <a:t>Name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VARCHAR(20)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152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47154">
                <a:tc>
                  <a:txBody>
                    <a:bodyPr/>
                    <a:lstStyle/>
                    <a:p>
                      <a:pPr marL="76200" algn="ctr">
                        <a:lnSpc>
                          <a:spcPts val="1210"/>
                        </a:lnSpc>
                        <a:spcAft>
                          <a:spcPts val="0"/>
                        </a:spcAft>
                      </a:pPr>
                      <a:r>
                        <a:rPr lang="en-IN" sz="1400" u="none">
                          <a:effectLst/>
                        </a:rPr>
                        <a:t>Description</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VARCHAR(40)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152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47154">
                <a:tc>
                  <a:txBody>
                    <a:bodyPr/>
                    <a:lstStyle/>
                    <a:p>
                      <a:pPr marL="76200" algn="ctr">
                        <a:lnSpc>
                          <a:spcPts val="1210"/>
                        </a:lnSpc>
                        <a:spcAft>
                          <a:spcPts val="0"/>
                        </a:spcAft>
                      </a:pPr>
                      <a:r>
                        <a:rPr lang="en-IN" sz="1400" u="none">
                          <a:effectLst/>
                        </a:rPr>
                        <a:t>Credit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REAL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Foreign key (Professor), NOT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94736">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365"/>
                        </a:lnSpc>
                        <a:spcAft>
                          <a:spcPts val="0"/>
                        </a:spcAft>
                      </a:pPr>
                      <a:r>
                        <a:rPr lang="en-IN" sz="1400" u="none">
                          <a:effectLst/>
                        </a:rPr>
                        <a:t>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152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47154">
                <a:tc>
                  <a:txBody>
                    <a:bodyPr/>
                    <a:lstStyle/>
                    <a:p>
                      <a:pPr marL="76200" algn="ctr">
                        <a:lnSpc>
                          <a:spcPts val="1220"/>
                        </a:lnSpc>
                        <a:spcAft>
                          <a:spcPts val="0"/>
                        </a:spcAft>
                      </a:pPr>
                      <a:r>
                        <a:rPr lang="en-IN" sz="1400" u="none">
                          <a:effectLst/>
                        </a:rPr>
                        <a:t>Professor ID</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20"/>
                        </a:lnSpc>
                        <a:spcAft>
                          <a:spcPts val="0"/>
                        </a:spcAft>
                      </a:pPr>
                      <a:r>
                        <a:rPr lang="en-IN" sz="1400" u="none" dirty="0">
                          <a:effectLst/>
                        </a:rPr>
                        <a:t>VARCHAR(10)</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20"/>
                        </a:lnSpc>
                        <a:spcAft>
                          <a:spcPts val="0"/>
                        </a:spcAft>
                      </a:pPr>
                      <a:r>
                        <a:rPr lang="en-IN" sz="1400" u="none">
                          <a:effectLst/>
                        </a:rPr>
                        <a:t>UNIQUE, 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152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47154">
                <a:tc>
                  <a:txBody>
                    <a:bodyPr/>
                    <a:lstStyle/>
                    <a:p>
                      <a:pPr marL="76200" algn="ctr">
                        <a:lnSpc>
                          <a:spcPts val="1210"/>
                        </a:lnSpc>
                        <a:spcAft>
                          <a:spcPts val="0"/>
                        </a:spcAft>
                      </a:pPr>
                      <a:r>
                        <a:rPr lang="en-IN" sz="1400" u="none">
                          <a:effectLst/>
                        </a:rPr>
                        <a:t>Branch</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VARCHAR(10)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Foreign key (Branch),  NOT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94736">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365"/>
                        </a:lnSpc>
                        <a:spcAft>
                          <a:spcPts val="0"/>
                        </a:spcAft>
                      </a:pPr>
                      <a:r>
                        <a:rPr lang="en-IN" sz="1400" u="none">
                          <a:effectLst/>
                        </a:rPr>
                        <a:t>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152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47154">
                <a:tc>
                  <a:txBody>
                    <a:bodyPr/>
                    <a:lstStyle/>
                    <a:p>
                      <a:pPr marL="76200" algn="ctr">
                        <a:lnSpc>
                          <a:spcPts val="1210"/>
                        </a:lnSpc>
                        <a:spcAft>
                          <a:spcPts val="0"/>
                        </a:spcAft>
                      </a:pPr>
                      <a:r>
                        <a:rPr lang="en-IN" sz="1400" u="none">
                          <a:effectLst/>
                        </a:rPr>
                        <a:t>Semester No</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INT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152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47154">
                <a:tc>
                  <a:txBody>
                    <a:bodyPr/>
                    <a:lstStyle/>
                    <a:p>
                      <a:pPr marL="76200" algn="ctr">
                        <a:lnSpc>
                          <a:spcPts val="1215"/>
                        </a:lnSpc>
                        <a:spcAft>
                          <a:spcPts val="0"/>
                        </a:spcAft>
                      </a:pPr>
                      <a:r>
                        <a:rPr lang="en-IN" sz="1400" u="none">
                          <a:effectLst/>
                        </a:rPr>
                        <a:t>Year</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5"/>
                        </a:lnSpc>
                        <a:spcAft>
                          <a:spcPts val="0"/>
                        </a:spcAft>
                      </a:pPr>
                      <a:r>
                        <a:rPr lang="en-IN" sz="1400" u="none">
                          <a:effectLst/>
                        </a:rPr>
                        <a:t>INT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5"/>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152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47154">
                <a:tc>
                  <a:txBody>
                    <a:bodyPr/>
                    <a:lstStyle/>
                    <a:p>
                      <a:pPr marL="76200" algn="ctr">
                        <a:lnSpc>
                          <a:spcPts val="1220"/>
                        </a:lnSpc>
                        <a:spcAft>
                          <a:spcPts val="0"/>
                        </a:spcAft>
                      </a:pPr>
                      <a:r>
                        <a:rPr lang="en-IN" sz="1400" u="none">
                          <a:effectLst/>
                        </a:rPr>
                        <a:t>Type (core, elective)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20"/>
                        </a:lnSpc>
                        <a:spcAft>
                          <a:spcPts val="0"/>
                        </a:spcAft>
                      </a:pPr>
                      <a:r>
                        <a:rPr lang="en-IN" sz="1400" u="none">
                          <a:effectLst/>
                        </a:rPr>
                        <a:t>VARCHAR(10)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2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152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94736">
                <a:tc>
                  <a:txBody>
                    <a:bodyPr/>
                    <a:lstStyle/>
                    <a:p>
                      <a:pPr marL="76200" algn="ctr">
                        <a:lnSpc>
                          <a:spcPts val="1210"/>
                        </a:lnSpc>
                        <a:spcAft>
                          <a:spcPts val="0"/>
                        </a:spcAft>
                      </a:pPr>
                      <a:r>
                        <a:rPr lang="en-IN" sz="1400" u="none">
                          <a:effectLst/>
                        </a:rPr>
                        <a:t>Semester Hours</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REAL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152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dirty="0">
                          <a:effectLst/>
                        </a:rPr>
                        <a:t> </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bl>
          </a:graphicData>
        </a:graphic>
      </p:graphicFrame>
      <p:sp>
        <p:nvSpPr>
          <p:cNvPr id="8" name="TextBox 7"/>
          <p:cNvSpPr txBox="1"/>
          <p:nvPr/>
        </p:nvSpPr>
        <p:spPr>
          <a:xfrm>
            <a:off x="8100811" y="1302755"/>
            <a:ext cx="3374265" cy="1815882"/>
          </a:xfrm>
          <a:prstGeom prst="rect">
            <a:avLst/>
          </a:prstGeom>
          <a:noFill/>
          <a:ln>
            <a:solidFill>
              <a:schemeClr val="bg1"/>
            </a:solidFill>
          </a:ln>
        </p:spPr>
        <p:txBody>
          <a:bodyPr wrap="square" rtlCol="0" anchor="ctr" anchorCtr="1">
            <a:spAutoFit/>
          </a:bodyPr>
          <a:lstStyle/>
          <a:p>
            <a:pPr algn="just"/>
            <a:r>
              <a:rPr lang="en-IN" sz="1600" dirty="0" smtClean="0"/>
              <a:t>In the table shown above we have Course ID as primary key which uniquely identifies each course. This table stores the complete description of a particular course along with the semester and the year in which the course is offered. </a:t>
            </a:r>
            <a:endParaRPr lang="en-IN" sz="1600" dirty="0"/>
          </a:p>
        </p:txBody>
      </p:sp>
      <p:sp>
        <p:nvSpPr>
          <p:cNvPr id="9" name="Rectangle 8"/>
          <p:cNvSpPr/>
          <p:nvPr/>
        </p:nvSpPr>
        <p:spPr>
          <a:xfrm>
            <a:off x="661733" y="3939064"/>
            <a:ext cx="1654620" cy="307777"/>
          </a:xfrm>
          <a:prstGeom prst="rect">
            <a:avLst/>
          </a:prstGeom>
        </p:spPr>
        <p:txBody>
          <a:bodyPr wrap="none">
            <a:spAutoFit/>
          </a:bodyPr>
          <a:lstStyle/>
          <a:p>
            <a:pPr>
              <a:spcAft>
                <a:spcPts val="0"/>
              </a:spcAft>
            </a:pPr>
            <a:r>
              <a:rPr lang="en-IN" sz="1400" b="1" dirty="0">
                <a:latin typeface="Arial" panose="020B0604020202020204" pitchFamily="34" charset="0"/>
                <a:ea typeface="Baskerville Old Face" panose="02020602080505020303" pitchFamily="18" charset="0"/>
                <a:cs typeface="Arial" panose="020B0604020202020204" pitchFamily="34" charset="0"/>
              </a:rPr>
              <a:t>Entity: </a:t>
            </a:r>
            <a:r>
              <a:rPr lang="en-IN" sz="1400" b="1" dirty="0" smtClean="0">
                <a:latin typeface="Arial" panose="020B0604020202020204" pitchFamily="34" charset="0"/>
                <a:ea typeface="Baskerville Old Face" panose="02020602080505020303" pitchFamily="18" charset="0"/>
                <a:cs typeface="Arial" panose="020B0604020202020204" pitchFamily="34" charset="0"/>
              </a:rPr>
              <a:t>Internship</a:t>
            </a:r>
            <a:endParaRPr lang="en-IN" sz="1400" b="1"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429434151"/>
              </p:ext>
            </p:extLst>
          </p:nvPr>
        </p:nvGraphicFramePr>
        <p:xfrm>
          <a:off x="674369" y="4305232"/>
          <a:ext cx="7078715" cy="1927457"/>
        </p:xfrm>
        <a:graphic>
          <a:graphicData uri="http://schemas.openxmlformats.org/drawingml/2006/table">
            <a:tbl>
              <a:tblPr>
                <a:tableStyleId>{5C22544A-7EE6-4342-B048-85BDC9FD1C3A}</a:tableStyleId>
              </a:tblPr>
              <a:tblGrid>
                <a:gridCol w="2364792"/>
                <a:gridCol w="2364792"/>
                <a:gridCol w="2349131"/>
              </a:tblGrid>
              <a:tr h="199539">
                <a:tc>
                  <a:txBody>
                    <a:bodyPr/>
                    <a:lstStyle/>
                    <a:p>
                      <a:pPr marL="76200" algn="ctr">
                        <a:lnSpc>
                          <a:spcPts val="1310"/>
                        </a:lnSpc>
                        <a:spcAft>
                          <a:spcPts val="0"/>
                        </a:spcAft>
                      </a:pPr>
                      <a:r>
                        <a:rPr lang="en-IN" sz="1400" b="1" u="none" dirty="0" smtClean="0">
                          <a:effectLst/>
                          <a:latin typeface="Calibri" panose="020F0502020204030204" pitchFamily="34" charset="0"/>
                          <a:ea typeface="Calibri" panose="020F0502020204030204" pitchFamily="34" charset="0"/>
                          <a:cs typeface="Arial" panose="020B0604020202020204" pitchFamily="34" charset="0"/>
                        </a:rPr>
                        <a:t>Attribute</a:t>
                      </a:r>
                    </a:p>
                    <a:p>
                      <a:pPr marL="762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310"/>
                        </a:lnSpc>
                        <a:spcAft>
                          <a:spcPts val="0"/>
                        </a:spcAft>
                      </a:pPr>
                      <a:r>
                        <a:rPr lang="en-IN" sz="1400" b="1" u="none" dirty="0" smtClean="0">
                          <a:effectLst/>
                          <a:latin typeface="Calibri" panose="020F0502020204030204" pitchFamily="34" charset="0"/>
                          <a:ea typeface="Calibri" panose="020F0502020204030204" pitchFamily="34" charset="0"/>
                          <a:cs typeface="Arial" panose="020B0604020202020204" pitchFamily="34" charset="0"/>
                        </a:rPr>
                        <a:t>Data</a:t>
                      </a:r>
                      <a:r>
                        <a:rPr lang="en-IN" sz="1400" b="1" u="none" baseline="0" dirty="0" smtClean="0">
                          <a:effectLst/>
                          <a:latin typeface="Calibri" panose="020F0502020204030204" pitchFamily="34" charset="0"/>
                          <a:ea typeface="Calibri" panose="020F0502020204030204" pitchFamily="34" charset="0"/>
                          <a:cs typeface="Arial" panose="020B0604020202020204" pitchFamily="34" charset="0"/>
                        </a:rPr>
                        <a:t> type</a:t>
                      </a:r>
                    </a:p>
                    <a:p>
                      <a:pPr marL="635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310"/>
                        </a:lnSpc>
                        <a:spcAft>
                          <a:spcPts val="0"/>
                        </a:spcAft>
                      </a:pPr>
                      <a:r>
                        <a:rPr lang="en-IN" sz="1400" b="1" u="none" dirty="0" smtClean="0">
                          <a:effectLst/>
                        </a:rPr>
                        <a:t>Constraints</a:t>
                      </a:r>
                    </a:p>
                    <a:p>
                      <a:pPr marL="508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463">
                <a:tc>
                  <a:txBody>
                    <a:bodyPr/>
                    <a:lstStyle/>
                    <a:p>
                      <a:pPr marL="76200" algn="ctr">
                        <a:lnSpc>
                          <a:spcPts val="1260"/>
                        </a:lnSpc>
                        <a:spcAft>
                          <a:spcPts val="0"/>
                        </a:spcAft>
                      </a:pPr>
                      <a:r>
                        <a:rPr lang="en-IN" sz="1400" u="none">
                          <a:effectLst/>
                        </a:rPr>
                        <a:t>Company ID</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60"/>
                        </a:lnSpc>
                        <a:spcAft>
                          <a:spcPts val="0"/>
                        </a:spcAft>
                      </a:pPr>
                      <a:r>
                        <a:rPr lang="en-IN" sz="1400" u="none">
                          <a:effectLst/>
                        </a:rPr>
                        <a:t>Varchar(10)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60"/>
                        </a:lnSpc>
                        <a:spcAft>
                          <a:spcPts val="0"/>
                        </a:spcAft>
                      </a:pPr>
                      <a:r>
                        <a:rPr lang="en-IN" sz="1400" u="none">
                          <a:effectLst/>
                        </a:rPr>
                        <a:t>Primary Key, 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5729">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64925">
                <a:tc>
                  <a:txBody>
                    <a:bodyPr/>
                    <a:lstStyle/>
                    <a:p>
                      <a:pPr marL="76200" algn="ctr">
                        <a:lnSpc>
                          <a:spcPts val="1210"/>
                        </a:lnSpc>
                        <a:spcAft>
                          <a:spcPts val="0"/>
                        </a:spcAft>
                      </a:pPr>
                      <a:r>
                        <a:rPr lang="en-IN" sz="1400" u="none">
                          <a:effectLst/>
                        </a:rPr>
                        <a:t>Company Name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Varchar(20)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5729">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64925">
                <a:tc>
                  <a:txBody>
                    <a:bodyPr/>
                    <a:lstStyle/>
                    <a:p>
                      <a:pPr marL="76200" algn="ctr">
                        <a:lnSpc>
                          <a:spcPts val="1210"/>
                        </a:lnSpc>
                        <a:spcAft>
                          <a:spcPts val="0"/>
                        </a:spcAft>
                      </a:pPr>
                      <a:r>
                        <a:rPr lang="en-IN" sz="1400" u="none">
                          <a:effectLst/>
                        </a:rPr>
                        <a:t>Year</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Int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dirty="0">
                          <a:effectLst/>
                        </a:rPr>
                        <a:t>Not Null</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5729">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64925">
                <a:tc>
                  <a:txBody>
                    <a:bodyPr/>
                    <a:lstStyle/>
                    <a:p>
                      <a:pPr marL="76200" algn="ctr">
                        <a:lnSpc>
                          <a:spcPts val="1210"/>
                        </a:lnSpc>
                        <a:spcAft>
                          <a:spcPts val="0"/>
                        </a:spcAft>
                      </a:pPr>
                      <a:r>
                        <a:rPr lang="en-IN" sz="1400" u="none">
                          <a:effectLst/>
                        </a:rPr>
                        <a:t>HR Name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Varchar(20)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5729">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64925">
                <a:tc>
                  <a:txBody>
                    <a:bodyPr/>
                    <a:lstStyle/>
                    <a:p>
                      <a:pPr marL="76200" algn="ctr">
                        <a:lnSpc>
                          <a:spcPts val="1210"/>
                        </a:lnSpc>
                        <a:spcAft>
                          <a:spcPts val="0"/>
                        </a:spcAft>
                      </a:pPr>
                      <a:r>
                        <a:rPr lang="en-IN" sz="1400" u="none">
                          <a:effectLst/>
                        </a:rPr>
                        <a:t>Contact No</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Decimal(10, 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5729">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10628">
                <a:tc>
                  <a:txBody>
                    <a:bodyPr/>
                    <a:lstStyle/>
                    <a:p>
                      <a:pPr marL="76200" algn="ctr">
                        <a:lnSpc>
                          <a:spcPts val="1210"/>
                        </a:lnSpc>
                        <a:spcAft>
                          <a:spcPts val="0"/>
                        </a:spcAft>
                      </a:pPr>
                      <a:r>
                        <a:rPr lang="en-IN" sz="1400" u="none">
                          <a:effectLst/>
                        </a:rPr>
                        <a:t>Profile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Varchar(30)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5729">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10628">
                <a:tc>
                  <a:txBody>
                    <a:bodyPr/>
                    <a:lstStyle/>
                    <a:p>
                      <a:pPr marL="76200" algn="ctr">
                        <a:lnSpc>
                          <a:spcPts val="1210"/>
                        </a:lnSpc>
                        <a:spcAft>
                          <a:spcPts val="0"/>
                        </a:spcAft>
                      </a:pPr>
                      <a:r>
                        <a:rPr lang="en-IN" sz="1400" u="none">
                          <a:effectLst/>
                        </a:rPr>
                        <a:t>Stipend</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Real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spcAft>
                          <a:spcPts val="0"/>
                        </a:spcAft>
                      </a:pPr>
                      <a:r>
                        <a:rPr lang="en-IN" sz="1400" u="none" dirty="0">
                          <a:effectLst/>
                        </a:rPr>
                        <a:t> </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bl>
          </a:graphicData>
        </a:graphic>
      </p:graphicFrame>
      <p:sp>
        <p:nvSpPr>
          <p:cNvPr id="11" name="TextBox 10"/>
          <p:cNvSpPr txBox="1"/>
          <p:nvPr/>
        </p:nvSpPr>
        <p:spPr>
          <a:xfrm>
            <a:off x="8100811" y="4246841"/>
            <a:ext cx="3374265" cy="2062103"/>
          </a:xfrm>
          <a:prstGeom prst="rect">
            <a:avLst/>
          </a:prstGeom>
          <a:noFill/>
          <a:ln>
            <a:solidFill>
              <a:schemeClr val="bg1"/>
            </a:solidFill>
          </a:ln>
        </p:spPr>
        <p:txBody>
          <a:bodyPr wrap="square" rtlCol="0" anchor="ctr" anchorCtr="1">
            <a:spAutoFit/>
          </a:bodyPr>
          <a:lstStyle/>
          <a:p>
            <a:pPr algn="just"/>
            <a:r>
              <a:rPr lang="en-IN" sz="1600" dirty="0" smtClean="0"/>
              <a:t>In the table shown above we have Company ID as primary key which uniquely identifies internship offer of each company. This table stores the complete description of a internship offered along with the profile the company looks  for and the stipend they offer . </a:t>
            </a:r>
            <a:endParaRPr lang="en-IN" sz="1600" dirty="0"/>
          </a:p>
        </p:txBody>
      </p:sp>
    </p:spTree>
    <p:extLst>
      <p:ext uri="{BB962C8B-B14F-4D97-AF65-F5344CB8AC3E}">
        <p14:creationId xmlns:p14="http://schemas.microsoft.com/office/powerpoint/2010/main" val="314033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5735" y="463906"/>
            <a:ext cx="1598515" cy="307777"/>
          </a:xfrm>
          <a:prstGeom prst="rect">
            <a:avLst/>
          </a:prstGeom>
        </p:spPr>
        <p:txBody>
          <a:bodyPr wrap="none">
            <a:spAutoFit/>
          </a:bodyPr>
          <a:lstStyle/>
          <a:p>
            <a:pPr>
              <a:spcAft>
                <a:spcPts val="0"/>
              </a:spcAft>
            </a:pPr>
            <a:r>
              <a:rPr lang="en-IN" sz="1400" b="1" dirty="0">
                <a:latin typeface="Arial" panose="020B0604020202020204" pitchFamily="34" charset="0"/>
                <a:ea typeface="Baskerville Old Face" panose="02020602080505020303" pitchFamily="18" charset="0"/>
                <a:cs typeface="Arial" panose="020B0604020202020204" pitchFamily="34" charset="0"/>
              </a:rPr>
              <a:t>Entity: </a:t>
            </a:r>
            <a:r>
              <a:rPr lang="en-IN" sz="1400" b="1" dirty="0" smtClean="0">
                <a:latin typeface="Arial" panose="020B0604020202020204" pitchFamily="34" charset="0"/>
                <a:ea typeface="Baskerville Old Face" panose="02020602080505020303" pitchFamily="18" charset="0"/>
                <a:cs typeface="Arial" panose="020B0604020202020204" pitchFamily="34" charset="0"/>
              </a:rPr>
              <a:t>Semester</a:t>
            </a:r>
            <a:endParaRPr lang="en-IN" sz="1400" b="1"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41769639"/>
              </p:ext>
            </p:extLst>
          </p:nvPr>
        </p:nvGraphicFramePr>
        <p:xfrm>
          <a:off x="645735" y="1056171"/>
          <a:ext cx="7508512" cy="1770777"/>
        </p:xfrm>
        <a:graphic>
          <a:graphicData uri="http://schemas.openxmlformats.org/drawingml/2006/table">
            <a:tbl>
              <a:tblPr>
                <a:tableStyleId>{5C22544A-7EE6-4342-B048-85BDC9FD1C3A}</a:tableStyleId>
              </a:tblPr>
              <a:tblGrid>
                <a:gridCol w="2507966"/>
                <a:gridCol w="2507966"/>
                <a:gridCol w="2492580"/>
              </a:tblGrid>
              <a:tr h="233575">
                <a:tc>
                  <a:txBody>
                    <a:bodyPr/>
                    <a:lstStyle/>
                    <a:p>
                      <a:pPr marL="76200" algn="ctr">
                        <a:lnSpc>
                          <a:spcPts val="1310"/>
                        </a:lnSpc>
                        <a:spcAft>
                          <a:spcPts val="0"/>
                        </a:spcAft>
                      </a:pPr>
                      <a:r>
                        <a:rPr lang="en-IN" sz="1400" b="1" u="none" dirty="0" smtClean="0">
                          <a:effectLst/>
                        </a:rPr>
                        <a:t>Attribute</a:t>
                      </a:r>
                    </a:p>
                    <a:p>
                      <a:pPr marL="762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310"/>
                        </a:lnSpc>
                        <a:spcAft>
                          <a:spcPts val="0"/>
                        </a:spcAft>
                      </a:pPr>
                      <a:r>
                        <a:rPr lang="en-IN" sz="1400" b="1" u="none" dirty="0">
                          <a:effectLst/>
                        </a:rPr>
                        <a:t>Data </a:t>
                      </a:r>
                      <a:r>
                        <a:rPr lang="en-IN" sz="1400" b="1" u="none" dirty="0" smtClean="0">
                          <a:effectLst/>
                        </a:rPr>
                        <a:t>type</a:t>
                      </a:r>
                    </a:p>
                    <a:p>
                      <a:pPr marL="635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310"/>
                        </a:lnSpc>
                        <a:spcAft>
                          <a:spcPts val="0"/>
                        </a:spcAft>
                      </a:pPr>
                      <a:r>
                        <a:rPr lang="en-IN" sz="1400" b="1" u="none" dirty="0" smtClean="0">
                          <a:effectLst/>
                        </a:rPr>
                        <a:t>Constraints</a:t>
                      </a:r>
                    </a:p>
                    <a:p>
                      <a:pPr marL="508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63153">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15814">
                <a:tc>
                  <a:txBody>
                    <a:bodyPr/>
                    <a:lstStyle/>
                    <a:p>
                      <a:pPr marL="76200" algn="ctr">
                        <a:lnSpc>
                          <a:spcPts val="1210"/>
                        </a:lnSpc>
                        <a:spcAft>
                          <a:spcPts val="0"/>
                        </a:spcAft>
                      </a:pPr>
                      <a:r>
                        <a:rPr lang="en-IN" sz="1400" u="none" dirty="0">
                          <a:effectLst/>
                        </a:rPr>
                        <a:t>Semester No</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INT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PRIMARY KEY, 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63153">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38685">
                <a:tc>
                  <a:txBody>
                    <a:bodyPr/>
                    <a:lstStyle/>
                    <a:p>
                      <a:pPr marL="76200" algn="ctr">
                        <a:lnSpc>
                          <a:spcPts val="1220"/>
                        </a:lnSpc>
                        <a:spcAft>
                          <a:spcPts val="0"/>
                        </a:spcAft>
                      </a:pPr>
                      <a:r>
                        <a:rPr lang="en-IN" sz="1400" u="none">
                          <a:effectLst/>
                        </a:rPr>
                        <a:t>Year</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20"/>
                        </a:lnSpc>
                        <a:spcAft>
                          <a:spcPts val="0"/>
                        </a:spcAft>
                      </a:pPr>
                      <a:r>
                        <a:rPr lang="en-IN" sz="1400" u="none">
                          <a:effectLst/>
                        </a:rPr>
                        <a:t>INT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63153">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15814">
                <a:tc>
                  <a:txBody>
                    <a:bodyPr/>
                    <a:lstStyle/>
                    <a:p>
                      <a:pPr marL="76200" algn="ctr">
                        <a:lnSpc>
                          <a:spcPts val="1210"/>
                        </a:lnSpc>
                        <a:spcAft>
                          <a:spcPts val="0"/>
                        </a:spcAft>
                      </a:pPr>
                      <a:r>
                        <a:rPr lang="en-IN" sz="1400" u="none">
                          <a:effectLst/>
                        </a:rPr>
                        <a:t>Name (winter /monsoon)</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dirty="0">
                          <a:effectLst/>
                        </a:rPr>
                        <a:t>VARCHAR(10)</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63153">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15814">
                <a:tc>
                  <a:txBody>
                    <a:bodyPr/>
                    <a:lstStyle/>
                    <a:p>
                      <a:pPr marL="76200" algn="ctr">
                        <a:lnSpc>
                          <a:spcPts val="1215"/>
                        </a:lnSpc>
                        <a:spcAft>
                          <a:spcPts val="0"/>
                        </a:spcAft>
                      </a:pPr>
                      <a:r>
                        <a:rPr lang="en-IN" sz="1400" u="none">
                          <a:effectLst/>
                        </a:rPr>
                        <a:t>Start Date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5"/>
                        </a:lnSpc>
                        <a:spcAft>
                          <a:spcPts val="0"/>
                        </a:spcAft>
                      </a:pPr>
                      <a:r>
                        <a:rPr lang="en-IN" sz="1400" u="none">
                          <a:effectLst/>
                        </a:rPr>
                        <a:t>DATE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5"/>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63153">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38685">
                <a:tc>
                  <a:txBody>
                    <a:bodyPr/>
                    <a:lstStyle/>
                    <a:p>
                      <a:pPr marL="76200" algn="ctr">
                        <a:lnSpc>
                          <a:spcPts val="1210"/>
                        </a:lnSpc>
                        <a:spcAft>
                          <a:spcPts val="0"/>
                        </a:spcAft>
                      </a:pPr>
                      <a:r>
                        <a:rPr lang="en-IN" sz="1400" u="none">
                          <a:effectLst/>
                        </a:rPr>
                        <a:t>End Date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dirty="0">
                          <a:effectLst/>
                        </a:rPr>
                        <a:t>DATE</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spcAft>
                          <a:spcPts val="0"/>
                        </a:spcAft>
                      </a:pPr>
                      <a:r>
                        <a:rPr lang="en-IN" sz="1400" u="none" dirty="0">
                          <a:effectLst/>
                        </a:rPr>
                        <a:t> </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bl>
          </a:graphicData>
        </a:graphic>
      </p:graphicFrame>
      <p:sp>
        <p:nvSpPr>
          <p:cNvPr id="6" name="TextBox 5"/>
          <p:cNvSpPr txBox="1"/>
          <p:nvPr/>
        </p:nvSpPr>
        <p:spPr>
          <a:xfrm>
            <a:off x="8371267" y="1183807"/>
            <a:ext cx="3008487" cy="1569660"/>
          </a:xfrm>
          <a:prstGeom prst="rect">
            <a:avLst/>
          </a:prstGeom>
          <a:noFill/>
          <a:ln>
            <a:solidFill>
              <a:schemeClr val="bg1"/>
            </a:solidFill>
          </a:ln>
        </p:spPr>
        <p:txBody>
          <a:bodyPr wrap="square" rtlCol="0" anchor="ctr" anchorCtr="1">
            <a:spAutoFit/>
          </a:bodyPr>
          <a:lstStyle/>
          <a:p>
            <a:pPr algn="just"/>
            <a:r>
              <a:rPr lang="en-IN" sz="1600" dirty="0" smtClean="0"/>
              <a:t>In the table shown above we have semester no and year as primary key which uniquely identifies each semester. This table stores the details like name, start date and end date of each semester. </a:t>
            </a:r>
            <a:endParaRPr lang="en-IN" sz="1600" dirty="0"/>
          </a:p>
        </p:txBody>
      </p:sp>
      <p:graphicFrame>
        <p:nvGraphicFramePr>
          <p:cNvPr id="7" name="Table 6"/>
          <p:cNvGraphicFramePr>
            <a:graphicFrameLocks noGrp="1"/>
          </p:cNvGraphicFramePr>
          <p:nvPr>
            <p:extLst>
              <p:ext uri="{D42A27DB-BD31-4B8C-83A1-F6EECF244321}">
                <p14:modId xmlns:p14="http://schemas.microsoft.com/office/powerpoint/2010/main" val="1633316871"/>
              </p:ext>
            </p:extLst>
          </p:nvPr>
        </p:nvGraphicFramePr>
        <p:xfrm>
          <a:off x="631065" y="4196545"/>
          <a:ext cx="7508383" cy="1650460"/>
        </p:xfrm>
        <a:graphic>
          <a:graphicData uri="http://schemas.openxmlformats.org/drawingml/2006/table">
            <a:tbl>
              <a:tblPr>
                <a:tableStyleId>{5C22544A-7EE6-4342-B048-85BDC9FD1C3A}</a:tableStyleId>
              </a:tblPr>
              <a:tblGrid>
                <a:gridCol w="2507923"/>
                <a:gridCol w="2507923"/>
                <a:gridCol w="2492537"/>
              </a:tblGrid>
              <a:tr h="364310">
                <a:tc>
                  <a:txBody>
                    <a:bodyPr/>
                    <a:lstStyle/>
                    <a:p>
                      <a:pPr marL="76200" algn="ctr">
                        <a:lnSpc>
                          <a:spcPts val="1310"/>
                        </a:lnSpc>
                        <a:spcAft>
                          <a:spcPts val="0"/>
                        </a:spcAft>
                      </a:pPr>
                      <a:r>
                        <a:rPr lang="en-IN" sz="1400" b="1" u="none" dirty="0" smtClean="0">
                          <a:effectLst/>
                        </a:rPr>
                        <a:t>Attribute</a:t>
                      </a:r>
                    </a:p>
                    <a:p>
                      <a:pPr marL="762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310"/>
                        </a:lnSpc>
                        <a:spcAft>
                          <a:spcPts val="0"/>
                        </a:spcAft>
                      </a:pPr>
                      <a:r>
                        <a:rPr lang="en-IN" sz="1400" b="1" u="none" dirty="0">
                          <a:effectLst/>
                        </a:rPr>
                        <a:t>Data </a:t>
                      </a:r>
                      <a:r>
                        <a:rPr lang="en-IN" sz="1400" b="1" u="none" dirty="0" smtClean="0">
                          <a:effectLst/>
                        </a:rPr>
                        <a:t>type</a:t>
                      </a:r>
                    </a:p>
                    <a:p>
                      <a:pPr marL="635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310"/>
                        </a:lnSpc>
                        <a:spcAft>
                          <a:spcPts val="0"/>
                        </a:spcAft>
                      </a:pPr>
                      <a:r>
                        <a:rPr lang="en-IN" sz="1400" b="1" u="none" dirty="0" smtClean="0">
                          <a:effectLst/>
                        </a:rPr>
                        <a:t>Constraints</a:t>
                      </a:r>
                    </a:p>
                    <a:p>
                      <a:pPr marL="508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61235">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92821">
                <a:tc>
                  <a:txBody>
                    <a:bodyPr/>
                    <a:lstStyle/>
                    <a:p>
                      <a:pPr marL="76200" algn="ctr">
                        <a:lnSpc>
                          <a:spcPts val="1210"/>
                        </a:lnSpc>
                        <a:spcAft>
                          <a:spcPts val="0"/>
                        </a:spcAft>
                      </a:pPr>
                      <a:r>
                        <a:rPr lang="en-IN" sz="1400" u="none">
                          <a:effectLst/>
                        </a:rPr>
                        <a:t>Exam ID</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VARCHAR(10)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dirty="0">
                          <a:effectLst/>
                        </a:rPr>
                        <a:t>PRIMARY KEY, NOT NULL</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61235">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92821">
                <a:tc>
                  <a:txBody>
                    <a:bodyPr/>
                    <a:lstStyle/>
                    <a:p>
                      <a:pPr marL="76200" algn="ctr">
                        <a:lnSpc>
                          <a:spcPts val="1210"/>
                        </a:lnSpc>
                        <a:spcAft>
                          <a:spcPts val="0"/>
                        </a:spcAft>
                      </a:pPr>
                      <a:r>
                        <a:rPr lang="en-IN" sz="1400" u="none">
                          <a:effectLst/>
                        </a:rPr>
                        <a:t>Term</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VARCHAR(15)</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61235">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92821">
                <a:tc>
                  <a:txBody>
                    <a:bodyPr/>
                    <a:lstStyle/>
                    <a:p>
                      <a:pPr marL="76200" algn="ctr">
                        <a:lnSpc>
                          <a:spcPts val="1210"/>
                        </a:lnSpc>
                        <a:spcAft>
                          <a:spcPts val="0"/>
                        </a:spcAft>
                      </a:pPr>
                      <a:r>
                        <a:rPr lang="en-IN" sz="1400" u="none">
                          <a:effectLst/>
                        </a:rPr>
                        <a:t>Start Date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DATE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61235">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92821">
                <a:tc>
                  <a:txBody>
                    <a:bodyPr/>
                    <a:lstStyle/>
                    <a:p>
                      <a:pPr marL="76200" algn="ctr">
                        <a:lnSpc>
                          <a:spcPts val="1210"/>
                        </a:lnSpc>
                        <a:spcAft>
                          <a:spcPts val="0"/>
                        </a:spcAft>
                      </a:pPr>
                      <a:r>
                        <a:rPr lang="en-IN" sz="1400" u="none">
                          <a:effectLst/>
                        </a:rPr>
                        <a:t>End Date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DATE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61235">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08691">
                <a:tc>
                  <a:txBody>
                    <a:bodyPr/>
                    <a:lstStyle/>
                    <a:p>
                      <a:pPr marL="76200" algn="ctr">
                        <a:lnSpc>
                          <a:spcPts val="1210"/>
                        </a:lnSpc>
                        <a:spcAft>
                          <a:spcPts val="0"/>
                        </a:spcAft>
                      </a:pPr>
                      <a:r>
                        <a:rPr lang="en-IN" sz="1400" u="none">
                          <a:effectLst/>
                        </a:rPr>
                        <a:t>Time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TIME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dirty="0">
                          <a:effectLst/>
                        </a:rPr>
                        <a:t>NOT NULL</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bl>
          </a:graphicData>
        </a:graphic>
      </p:graphicFrame>
      <p:sp>
        <p:nvSpPr>
          <p:cNvPr id="8" name="Rectangle 7"/>
          <p:cNvSpPr/>
          <p:nvPr/>
        </p:nvSpPr>
        <p:spPr>
          <a:xfrm>
            <a:off x="645735" y="3648831"/>
            <a:ext cx="1269899" cy="307777"/>
          </a:xfrm>
          <a:prstGeom prst="rect">
            <a:avLst/>
          </a:prstGeom>
        </p:spPr>
        <p:txBody>
          <a:bodyPr wrap="none">
            <a:spAutoFit/>
          </a:bodyPr>
          <a:lstStyle/>
          <a:p>
            <a:pPr>
              <a:spcAft>
                <a:spcPts val="0"/>
              </a:spcAft>
            </a:pPr>
            <a:r>
              <a:rPr lang="en-IN" sz="1400" b="1" dirty="0">
                <a:latin typeface="Arial" panose="020B0604020202020204" pitchFamily="34" charset="0"/>
                <a:ea typeface="Baskerville Old Face" panose="02020602080505020303" pitchFamily="18" charset="0"/>
                <a:cs typeface="Arial" panose="020B0604020202020204" pitchFamily="34" charset="0"/>
              </a:rPr>
              <a:t>Entity: </a:t>
            </a:r>
            <a:r>
              <a:rPr lang="en-IN" sz="1400" b="1" dirty="0" smtClean="0">
                <a:latin typeface="Arial" panose="020B0604020202020204" pitchFamily="34" charset="0"/>
                <a:ea typeface="Baskerville Old Face" panose="02020602080505020303" pitchFamily="18" charset="0"/>
                <a:cs typeface="Arial" panose="020B0604020202020204" pitchFamily="34" charset="0"/>
              </a:rPr>
              <a:t>Exam</a:t>
            </a:r>
            <a:endParaRPr lang="en-IN" sz="14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TextBox 8"/>
          <p:cNvSpPr txBox="1"/>
          <p:nvPr/>
        </p:nvSpPr>
        <p:spPr>
          <a:xfrm>
            <a:off x="8422782" y="4049554"/>
            <a:ext cx="2905456" cy="2062103"/>
          </a:xfrm>
          <a:prstGeom prst="rect">
            <a:avLst/>
          </a:prstGeom>
          <a:noFill/>
          <a:ln>
            <a:solidFill>
              <a:schemeClr val="bg1"/>
            </a:solidFill>
          </a:ln>
        </p:spPr>
        <p:txBody>
          <a:bodyPr wrap="square" rtlCol="0" anchor="ctr" anchorCtr="1">
            <a:spAutoFit/>
          </a:bodyPr>
          <a:lstStyle/>
          <a:p>
            <a:pPr algn="just"/>
            <a:r>
              <a:rPr lang="en-IN" sz="1600" dirty="0" smtClean="0"/>
              <a:t>In the table shown above we have exam id as the primary key which is unique for every exam conducted in each semester. This semester stores the details of the exam like the term in which the exam takes place and the start date and end date of exam. </a:t>
            </a:r>
            <a:endParaRPr lang="en-IN" sz="1600" dirty="0"/>
          </a:p>
        </p:txBody>
      </p:sp>
    </p:spTree>
    <p:extLst>
      <p:ext uri="{BB962C8B-B14F-4D97-AF65-F5344CB8AC3E}">
        <p14:creationId xmlns:p14="http://schemas.microsoft.com/office/powerpoint/2010/main" val="277649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1598801"/>
              </p:ext>
            </p:extLst>
          </p:nvPr>
        </p:nvGraphicFramePr>
        <p:xfrm>
          <a:off x="610217" y="657785"/>
          <a:ext cx="7297411" cy="1969501"/>
        </p:xfrm>
        <a:graphic>
          <a:graphicData uri="http://schemas.openxmlformats.org/drawingml/2006/table">
            <a:tbl>
              <a:tblPr>
                <a:tableStyleId>{5C22544A-7EE6-4342-B048-85BDC9FD1C3A}</a:tableStyleId>
              </a:tblPr>
              <a:tblGrid>
                <a:gridCol w="2437455"/>
                <a:gridCol w="2437455"/>
                <a:gridCol w="2422501"/>
              </a:tblGrid>
              <a:tr h="348271">
                <a:tc>
                  <a:txBody>
                    <a:bodyPr/>
                    <a:lstStyle/>
                    <a:p>
                      <a:pPr marL="76200" algn="ctr">
                        <a:lnSpc>
                          <a:spcPts val="1310"/>
                        </a:lnSpc>
                        <a:spcAft>
                          <a:spcPts val="0"/>
                        </a:spcAft>
                      </a:pPr>
                      <a:r>
                        <a:rPr lang="en-IN" sz="1400" b="1" u="none" dirty="0" smtClean="0">
                          <a:effectLst/>
                        </a:rPr>
                        <a:t>Attribute</a:t>
                      </a:r>
                    </a:p>
                    <a:p>
                      <a:pPr marL="762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310"/>
                        </a:lnSpc>
                        <a:spcAft>
                          <a:spcPts val="0"/>
                        </a:spcAft>
                      </a:pPr>
                      <a:r>
                        <a:rPr lang="en-IN" sz="1400" b="1" u="none" dirty="0">
                          <a:effectLst/>
                        </a:rPr>
                        <a:t>Data </a:t>
                      </a:r>
                      <a:r>
                        <a:rPr lang="en-IN" sz="1400" b="1" u="none" dirty="0" smtClean="0">
                          <a:effectLst/>
                        </a:rPr>
                        <a:t>type</a:t>
                      </a:r>
                    </a:p>
                    <a:p>
                      <a:pPr marL="635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310"/>
                        </a:lnSpc>
                        <a:spcAft>
                          <a:spcPts val="0"/>
                        </a:spcAft>
                      </a:pPr>
                      <a:r>
                        <a:rPr lang="en-IN" sz="1400" b="1" u="none" dirty="0" smtClean="0">
                          <a:effectLst/>
                        </a:rPr>
                        <a:t>Constraints</a:t>
                      </a:r>
                    </a:p>
                    <a:p>
                      <a:pPr marL="508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8539">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916">
                <a:tc>
                  <a:txBody>
                    <a:bodyPr/>
                    <a:lstStyle/>
                    <a:p>
                      <a:pPr marL="76200" algn="ctr">
                        <a:lnSpc>
                          <a:spcPts val="1210"/>
                        </a:lnSpc>
                        <a:spcAft>
                          <a:spcPts val="0"/>
                        </a:spcAft>
                      </a:pPr>
                      <a:r>
                        <a:rPr lang="en-IN" sz="1400" u="none" dirty="0">
                          <a:effectLst/>
                        </a:rPr>
                        <a:t>Student ID</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VARCHAR(10)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PRIMARY KEY, FOREIGN</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21249">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365"/>
                        </a:lnSpc>
                        <a:spcAft>
                          <a:spcPts val="0"/>
                        </a:spcAft>
                      </a:pPr>
                      <a:r>
                        <a:rPr lang="en-IN" sz="1400" u="none">
                          <a:effectLst/>
                        </a:rPr>
                        <a:t>KEY(Student),NOT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8539">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8373">
                <a:tc>
                  <a:txBody>
                    <a:bodyPr/>
                    <a:lstStyle/>
                    <a:p>
                      <a:pPr marL="76200" algn="ctr">
                        <a:lnSpc>
                          <a:spcPts val="1220"/>
                        </a:lnSpc>
                        <a:spcAft>
                          <a:spcPts val="0"/>
                        </a:spcAft>
                      </a:pPr>
                      <a:r>
                        <a:rPr lang="en-IN" sz="1400" u="none">
                          <a:effectLst/>
                        </a:rPr>
                        <a:t>Course ID</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20"/>
                        </a:lnSpc>
                        <a:spcAft>
                          <a:spcPts val="0"/>
                        </a:spcAft>
                      </a:pPr>
                      <a:r>
                        <a:rPr lang="en-IN" sz="1400" u="none">
                          <a:effectLst/>
                        </a:rPr>
                        <a:t>VARCHAR(10)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20"/>
                        </a:lnSpc>
                        <a:spcAft>
                          <a:spcPts val="0"/>
                        </a:spcAft>
                      </a:pPr>
                      <a:r>
                        <a:rPr lang="en-IN" sz="1400" u="none">
                          <a:effectLst/>
                        </a:rPr>
                        <a:t>PRIMARY KEY, FOREIGN</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21249">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365"/>
                        </a:lnSpc>
                        <a:spcAft>
                          <a:spcPts val="0"/>
                        </a:spcAft>
                      </a:pPr>
                      <a:r>
                        <a:rPr lang="en-IN" sz="1400" u="none">
                          <a:effectLst/>
                        </a:rPr>
                        <a:t>KEY(Course), 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8539">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916">
                <a:tc>
                  <a:txBody>
                    <a:bodyPr/>
                    <a:lstStyle/>
                    <a:p>
                      <a:pPr marL="76200" algn="ctr">
                        <a:lnSpc>
                          <a:spcPts val="1210"/>
                        </a:lnSpc>
                        <a:spcAft>
                          <a:spcPts val="0"/>
                        </a:spcAft>
                      </a:pPr>
                      <a:r>
                        <a:rPr lang="en-IN" sz="1400" u="none">
                          <a:effectLst/>
                        </a:rPr>
                        <a:t>Semester</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INT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8539">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916">
                <a:tc>
                  <a:txBody>
                    <a:bodyPr/>
                    <a:lstStyle/>
                    <a:p>
                      <a:pPr marL="76200" algn="ctr">
                        <a:lnSpc>
                          <a:spcPts val="1210"/>
                        </a:lnSpc>
                        <a:spcAft>
                          <a:spcPts val="0"/>
                        </a:spcAft>
                      </a:pPr>
                      <a:r>
                        <a:rPr lang="en-IN" sz="1400" u="none">
                          <a:effectLst/>
                        </a:rPr>
                        <a:t>CGPA</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REAL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8539">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916">
                <a:tc>
                  <a:txBody>
                    <a:bodyPr/>
                    <a:lstStyle/>
                    <a:p>
                      <a:pPr marL="76200" algn="ctr">
                        <a:lnSpc>
                          <a:spcPts val="1210"/>
                        </a:lnSpc>
                        <a:spcAft>
                          <a:spcPts val="0"/>
                        </a:spcAft>
                      </a:pPr>
                      <a:r>
                        <a:rPr lang="en-IN" sz="1400" u="none">
                          <a:effectLst/>
                        </a:rPr>
                        <a:t>Grade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CHAR</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dirty="0">
                          <a:effectLst/>
                        </a:rPr>
                        <a:t>NOT NULL</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bl>
          </a:graphicData>
        </a:graphic>
      </p:graphicFrame>
      <p:sp>
        <p:nvSpPr>
          <p:cNvPr id="5" name="Rectangle 4"/>
          <p:cNvSpPr/>
          <p:nvPr/>
        </p:nvSpPr>
        <p:spPr>
          <a:xfrm>
            <a:off x="687490" y="256062"/>
            <a:ext cx="1337226" cy="307777"/>
          </a:xfrm>
          <a:prstGeom prst="rect">
            <a:avLst/>
          </a:prstGeom>
        </p:spPr>
        <p:txBody>
          <a:bodyPr wrap="none">
            <a:spAutoFit/>
          </a:bodyPr>
          <a:lstStyle/>
          <a:p>
            <a:pPr>
              <a:spcAft>
                <a:spcPts val="0"/>
              </a:spcAft>
            </a:pPr>
            <a:r>
              <a:rPr lang="en-IN" sz="1400" b="1" dirty="0">
                <a:latin typeface="Arial" panose="020B0604020202020204" pitchFamily="34" charset="0"/>
                <a:ea typeface="Baskerville Old Face" panose="02020602080505020303" pitchFamily="18" charset="0"/>
                <a:cs typeface="Arial" panose="020B0604020202020204" pitchFamily="34" charset="0"/>
              </a:rPr>
              <a:t>Entity: </a:t>
            </a:r>
            <a:r>
              <a:rPr lang="en-IN" sz="1400" b="1" dirty="0" smtClean="0">
                <a:latin typeface="Arial" panose="020B0604020202020204" pitchFamily="34" charset="0"/>
                <a:ea typeface="Baskerville Old Face" panose="02020602080505020303" pitchFamily="18" charset="0"/>
                <a:cs typeface="Arial" panose="020B0604020202020204" pitchFamily="34" charset="0"/>
              </a:rPr>
              <a:t>Result</a:t>
            </a:r>
            <a:endParaRPr lang="en-IN" sz="1400" b="1"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TextBox 5"/>
          <p:cNvSpPr txBox="1"/>
          <p:nvPr/>
        </p:nvSpPr>
        <p:spPr>
          <a:xfrm>
            <a:off x="8113690" y="887593"/>
            <a:ext cx="3175912" cy="1569660"/>
          </a:xfrm>
          <a:prstGeom prst="rect">
            <a:avLst/>
          </a:prstGeom>
          <a:noFill/>
          <a:ln>
            <a:solidFill>
              <a:schemeClr val="bg1"/>
            </a:solidFill>
          </a:ln>
        </p:spPr>
        <p:txBody>
          <a:bodyPr wrap="square" rtlCol="0" anchor="ctr" anchorCtr="1">
            <a:spAutoFit/>
          </a:bodyPr>
          <a:lstStyle/>
          <a:p>
            <a:pPr algn="just"/>
            <a:r>
              <a:rPr lang="en-IN" sz="1600" dirty="0" smtClean="0"/>
              <a:t>In the table shown above we have Student ID and Course ID as the primary key. Student ID  denotes each student uniquely and Course ID denotes the course in which result has been declared.  </a:t>
            </a:r>
            <a:endParaRPr lang="en-IN" sz="1600" dirty="0"/>
          </a:p>
        </p:txBody>
      </p:sp>
      <p:sp>
        <p:nvSpPr>
          <p:cNvPr id="7" name="Rectangle 6"/>
          <p:cNvSpPr/>
          <p:nvPr/>
        </p:nvSpPr>
        <p:spPr>
          <a:xfrm>
            <a:off x="687490" y="3559544"/>
            <a:ext cx="1875835" cy="307777"/>
          </a:xfrm>
          <a:prstGeom prst="rect">
            <a:avLst/>
          </a:prstGeom>
        </p:spPr>
        <p:txBody>
          <a:bodyPr wrap="none">
            <a:spAutoFit/>
          </a:bodyPr>
          <a:lstStyle/>
          <a:p>
            <a:pPr>
              <a:spcAft>
                <a:spcPts val="0"/>
              </a:spcAft>
            </a:pPr>
            <a:r>
              <a:rPr lang="en-IN" sz="1400" b="1" dirty="0">
                <a:latin typeface="Arial" panose="020B0604020202020204" pitchFamily="34" charset="0"/>
                <a:ea typeface="Baskerville Old Face" panose="02020602080505020303" pitchFamily="18" charset="0"/>
                <a:cs typeface="Arial" panose="020B0604020202020204" pitchFamily="34" charset="0"/>
              </a:rPr>
              <a:t>Entity: </a:t>
            </a:r>
            <a:r>
              <a:rPr lang="en-IN" sz="1400" b="1" dirty="0" smtClean="0">
                <a:latin typeface="Arial" panose="020B0604020202020204" pitchFamily="34" charset="0"/>
                <a:ea typeface="Baskerville Old Face" panose="02020602080505020303" pitchFamily="18" charset="0"/>
                <a:cs typeface="Arial" panose="020B0604020202020204" pitchFamily="34" charset="0"/>
              </a:rPr>
              <a:t>Extra course</a:t>
            </a:r>
            <a:endParaRPr lang="en-IN" sz="1400" b="1"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686762493"/>
              </p:ext>
            </p:extLst>
          </p:nvPr>
        </p:nvGraphicFramePr>
        <p:xfrm>
          <a:off x="652839" y="4124159"/>
          <a:ext cx="7460851" cy="1940797"/>
        </p:xfrm>
        <a:graphic>
          <a:graphicData uri="http://schemas.openxmlformats.org/drawingml/2006/table">
            <a:tbl>
              <a:tblPr>
                <a:tableStyleId>{5C22544A-7EE6-4342-B048-85BDC9FD1C3A}</a:tableStyleId>
              </a:tblPr>
              <a:tblGrid>
                <a:gridCol w="2497693"/>
                <a:gridCol w="2481579"/>
                <a:gridCol w="2481579"/>
              </a:tblGrid>
              <a:tr h="236107">
                <a:tc>
                  <a:txBody>
                    <a:bodyPr/>
                    <a:lstStyle/>
                    <a:p>
                      <a:pPr marL="76200" algn="ctr">
                        <a:lnSpc>
                          <a:spcPts val="1310"/>
                        </a:lnSpc>
                        <a:spcAft>
                          <a:spcPts val="0"/>
                        </a:spcAft>
                      </a:pPr>
                      <a:r>
                        <a:rPr lang="en-IN" sz="1400" b="1" u="none" dirty="0">
                          <a:effectLst/>
                        </a:rPr>
                        <a:t>Attribute</a:t>
                      </a: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310"/>
                        </a:lnSpc>
                        <a:spcAft>
                          <a:spcPts val="0"/>
                        </a:spcAft>
                      </a:pPr>
                      <a:r>
                        <a:rPr lang="en-IN" sz="1400" b="1" u="none" dirty="0">
                          <a:effectLst/>
                        </a:rPr>
                        <a:t>Data Type</a:t>
                      </a: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310"/>
                        </a:lnSpc>
                        <a:spcAft>
                          <a:spcPts val="0"/>
                        </a:spcAft>
                      </a:pPr>
                      <a:r>
                        <a:rPr lang="en-IN" sz="1400" b="1" u="none" dirty="0" smtClean="0">
                          <a:effectLst/>
                        </a:rPr>
                        <a:t>Constraints</a:t>
                      </a: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628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18151">
                <a:tc>
                  <a:txBody>
                    <a:bodyPr/>
                    <a:lstStyle/>
                    <a:p>
                      <a:pPr marL="76200" algn="ctr">
                        <a:lnSpc>
                          <a:spcPts val="1215"/>
                        </a:lnSpc>
                        <a:spcAft>
                          <a:spcPts val="0"/>
                        </a:spcAft>
                      </a:pPr>
                      <a:r>
                        <a:rPr lang="en-IN" sz="1400" u="none">
                          <a:effectLst/>
                        </a:rPr>
                        <a:t>Course ID</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5"/>
                        </a:lnSpc>
                        <a:spcAft>
                          <a:spcPts val="0"/>
                        </a:spcAft>
                      </a:pPr>
                      <a:r>
                        <a:rPr lang="en-IN" sz="1400" u="none">
                          <a:effectLst/>
                        </a:rPr>
                        <a:t>Varchar(10)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5"/>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628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18151">
                <a:tc>
                  <a:txBody>
                    <a:bodyPr/>
                    <a:lstStyle/>
                    <a:p>
                      <a:pPr marL="76200" algn="ctr">
                        <a:lnSpc>
                          <a:spcPts val="1210"/>
                        </a:lnSpc>
                        <a:spcAft>
                          <a:spcPts val="0"/>
                        </a:spcAft>
                      </a:pPr>
                      <a:r>
                        <a:rPr lang="en-IN" sz="1400" u="none">
                          <a:effectLst/>
                        </a:rPr>
                        <a:t>Instructor Name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Varchar(20)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628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19947">
                <a:tc>
                  <a:txBody>
                    <a:bodyPr/>
                    <a:lstStyle/>
                    <a:p>
                      <a:pPr marL="76200" algn="ctr">
                        <a:lnSpc>
                          <a:spcPts val="1220"/>
                        </a:lnSpc>
                        <a:spcAft>
                          <a:spcPts val="0"/>
                        </a:spcAft>
                      </a:pPr>
                      <a:r>
                        <a:rPr lang="en-IN" sz="1400" u="none">
                          <a:effectLst/>
                        </a:rPr>
                        <a:t>Name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20"/>
                        </a:lnSpc>
                        <a:spcAft>
                          <a:spcPts val="0"/>
                        </a:spcAft>
                      </a:pPr>
                      <a:r>
                        <a:rPr lang="en-IN" sz="1400" u="none">
                          <a:effectLst/>
                        </a:rPr>
                        <a:t>Varchar(20)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2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628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18151">
                <a:tc>
                  <a:txBody>
                    <a:bodyPr/>
                    <a:lstStyle/>
                    <a:p>
                      <a:pPr marL="76200" algn="ctr">
                        <a:lnSpc>
                          <a:spcPts val="1210"/>
                        </a:lnSpc>
                        <a:spcAft>
                          <a:spcPts val="0"/>
                        </a:spcAft>
                      </a:pPr>
                      <a:r>
                        <a:rPr lang="en-IN" sz="1400" u="none">
                          <a:effectLst/>
                        </a:rPr>
                        <a:t>Description</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Varchar(40)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628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18151">
                <a:tc>
                  <a:txBody>
                    <a:bodyPr/>
                    <a:lstStyle/>
                    <a:p>
                      <a:pPr marL="76200" algn="ctr">
                        <a:lnSpc>
                          <a:spcPts val="1210"/>
                        </a:lnSpc>
                        <a:spcAft>
                          <a:spcPts val="0"/>
                        </a:spcAft>
                      </a:pPr>
                      <a:r>
                        <a:rPr lang="en-IN" sz="1400" u="none">
                          <a:effectLst/>
                        </a:rPr>
                        <a:t>Year</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Int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628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18151">
                <a:tc>
                  <a:txBody>
                    <a:bodyPr/>
                    <a:lstStyle/>
                    <a:p>
                      <a:pPr marL="76200" algn="ctr">
                        <a:lnSpc>
                          <a:spcPts val="1210"/>
                        </a:lnSpc>
                        <a:spcAft>
                          <a:spcPts val="0"/>
                        </a:spcAft>
                      </a:pPr>
                      <a:r>
                        <a:rPr lang="en-IN" sz="1400" u="none">
                          <a:effectLst/>
                        </a:rPr>
                        <a:t>Fees</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Double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628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dirty="0">
                          <a:effectLst/>
                        </a:rPr>
                        <a:t> </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bl>
          </a:graphicData>
        </a:graphic>
      </p:graphicFrame>
      <p:sp>
        <p:nvSpPr>
          <p:cNvPr id="9" name="TextBox 8"/>
          <p:cNvSpPr txBox="1"/>
          <p:nvPr/>
        </p:nvSpPr>
        <p:spPr>
          <a:xfrm>
            <a:off x="8216721" y="4305861"/>
            <a:ext cx="3072881" cy="1569660"/>
          </a:xfrm>
          <a:prstGeom prst="rect">
            <a:avLst/>
          </a:prstGeom>
          <a:noFill/>
          <a:ln>
            <a:solidFill>
              <a:schemeClr val="bg1"/>
            </a:solidFill>
          </a:ln>
        </p:spPr>
        <p:txBody>
          <a:bodyPr wrap="square" rtlCol="0" anchor="ctr" anchorCtr="1">
            <a:spAutoFit/>
          </a:bodyPr>
          <a:lstStyle/>
          <a:p>
            <a:r>
              <a:rPr lang="en-IN" sz="1600" dirty="0" smtClean="0"/>
              <a:t>In the table shown above we have Course ID  as the primary key. This table stores the details of the extra course provided by the institution along with the fees that should be paid to pursue the extra course.</a:t>
            </a:r>
            <a:endParaRPr lang="en-IN" sz="1600" dirty="0"/>
          </a:p>
        </p:txBody>
      </p:sp>
    </p:spTree>
    <p:extLst>
      <p:ext uri="{BB962C8B-B14F-4D97-AF65-F5344CB8AC3E}">
        <p14:creationId xmlns:p14="http://schemas.microsoft.com/office/powerpoint/2010/main" val="59992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2944" y="344067"/>
            <a:ext cx="2167581" cy="307777"/>
          </a:xfrm>
          <a:prstGeom prst="rect">
            <a:avLst/>
          </a:prstGeom>
        </p:spPr>
        <p:txBody>
          <a:bodyPr wrap="none">
            <a:spAutoFit/>
          </a:bodyPr>
          <a:lstStyle/>
          <a:p>
            <a:pPr>
              <a:spcAft>
                <a:spcPts val="0"/>
              </a:spcAft>
            </a:pPr>
            <a:r>
              <a:rPr lang="en-IN" sz="1400" b="1" dirty="0">
                <a:latin typeface="Arial" panose="020B0604020202020204" pitchFamily="34" charset="0"/>
                <a:ea typeface="Baskerville Old Face" panose="02020602080505020303" pitchFamily="18" charset="0"/>
                <a:cs typeface="Arial" panose="020B0604020202020204" pitchFamily="34" charset="0"/>
              </a:rPr>
              <a:t>Entity: </a:t>
            </a:r>
            <a:r>
              <a:rPr lang="en-IN" sz="1400" b="1" dirty="0" smtClean="0">
                <a:latin typeface="Arial" panose="020B0604020202020204" pitchFamily="34" charset="0"/>
                <a:ea typeface="Baskerville Old Face" panose="02020602080505020303" pitchFamily="18" charset="0"/>
                <a:cs typeface="Arial" panose="020B0604020202020204" pitchFamily="34" charset="0"/>
              </a:rPr>
              <a:t>Summer Project</a:t>
            </a:r>
            <a:endParaRPr lang="en-IN" sz="1400" b="1"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37596157"/>
              </p:ext>
            </p:extLst>
          </p:nvPr>
        </p:nvGraphicFramePr>
        <p:xfrm>
          <a:off x="540913" y="759854"/>
          <a:ext cx="7688687" cy="1945863"/>
        </p:xfrm>
        <a:graphic>
          <a:graphicData uri="http://schemas.openxmlformats.org/drawingml/2006/table">
            <a:tbl>
              <a:tblPr>
                <a:tableStyleId>{5C22544A-7EE6-4342-B048-85BDC9FD1C3A}</a:tableStyleId>
              </a:tblPr>
              <a:tblGrid>
                <a:gridCol w="2573967"/>
                <a:gridCol w="2524847"/>
                <a:gridCol w="2589873"/>
              </a:tblGrid>
              <a:tr h="248659">
                <a:tc>
                  <a:txBody>
                    <a:bodyPr/>
                    <a:lstStyle/>
                    <a:p>
                      <a:pPr marL="76200" algn="ctr">
                        <a:lnSpc>
                          <a:spcPts val="1310"/>
                        </a:lnSpc>
                        <a:spcAft>
                          <a:spcPts val="0"/>
                        </a:spcAft>
                      </a:pPr>
                      <a:r>
                        <a:rPr lang="en-IN" sz="1400" b="1" u="none" dirty="0">
                          <a:effectLst/>
                        </a:rPr>
                        <a:t>Attribute</a:t>
                      </a: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310"/>
                        </a:lnSpc>
                        <a:spcAft>
                          <a:spcPts val="0"/>
                        </a:spcAft>
                      </a:pPr>
                      <a:r>
                        <a:rPr lang="en-IN" sz="1400" b="1" u="none" dirty="0">
                          <a:effectLst/>
                        </a:rPr>
                        <a:t>Data Type</a:t>
                      </a: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310"/>
                        </a:lnSpc>
                        <a:spcAft>
                          <a:spcPts val="0"/>
                        </a:spcAft>
                      </a:pPr>
                      <a:r>
                        <a:rPr lang="en-IN" sz="1400" b="1" u="none" dirty="0" smtClean="0">
                          <a:effectLst/>
                        </a:rPr>
                        <a:t>Constraints</a:t>
                      </a: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6010">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5613">
                <a:tc>
                  <a:txBody>
                    <a:bodyPr/>
                    <a:lstStyle/>
                    <a:p>
                      <a:pPr marL="76200" algn="ctr">
                        <a:lnSpc>
                          <a:spcPts val="1210"/>
                        </a:lnSpc>
                        <a:spcAft>
                          <a:spcPts val="0"/>
                        </a:spcAft>
                      </a:pPr>
                      <a:r>
                        <a:rPr lang="en-IN" sz="1400" u="none">
                          <a:effectLst/>
                        </a:rPr>
                        <a:t>Instructor ID</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Varchar(10)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6010">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7141">
                <a:tc>
                  <a:txBody>
                    <a:bodyPr/>
                    <a:lstStyle/>
                    <a:p>
                      <a:pPr marL="76200" algn="ctr">
                        <a:lnSpc>
                          <a:spcPts val="1220"/>
                        </a:lnSpc>
                        <a:spcAft>
                          <a:spcPts val="0"/>
                        </a:spcAft>
                      </a:pPr>
                      <a:r>
                        <a:rPr lang="en-IN" sz="1400" u="none">
                          <a:effectLst/>
                        </a:rPr>
                        <a:t>Instructor Name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20"/>
                        </a:lnSpc>
                        <a:spcAft>
                          <a:spcPts val="0"/>
                        </a:spcAft>
                      </a:pPr>
                      <a:r>
                        <a:rPr lang="en-IN" sz="1400" u="none">
                          <a:effectLst/>
                        </a:rPr>
                        <a:t>Varchar(20)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2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6010">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5613">
                <a:tc>
                  <a:txBody>
                    <a:bodyPr/>
                    <a:lstStyle/>
                    <a:p>
                      <a:pPr marL="76200" algn="ctr">
                        <a:lnSpc>
                          <a:spcPts val="1210"/>
                        </a:lnSpc>
                        <a:spcAft>
                          <a:spcPts val="0"/>
                        </a:spcAft>
                      </a:pPr>
                      <a:r>
                        <a:rPr lang="en-IN" sz="1400" u="none">
                          <a:effectLst/>
                        </a:rPr>
                        <a:t>Title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Varchar(20)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6010">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5613">
                <a:tc>
                  <a:txBody>
                    <a:bodyPr/>
                    <a:lstStyle/>
                    <a:p>
                      <a:pPr marL="76200" algn="ctr">
                        <a:lnSpc>
                          <a:spcPts val="1210"/>
                        </a:lnSpc>
                        <a:spcAft>
                          <a:spcPts val="0"/>
                        </a:spcAft>
                      </a:pPr>
                      <a:r>
                        <a:rPr lang="en-IN" sz="1400" u="none" dirty="0">
                          <a:effectLst/>
                        </a:rPr>
                        <a:t>Description</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Varchar(100)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6010">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5613">
                <a:tc>
                  <a:txBody>
                    <a:bodyPr/>
                    <a:lstStyle/>
                    <a:p>
                      <a:pPr marL="76200" algn="ctr">
                        <a:lnSpc>
                          <a:spcPts val="1210"/>
                        </a:lnSpc>
                        <a:spcAft>
                          <a:spcPts val="0"/>
                        </a:spcAft>
                      </a:pPr>
                      <a:r>
                        <a:rPr lang="en-IN" sz="1400" u="none">
                          <a:effectLst/>
                        </a:rPr>
                        <a:t>Year</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Int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6010">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5613">
                <a:tc>
                  <a:txBody>
                    <a:bodyPr/>
                    <a:lstStyle/>
                    <a:p>
                      <a:pPr marL="76200" algn="ctr">
                        <a:lnSpc>
                          <a:spcPts val="1210"/>
                        </a:lnSpc>
                        <a:spcAft>
                          <a:spcPts val="0"/>
                        </a:spcAft>
                      </a:pPr>
                      <a:r>
                        <a:rPr lang="en-IN" sz="1400" u="none">
                          <a:effectLst/>
                        </a:rPr>
                        <a:t>Duration</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Varchar(10)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56010">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9928">
                <a:tc>
                  <a:txBody>
                    <a:bodyPr/>
                    <a:lstStyle/>
                    <a:p>
                      <a:pPr marL="76200" algn="ctr">
                        <a:lnSpc>
                          <a:spcPts val="1210"/>
                        </a:lnSpc>
                        <a:spcAft>
                          <a:spcPts val="0"/>
                        </a:spcAft>
                      </a:pPr>
                      <a:r>
                        <a:rPr lang="en-IN" sz="1400" u="none">
                          <a:effectLst/>
                        </a:rPr>
                        <a:t>Stipend</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dirty="0">
                          <a:effectLst/>
                        </a:rPr>
                        <a:t>Double</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dirty="0">
                          <a:effectLst/>
                        </a:rPr>
                        <a:t>-</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bl>
          </a:graphicData>
        </a:graphic>
      </p:graphicFrame>
      <p:sp>
        <p:nvSpPr>
          <p:cNvPr id="7" name="TextBox 6"/>
          <p:cNvSpPr txBox="1"/>
          <p:nvPr/>
        </p:nvSpPr>
        <p:spPr>
          <a:xfrm>
            <a:off x="8461419" y="651844"/>
            <a:ext cx="3240307" cy="2062103"/>
          </a:xfrm>
          <a:prstGeom prst="rect">
            <a:avLst/>
          </a:prstGeom>
          <a:noFill/>
          <a:ln>
            <a:solidFill>
              <a:schemeClr val="bg1"/>
            </a:solidFill>
          </a:ln>
        </p:spPr>
        <p:txBody>
          <a:bodyPr wrap="square" rtlCol="0" anchor="ctr" anchorCtr="1">
            <a:spAutoFit/>
          </a:bodyPr>
          <a:lstStyle/>
          <a:p>
            <a:pPr algn="just"/>
            <a:r>
              <a:rPr lang="en-IN" sz="1600" dirty="0" smtClean="0"/>
              <a:t>This table stores the description of summer project provided in each course. During summer vacation if a student wants to know the details of the project in a specific subject he may refer this table and contact the specific instructor in case he wants to join the project.</a:t>
            </a:r>
            <a:endParaRPr lang="en-IN" sz="1600" dirty="0"/>
          </a:p>
        </p:txBody>
      </p:sp>
      <p:sp>
        <p:nvSpPr>
          <p:cNvPr id="8" name="Rectangle 7"/>
          <p:cNvSpPr/>
          <p:nvPr/>
        </p:nvSpPr>
        <p:spPr>
          <a:xfrm>
            <a:off x="635225" y="3722476"/>
            <a:ext cx="1756956" cy="307777"/>
          </a:xfrm>
          <a:prstGeom prst="rect">
            <a:avLst/>
          </a:prstGeom>
        </p:spPr>
        <p:txBody>
          <a:bodyPr wrap="none">
            <a:spAutoFit/>
          </a:bodyPr>
          <a:lstStyle/>
          <a:p>
            <a:pPr>
              <a:spcAft>
                <a:spcPts val="0"/>
              </a:spcAft>
            </a:pPr>
            <a:r>
              <a:rPr lang="en-IN" sz="1400" b="1" dirty="0">
                <a:latin typeface="Arial" panose="020B0604020202020204" pitchFamily="34" charset="0"/>
                <a:ea typeface="Baskerville Old Face" panose="02020602080505020303" pitchFamily="18" charset="0"/>
                <a:cs typeface="Arial" panose="020B0604020202020204" pitchFamily="34" charset="0"/>
              </a:rPr>
              <a:t>Entity: </a:t>
            </a:r>
            <a:r>
              <a:rPr lang="en-IN" sz="1400" b="1" dirty="0" smtClean="0">
                <a:latin typeface="Arial" panose="020B0604020202020204" pitchFamily="34" charset="0"/>
                <a:ea typeface="Baskerville Old Face" panose="02020602080505020303" pitchFamily="18" charset="0"/>
                <a:cs typeface="Arial" panose="020B0604020202020204" pitchFamily="34" charset="0"/>
              </a:rPr>
              <a:t>Attendance</a:t>
            </a:r>
            <a:endParaRPr lang="en-IN" sz="1400" b="1"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104821366"/>
              </p:ext>
            </p:extLst>
          </p:nvPr>
        </p:nvGraphicFramePr>
        <p:xfrm>
          <a:off x="528035" y="4208732"/>
          <a:ext cx="7933384" cy="1947372"/>
        </p:xfrm>
        <a:graphic>
          <a:graphicData uri="http://schemas.openxmlformats.org/drawingml/2006/table">
            <a:tbl>
              <a:tblPr>
                <a:tableStyleId>{5C22544A-7EE6-4342-B048-85BDC9FD1C3A}</a:tableStyleId>
              </a:tblPr>
              <a:tblGrid>
                <a:gridCol w="2655884"/>
                <a:gridCol w="2638750"/>
                <a:gridCol w="2638750"/>
              </a:tblGrid>
              <a:tr h="372237">
                <a:tc>
                  <a:txBody>
                    <a:bodyPr/>
                    <a:lstStyle/>
                    <a:p>
                      <a:pPr marL="76200" algn="ctr">
                        <a:lnSpc>
                          <a:spcPts val="1310"/>
                        </a:lnSpc>
                        <a:spcAft>
                          <a:spcPts val="0"/>
                        </a:spcAft>
                      </a:pPr>
                      <a:r>
                        <a:rPr lang="en-IN" sz="1400" b="1" u="none" dirty="0" smtClean="0">
                          <a:effectLst/>
                        </a:rPr>
                        <a:t>Attribute</a:t>
                      </a:r>
                    </a:p>
                    <a:p>
                      <a:pPr marL="762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310"/>
                        </a:lnSpc>
                        <a:spcAft>
                          <a:spcPts val="0"/>
                        </a:spcAft>
                      </a:pPr>
                      <a:r>
                        <a:rPr lang="en-IN" sz="1400" b="1" u="none" dirty="0">
                          <a:effectLst/>
                        </a:rPr>
                        <a:t>Data </a:t>
                      </a:r>
                      <a:r>
                        <a:rPr lang="en-IN" sz="1400" b="1" u="none" dirty="0" smtClean="0">
                          <a:effectLst/>
                        </a:rPr>
                        <a:t>Type</a:t>
                      </a:r>
                    </a:p>
                    <a:p>
                      <a:pPr marL="635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310"/>
                        </a:lnSpc>
                        <a:spcAft>
                          <a:spcPts val="0"/>
                        </a:spcAft>
                      </a:pPr>
                      <a:r>
                        <a:rPr lang="en-IN" sz="1400" b="1" u="none" dirty="0" smtClean="0">
                          <a:effectLst/>
                        </a:rPr>
                        <a:t>Constraints</a:t>
                      </a:r>
                    </a:p>
                    <a:p>
                      <a:pPr marL="635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62568">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52044">
                <a:tc>
                  <a:txBody>
                    <a:bodyPr/>
                    <a:lstStyle/>
                    <a:p>
                      <a:pPr marL="76200" algn="ctr">
                        <a:lnSpc>
                          <a:spcPts val="1210"/>
                        </a:lnSpc>
                        <a:spcAft>
                          <a:spcPts val="0"/>
                        </a:spcAft>
                      </a:pPr>
                      <a:r>
                        <a:rPr lang="en-IN" sz="1400" u="none">
                          <a:effectLst/>
                        </a:rPr>
                        <a:t>Student ID</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Varchar(10)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62568">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52044">
                <a:tc>
                  <a:txBody>
                    <a:bodyPr/>
                    <a:lstStyle/>
                    <a:p>
                      <a:pPr marL="76200" algn="ctr">
                        <a:lnSpc>
                          <a:spcPts val="1210"/>
                        </a:lnSpc>
                        <a:spcAft>
                          <a:spcPts val="0"/>
                        </a:spcAft>
                      </a:pPr>
                      <a:r>
                        <a:rPr lang="en-IN" sz="1400" u="none">
                          <a:effectLst/>
                        </a:rPr>
                        <a:t>Course ID</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Varchar(10)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62568">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54119">
                <a:tc>
                  <a:txBody>
                    <a:bodyPr/>
                    <a:lstStyle/>
                    <a:p>
                      <a:pPr marL="76200" algn="ctr">
                        <a:lnSpc>
                          <a:spcPts val="1220"/>
                        </a:lnSpc>
                        <a:spcAft>
                          <a:spcPts val="0"/>
                        </a:spcAft>
                      </a:pPr>
                      <a:r>
                        <a:rPr lang="en-IN" sz="1400" u="none">
                          <a:effectLst/>
                        </a:rPr>
                        <a:t>Month</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20"/>
                        </a:lnSpc>
                        <a:spcAft>
                          <a:spcPts val="0"/>
                        </a:spcAft>
                      </a:pPr>
                      <a:r>
                        <a:rPr lang="en-IN" sz="1400" u="none">
                          <a:effectLst/>
                        </a:rPr>
                        <a:t>Varchar(15)</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2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62568">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52044">
                <a:tc>
                  <a:txBody>
                    <a:bodyPr/>
                    <a:lstStyle/>
                    <a:p>
                      <a:pPr marL="76200" algn="ctr">
                        <a:lnSpc>
                          <a:spcPts val="1215"/>
                        </a:lnSpc>
                        <a:spcAft>
                          <a:spcPts val="0"/>
                        </a:spcAft>
                      </a:pPr>
                      <a:r>
                        <a:rPr lang="en-IN" sz="1400" u="none">
                          <a:effectLst/>
                        </a:rPr>
                        <a:t>Total Days</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5"/>
                        </a:lnSpc>
                        <a:spcAft>
                          <a:spcPts val="0"/>
                        </a:spcAft>
                      </a:pPr>
                      <a:r>
                        <a:rPr lang="en-IN" sz="1400" u="none">
                          <a:effectLst/>
                        </a:rPr>
                        <a:t>Int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5"/>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62568">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252044">
                <a:tc>
                  <a:txBody>
                    <a:bodyPr/>
                    <a:lstStyle/>
                    <a:p>
                      <a:pPr marL="76200" algn="ctr">
                        <a:lnSpc>
                          <a:spcPts val="1210"/>
                        </a:lnSpc>
                        <a:spcAft>
                          <a:spcPts val="0"/>
                        </a:spcAft>
                      </a:pPr>
                      <a:r>
                        <a:rPr lang="en-IN" sz="1400" u="none">
                          <a:effectLst/>
                        </a:rPr>
                        <a:t>Days Attended</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Int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dirty="0">
                          <a:effectLst/>
                        </a:rPr>
                        <a:t>Not null</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bl>
          </a:graphicData>
        </a:graphic>
      </p:graphicFrame>
      <p:sp>
        <p:nvSpPr>
          <p:cNvPr id="10" name="TextBox 9"/>
          <p:cNvSpPr txBox="1"/>
          <p:nvPr/>
        </p:nvSpPr>
        <p:spPr>
          <a:xfrm>
            <a:off x="8667482" y="4339346"/>
            <a:ext cx="3034244" cy="1569660"/>
          </a:xfrm>
          <a:prstGeom prst="rect">
            <a:avLst/>
          </a:prstGeom>
          <a:noFill/>
          <a:ln>
            <a:solidFill>
              <a:schemeClr val="bg1"/>
            </a:solidFill>
          </a:ln>
        </p:spPr>
        <p:txBody>
          <a:bodyPr wrap="square" rtlCol="0" anchor="ctr" anchorCtr="1">
            <a:spAutoFit/>
          </a:bodyPr>
          <a:lstStyle/>
          <a:p>
            <a:pPr algn="just"/>
            <a:r>
              <a:rPr lang="en-IN" sz="1600" dirty="0" smtClean="0"/>
              <a:t>This table stores the attendance of each student in every subject month-wise. This table helps the institution to know the details of the students who have less attendance.</a:t>
            </a:r>
            <a:endParaRPr lang="en-IN" sz="1600" dirty="0"/>
          </a:p>
        </p:txBody>
      </p:sp>
    </p:spTree>
    <p:extLst>
      <p:ext uri="{BB962C8B-B14F-4D97-AF65-F5344CB8AC3E}">
        <p14:creationId xmlns:p14="http://schemas.microsoft.com/office/powerpoint/2010/main" val="67327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31" y="1471590"/>
            <a:ext cx="10327340" cy="4538663"/>
          </a:xfrm>
        </p:spPr>
        <p:txBody>
          <a:bodyPr>
            <a:normAutofit lnSpcReduction="10000"/>
          </a:bodyPr>
          <a:lstStyle/>
          <a:p>
            <a:pPr lvl="0" algn="just">
              <a:buFont typeface="Arial" panose="020B0604020202020204" pitchFamily="34" charset="0"/>
              <a:buChar char="•"/>
            </a:pPr>
            <a:r>
              <a:rPr lang="en-IN" dirty="0"/>
              <a:t>List the students who have attendance less the 80% in course ‘X’.</a:t>
            </a:r>
          </a:p>
          <a:p>
            <a:pPr lvl="0" algn="just">
              <a:buFont typeface="Arial" panose="020B0604020202020204" pitchFamily="34" charset="0"/>
              <a:buChar char="•"/>
            </a:pPr>
            <a:r>
              <a:rPr lang="en-IN" dirty="0"/>
              <a:t>Retrieve all students of </a:t>
            </a:r>
            <a:r>
              <a:rPr lang="en-IN" dirty="0" err="1"/>
              <a:t>B.Tech</a:t>
            </a:r>
            <a:r>
              <a:rPr lang="en-IN" dirty="0"/>
              <a:t>.(ICT) batch ‘X’ having CGPA &gt;= 3.0. </a:t>
            </a:r>
          </a:p>
          <a:p>
            <a:pPr lvl="0" algn="just">
              <a:buFont typeface="Arial" panose="020B0604020202020204" pitchFamily="34" charset="0"/>
              <a:buChar char="•"/>
            </a:pPr>
            <a:r>
              <a:rPr lang="en-IN" dirty="0"/>
              <a:t>Display the Grade of student ‘X’ in course ‘Y’</a:t>
            </a:r>
          </a:p>
          <a:p>
            <a:pPr lvl="0" algn="just">
              <a:buFont typeface="Arial" panose="020B0604020202020204" pitchFamily="34" charset="0"/>
              <a:buChar char="•"/>
            </a:pPr>
            <a:r>
              <a:rPr lang="en-IN" dirty="0"/>
              <a:t>List IDs of students of </a:t>
            </a:r>
            <a:r>
              <a:rPr lang="en-IN" dirty="0" err="1"/>
              <a:t>B.Tech</a:t>
            </a:r>
            <a:r>
              <a:rPr lang="en-IN" dirty="0"/>
              <a:t>.(ICT) batch ‘X’ having any F grade in subject ‘Y</a:t>
            </a:r>
            <a:r>
              <a:rPr lang="en-IN" dirty="0" smtClean="0"/>
              <a:t>’.</a:t>
            </a:r>
          </a:p>
          <a:p>
            <a:pPr algn="just">
              <a:buFont typeface="Arial" panose="020B0604020202020204" pitchFamily="34" charset="0"/>
              <a:buChar char="•"/>
            </a:pPr>
            <a:r>
              <a:rPr lang="en-IN" dirty="0"/>
              <a:t>List the pre requirements of company ‘X’ for profile ‘Y</a:t>
            </a:r>
            <a:r>
              <a:rPr lang="en-IN" dirty="0" smtClean="0"/>
              <a:t>’.</a:t>
            </a:r>
          </a:p>
          <a:p>
            <a:pPr lvl="0" algn="just">
              <a:buFont typeface="Arial" panose="020B0604020202020204" pitchFamily="34" charset="0"/>
              <a:buChar char="•"/>
            </a:pPr>
            <a:r>
              <a:rPr lang="en-IN" dirty="0"/>
              <a:t>List company names who are offering stipend more than amount ‘X</a:t>
            </a:r>
            <a:r>
              <a:rPr lang="en-IN" dirty="0" smtClean="0"/>
              <a:t>’.</a:t>
            </a:r>
            <a:endParaRPr lang="en-IN" dirty="0"/>
          </a:p>
          <a:p>
            <a:pPr algn="just">
              <a:buFont typeface="Arial" panose="020B0604020202020204" pitchFamily="34" charset="0"/>
              <a:buChar char="•"/>
            </a:pPr>
            <a:r>
              <a:rPr lang="en-IN" dirty="0"/>
              <a:t>List all the offered summer projects in year ‘X</a:t>
            </a:r>
            <a:r>
              <a:rPr lang="en-IN" dirty="0" smtClean="0"/>
              <a:t>’.</a:t>
            </a:r>
          </a:p>
          <a:p>
            <a:pPr lvl="0" algn="just">
              <a:buFont typeface="Arial" panose="020B0604020202020204" pitchFamily="34" charset="0"/>
              <a:buChar char="•"/>
            </a:pPr>
            <a:r>
              <a:rPr lang="en-IN" dirty="0"/>
              <a:t>Find number of students in batch ‘X’ and branch ‘Y’.</a:t>
            </a:r>
          </a:p>
          <a:p>
            <a:pPr lvl="0" algn="just">
              <a:buFont typeface="Arial" panose="020B0604020202020204" pitchFamily="34" charset="0"/>
              <a:buChar char="•"/>
            </a:pPr>
            <a:r>
              <a:rPr lang="en-IN" dirty="0"/>
              <a:t>List the names of professors who has experience of more than 10 years.</a:t>
            </a:r>
          </a:p>
          <a:p>
            <a:pPr lvl="0" algn="just">
              <a:buFont typeface="Arial" panose="020B0604020202020204" pitchFamily="34" charset="0"/>
              <a:buChar char="•"/>
            </a:pPr>
            <a:r>
              <a:rPr lang="en-IN" dirty="0"/>
              <a:t>List professors having experience in field /company ‘X’.</a:t>
            </a:r>
          </a:p>
          <a:p>
            <a:pPr lvl="0" algn="just">
              <a:buFont typeface="Arial" panose="020B0604020202020204" pitchFamily="34" charset="0"/>
              <a:buChar char="•"/>
            </a:pPr>
            <a:r>
              <a:rPr lang="en-IN" dirty="0"/>
              <a:t>Display the speaker and topic of talk on date ‘X’.</a:t>
            </a:r>
          </a:p>
          <a:p>
            <a:pPr algn="just">
              <a:buFont typeface="Arial" panose="020B0604020202020204" pitchFamily="34" charset="0"/>
              <a:buChar char="•"/>
            </a:pPr>
            <a:endParaRPr lang="en-IN" dirty="0"/>
          </a:p>
          <a:p>
            <a:pPr lvl="0" algn="just">
              <a:buFont typeface="Arial" panose="020B0604020202020204" pitchFamily="34" charset="0"/>
              <a:buChar char="•"/>
            </a:pPr>
            <a:endParaRPr lang="en-IN" dirty="0" smtClean="0"/>
          </a:p>
          <a:p>
            <a:pPr lvl="0" algn="just">
              <a:buFont typeface="Arial" panose="020B0604020202020204" pitchFamily="34" charset="0"/>
              <a:buChar char="•"/>
            </a:pPr>
            <a:endParaRPr lang="en-IN" dirty="0"/>
          </a:p>
          <a:p>
            <a:pPr algn="just">
              <a:buFont typeface="Arial" panose="020B0604020202020204" pitchFamily="34" charset="0"/>
              <a:buChar char="•"/>
            </a:pPr>
            <a:endParaRPr lang="en-IN" dirty="0"/>
          </a:p>
        </p:txBody>
      </p:sp>
      <p:sp>
        <p:nvSpPr>
          <p:cNvPr id="3" name="Title 2"/>
          <p:cNvSpPr>
            <a:spLocks noGrp="1"/>
          </p:cNvSpPr>
          <p:nvPr>
            <p:ph type="title"/>
          </p:nvPr>
        </p:nvSpPr>
        <p:spPr/>
        <p:txBody>
          <a:bodyPr/>
          <a:lstStyle/>
          <a:p>
            <a:r>
              <a:rPr lang="en-IN" dirty="0"/>
              <a:t>List of </a:t>
            </a:r>
            <a:r>
              <a:rPr lang="en-IN" dirty="0" smtClean="0"/>
              <a:t>Queries</a:t>
            </a:r>
            <a:endParaRPr lang="en-IN" dirty="0"/>
          </a:p>
        </p:txBody>
      </p:sp>
    </p:spTree>
    <p:extLst>
      <p:ext uri="{BB962C8B-B14F-4D97-AF65-F5344CB8AC3E}">
        <p14:creationId xmlns:p14="http://schemas.microsoft.com/office/powerpoint/2010/main" val="280209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500"/>
                                        <p:tgtEl>
                                          <p:spTgt spid="2">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fade">
                                      <p:cBhvr>
                                        <p:cTn id="41"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31" y="1295400"/>
            <a:ext cx="10327340" cy="4538663"/>
          </a:xfrm>
        </p:spPr>
        <p:txBody>
          <a:bodyPr>
            <a:noAutofit/>
          </a:bodyPr>
          <a:lstStyle/>
          <a:p>
            <a:pPr lvl="0" algn="just">
              <a:buFont typeface="Arial" panose="020B0604020202020204" pitchFamily="34" charset="0"/>
              <a:buChar char="•"/>
            </a:pPr>
            <a:r>
              <a:rPr lang="en-IN" dirty="0"/>
              <a:t>Display all the seminars of month ‘X’ in year ‘Y’.</a:t>
            </a:r>
          </a:p>
          <a:p>
            <a:pPr lvl="0" algn="just">
              <a:buFont typeface="Arial" panose="020B0604020202020204" pitchFamily="34" charset="0"/>
              <a:buChar char="•"/>
            </a:pPr>
            <a:r>
              <a:rPr lang="en-IN" dirty="0"/>
              <a:t>List the students who have taken extra course ‘X’ under the mentorship of instructor ‘Y’.</a:t>
            </a:r>
          </a:p>
          <a:p>
            <a:pPr lvl="0" algn="just">
              <a:buFont typeface="Arial" panose="020B0604020202020204" pitchFamily="34" charset="0"/>
              <a:buChar char="•"/>
            </a:pPr>
            <a:r>
              <a:rPr lang="en-IN" dirty="0"/>
              <a:t>Display URL of soft copy of all the courses of semester ‘X’ of branch ‘Y’.</a:t>
            </a:r>
          </a:p>
          <a:p>
            <a:pPr lvl="0" algn="just">
              <a:buFont typeface="Arial" panose="020B0604020202020204" pitchFamily="34" charset="0"/>
              <a:buChar char="•"/>
            </a:pPr>
            <a:r>
              <a:rPr lang="en-IN" dirty="0"/>
              <a:t>List the students who have taken extra course after every semester.</a:t>
            </a:r>
          </a:p>
          <a:p>
            <a:pPr lvl="0" algn="just">
              <a:buFont typeface="Arial" panose="020B0604020202020204" pitchFamily="34" charset="0"/>
              <a:buChar char="•"/>
            </a:pPr>
            <a:r>
              <a:rPr lang="en-IN" dirty="0"/>
              <a:t>List out all the books of course ‘X’.</a:t>
            </a:r>
          </a:p>
          <a:p>
            <a:pPr lvl="0" algn="just">
              <a:buFont typeface="Arial" panose="020B0604020202020204" pitchFamily="34" charset="0"/>
              <a:buChar char="•"/>
            </a:pPr>
            <a:r>
              <a:rPr lang="en-IN" dirty="0"/>
              <a:t>Find the library availability status of book ‘X’.</a:t>
            </a:r>
          </a:p>
          <a:p>
            <a:pPr lvl="0" algn="just">
              <a:buFont typeface="Arial" panose="020B0604020202020204" pitchFamily="34" charset="0"/>
              <a:buChar char="•"/>
            </a:pPr>
            <a:r>
              <a:rPr lang="en-IN" dirty="0"/>
              <a:t>List all the book store of city ‘X’ having book ‘Y’. </a:t>
            </a:r>
          </a:p>
          <a:p>
            <a:pPr lvl="0" algn="just">
              <a:buFont typeface="Arial" panose="020B0604020202020204" pitchFamily="34" charset="0"/>
              <a:buChar char="•"/>
            </a:pPr>
            <a:r>
              <a:rPr lang="en-IN" dirty="0"/>
              <a:t>Show all the books of course ‘X’ in ascending order of their rating.</a:t>
            </a:r>
          </a:p>
          <a:p>
            <a:pPr lvl="0" algn="just">
              <a:buFont typeface="Arial" panose="020B0604020202020204" pitchFamily="34" charset="0"/>
              <a:buChar char="•"/>
            </a:pPr>
            <a:r>
              <a:rPr lang="en-IN" dirty="0"/>
              <a:t>Display the starting and ending date of mid semester and end semester exam of semester ‘X’.</a:t>
            </a:r>
          </a:p>
          <a:p>
            <a:pPr algn="just">
              <a:buFont typeface="Arial" panose="020B0604020202020204" pitchFamily="34" charset="0"/>
              <a:buChar char="•"/>
            </a:pPr>
            <a:r>
              <a:rPr lang="en-IN" dirty="0" smtClean="0"/>
              <a:t>Display top 3 students of course ‘X’.</a:t>
            </a:r>
            <a:endParaRPr lang="en-IN" dirty="0"/>
          </a:p>
        </p:txBody>
      </p:sp>
      <p:sp>
        <p:nvSpPr>
          <p:cNvPr id="3" name="Title 2"/>
          <p:cNvSpPr>
            <a:spLocks noGrp="1"/>
          </p:cNvSpPr>
          <p:nvPr>
            <p:ph type="title"/>
          </p:nvPr>
        </p:nvSpPr>
        <p:spPr/>
        <p:txBody>
          <a:bodyPr/>
          <a:lstStyle/>
          <a:p>
            <a:r>
              <a:rPr lang="en-IN" dirty="0" err="1" smtClean="0"/>
              <a:t>Cont</a:t>
            </a:r>
            <a:r>
              <a:rPr lang="en-IN" dirty="0" smtClean="0"/>
              <a:t>…</a:t>
            </a:r>
            <a:endParaRPr lang="en-IN" dirty="0"/>
          </a:p>
        </p:txBody>
      </p:sp>
    </p:spTree>
    <p:extLst>
      <p:ext uri="{BB962C8B-B14F-4D97-AF65-F5344CB8AC3E}">
        <p14:creationId xmlns:p14="http://schemas.microsoft.com/office/powerpoint/2010/main" val="69693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30" y="1196461"/>
            <a:ext cx="10327340" cy="2937657"/>
          </a:xfrm>
        </p:spPr>
        <p:txBody>
          <a:bodyPr>
            <a:normAutofit/>
          </a:bodyPr>
          <a:lstStyle/>
          <a:p>
            <a:pPr algn="just">
              <a:buFont typeface="Arial" panose="020B0604020202020204" pitchFamily="34" charset="0"/>
              <a:buChar char="•"/>
            </a:pPr>
            <a:r>
              <a:rPr lang="en-US" sz="2300" b="1" dirty="0" smtClean="0">
                <a:solidFill>
                  <a:schemeClr val="tx1"/>
                </a:solidFill>
              </a:rPr>
              <a:t>1</a:t>
            </a:r>
            <a:r>
              <a:rPr lang="en-US" sz="2300" b="1" baseline="30000" dirty="0" smtClean="0">
                <a:solidFill>
                  <a:schemeClr val="tx1"/>
                </a:solidFill>
              </a:rPr>
              <a:t>st</a:t>
            </a:r>
            <a:r>
              <a:rPr lang="en-US" sz="2300" b="1" dirty="0" smtClean="0">
                <a:solidFill>
                  <a:schemeClr val="tx1"/>
                </a:solidFill>
              </a:rPr>
              <a:t> Normal Form:</a:t>
            </a:r>
          </a:p>
          <a:p>
            <a:pPr lvl="1" algn="just">
              <a:buFont typeface="Arial" panose="020B0604020202020204" pitchFamily="34" charset="0"/>
              <a:buChar char="•"/>
            </a:pPr>
            <a:r>
              <a:rPr lang="en-US" sz="2300" dirty="0" smtClean="0">
                <a:solidFill>
                  <a:schemeClr val="tx1"/>
                </a:solidFill>
              </a:rPr>
              <a:t>All tables in our project are in 1</a:t>
            </a:r>
            <a:r>
              <a:rPr lang="en-US" sz="2300" baseline="30000" dirty="0" smtClean="0">
                <a:solidFill>
                  <a:schemeClr val="tx1"/>
                </a:solidFill>
              </a:rPr>
              <a:t>st</a:t>
            </a:r>
            <a:r>
              <a:rPr lang="en-US" sz="2300" dirty="0" smtClean="0">
                <a:solidFill>
                  <a:schemeClr val="tx1"/>
                </a:solidFill>
              </a:rPr>
              <a:t> normal form as no table contained </a:t>
            </a:r>
            <a:r>
              <a:rPr lang="en-US" sz="2300" b="1" dirty="0" smtClean="0">
                <a:solidFill>
                  <a:schemeClr val="tx1"/>
                </a:solidFill>
              </a:rPr>
              <a:t>multivalued</a:t>
            </a:r>
            <a:r>
              <a:rPr lang="en-US" sz="2300" dirty="0" smtClean="0">
                <a:solidFill>
                  <a:schemeClr val="tx1"/>
                </a:solidFill>
              </a:rPr>
              <a:t> attributes.</a:t>
            </a:r>
          </a:p>
          <a:p>
            <a:pPr lvl="1" algn="just">
              <a:buFont typeface="Arial" panose="020B0604020202020204" pitchFamily="34" charset="0"/>
              <a:buChar char="•"/>
            </a:pPr>
            <a:r>
              <a:rPr lang="en-US" sz="2300" dirty="0" smtClean="0">
                <a:solidFill>
                  <a:schemeClr val="tx1"/>
                </a:solidFill>
              </a:rPr>
              <a:t>Tables that contained multivalued attributes are student, professor, book, internship and book store.</a:t>
            </a:r>
          </a:p>
          <a:p>
            <a:pPr lvl="1" algn="just">
              <a:buFont typeface="Arial" panose="020B0604020202020204" pitchFamily="34" charset="0"/>
              <a:buChar char="•"/>
            </a:pPr>
            <a:r>
              <a:rPr lang="en-US" sz="2300" dirty="0" smtClean="0">
                <a:solidFill>
                  <a:schemeClr val="tx1"/>
                </a:solidFill>
              </a:rPr>
              <a:t>To make these tables in 1</a:t>
            </a:r>
            <a:r>
              <a:rPr lang="en-US" sz="2300" baseline="30000" dirty="0" smtClean="0">
                <a:solidFill>
                  <a:schemeClr val="tx1"/>
                </a:solidFill>
              </a:rPr>
              <a:t>st</a:t>
            </a:r>
            <a:r>
              <a:rPr lang="en-US" sz="2300" dirty="0" smtClean="0">
                <a:solidFill>
                  <a:schemeClr val="tx1"/>
                </a:solidFill>
              </a:rPr>
              <a:t> NF we have created separate tables that contained only multivalued attributes.</a:t>
            </a:r>
            <a:endParaRPr lang="en-US" sz="2300" dirty="0">
              <a:solidFill>
                <a:schemeClr val="tx1"/>
              </a:solidFill>
            </a:endParaRPr>
          </a:p>
        </p:txBody>
      </p:sp>
      <p:sp>
        <p:nvSpPr>
          <p:cNvPr id="3" name="Title 2"/>
          <p:cNvSpPr>
            <a:spLocks noGrp="1"/>
          </p:cNvSpPr>
          <p:nvPr>
            <p:ph type="title"/>
          </p:nvPr>
        </p:nvSpPr>
        <p:spPr>
          <a:xfrm>
            <a:off x="917986" y="0"/>
            <a:ext cx="10341684" cy="1196461"/>
          </a:xfrm>
        </p:spPr>
        <p:txBody>
          <a:bodyPr/>
          <a:lstStyle/>
          <a:p>
            <a:r>
              <a:rPr lang="en-US" dirty="0" smtClean="0"/>
              <a:t>Normalized Form of Tables</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26" t="3242" r="3432" b="3949"/>
          <a:stretch/>
        </p:blipFill>
        <p:spPr>
          <a:xfrm>
            <a:off x="1767991" y="4400394"/>
            <a:ext cx="4121821" cy="2040747"/>
          </a:xfrm>
          <a:prstGeom prst="rect">
            <a:avLst/>
          </a:prstGeom>
        </p:spPr>
      </p:pic>
      <p:sp>
        <p:nvSpPr>
          <p:cNvPr id="5" name="TextBox 4"/>
          <p:cNvSpPr txBox="1"/>
          <p:nvPr/>
        </p:nvSpPr>
        <p:spPr>
          <a:xfrm>
            <a:off x="6323789" y="4605159"/>
            <a:ext cx="4326281" cy="1631216"/>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t>Table shown in image is Book Author table. </a:t>
            </a:r>
          </a:p>
          <a:p>
            <a:pPr marL="285750" indent="-285750">
              <a:buFont typeface="Arial" panose="020B0604020202020204" pitchFamily="34" charset="0"/>
              <a:buChar char="•"/>
            </a:pPr>
            <a:r>
              <a:rPr lang="en-IN" sz="2000" dirty="0" smtClean="0"/>
              <a:t>As we can see that one book has multiple authors, so we cannot   include this attribute in book table.</a:t>
            </a:r>
            <a:endParaRPr lang="en-IN" sz="2000" dirty="0"/>
          </a:p>
        </p:txBody>
      </p:sp>
    </p:spTree>
    <p:extLst>
      <p:ext uri="{BB962C8B-B14F-4D97-AF65-F5344CB8AC3E}">
        <p14:creationId xmlns:p14="http://schemas.microsoft.com/office/powerpoint/2010/main" val="1857833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30" y="771499"/>
            <a:ext cx="10327340" cy="2421229"/>
          </a:xfrm>
        </p:spPr>
        <p:txBody>
          <a:bodyPr>
            <a:normAutofit/>
          </a:bodyPr>
          <a:lstStyle/>
          <a:p>
            <a:pPr>
              <a:buFont typeface="Arial" panose="020B0604020202020204" pitchFamily="34" charset="0"/>
              <a:buChar char="•"/>
            </a:pPr>
            <a:r>
              <a:rPr lang="en-IN" sz="2300" b="1" dirty="0"/>
              <a:t>2</a:t>
            </a:r>
            <a:r>
              <a:rPr lang="en-IN" sz="2300" b="1" baseline="30000" dirty="0"/>
              <a:t>nd</a:t>
            </a:r>
            <a:r>
              <a:rPr lang="en-IN" sz="2300" b="1" dirty="0"/>
              <a:t> Normal Form:</a:t>
            </a:r>
          </a:p>
          <a:p>
            <a:pPr lvl="1">
              <a:buFont typeface="Arial" panose="020B0604020202020204" pitchFamily="34" charset="0"/>
              <a:buChar char="•"/>
            </a:pPr>
            <a:r>
              <a:rPr lang="en-IN" sz="2300" dirty="0"/>
              <a:t>All tables in our project are in 2</a:t>
            </a:r>
            <a:r>
              <a:rPr lang="en-IN" sz="2300" baseline="30000" dirty="0"/>
              <a:t>nd</a:t>
            </a:r>
            <a:r>
              <a:rPr lang="en-IN" sz="2300" dirty="0"/>
              <a:t> normal form as no table contains </a:t>
            </a:r>
            <a:r>
              <a:rPr lang="en-IN" sz="2300" b="1" dirty="0"/>
              <a:t>any partial dependency.</a:t>
            </a:r>
          </a:p>
          <a:p>
            <a:pPr lvl="1">
              <a:buFont typeface="Arial" panose="020B0604020202020204" pitchFamily="34" charset="0"/>
              <a:buChar char="•"/>
            </a:pPr>
            <a:r>
              <a:rPr lang="en-IN" sz="2300" dirty="0"/>
              <a:t>Which is not any non- prime attribute depends on any subset of candidate key, means all non- prime attributes depends on whole candidate key</a:t>
            </a:r>
            <a:r>
              <a:rPr lang="en-IN" sz="2300" dirty="0" smtClean="0"/>
              <a:t>.</a:t>
            </a:r>
            <a:endParaRPr lang="en-IN" sz="23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817" b="4755"/>
          <a:stretch/>
        </p:blipFill>
        <p:spPr>
          <a:xfrm>
            <a:off x="2181413" y="3397557"/>
            <a:ext cx="8535995" cy="1790163"/>
          </a:xfrm>
          <a:prstGeom prst="rect">
            <a:avLst/>
          </a:prstGeom>
        </p:spPr>
      </p:pic>
      <p:sp>
        <p:nvSpPr>
          <p:cNvPr id="5" name="TextBox 4"/>
          <p:cNvSpPr txBox="1"/>
          <p:nvPr/>
        </p:nvSpPr>
        <p:spPr>
          <a:xfrm>
            <a:off x="1639152" y="5597378"/>
            <a:ext cx="9620518" cy="707886"/>
          </a:xfrm>
          <a:prstGeom prst="rect">
            <a:avLst/>
          </a:prstGeom>
          <a:noFill/>
        </p:spPr>
        <p:txBody>
          <a:bodyPr wrap="square" rtlCol="0">
            <a:spAutoFit/>
          </a:bodyPr>
          <a:lstStyle/>
          <a:p>
            <a:pPr algn="ctr"/>
            <a:r>
              <a:rPr lang="en-IN" sz="2000" dirty="0" smtClean="0"/>
              <a:t>Table shown in image is internship table, as we can see that all non- prime attribute depends on whole candidate key which is “Company ID”.</a:t>
            </a:r>
            <a:endParaRPr lang="en-IN" sz="2000" dirty="0"/>
          </a:p>
        </p:txBody>
      </p:sp>
    </p:spTree>
    <p:extLst>
      <p:ext uri="{BB962C8B-B14F-4D97-AF65-F5344CB8AC3E}">
        <p14:creationId xmlns:p14="http://schemas.microsoft.com/office/powerpoint/2010/main" val="102462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9452" y="571412"/>
            <a:ext cx="10327340" cy="2902039"/>
          </a:xfrm>
        </p:spPr>
        <p:txBody>
          <a:bodyPr>
            <a:normAutofit/>
          </a:bodyPr>
          <a:lstStyle/>
          <a:p>
            <a:pPr>
              <a:buFont typeface="Arial" panose="020B0604020202020204" pitchFamily="34" charset="0"/>
              <a:buChar char="•"/>
            </a:pPr>
            <a:r>
              <a:rPr lang="en-IN" sz="2300" b="1" dirty="0" smtClean="0"/>
              <a:t>3</a:t>
            </a:r>
            <a:r>
              <a:rPr lang="en-IN" sz="2300" b="1" baseline="30000" dirty="0" smtClean="0"/>
              <a:t>rd</a:t>
            </a:r>
            <a:r>
              <a:rPr lang="en-IN" sz="2300" b="1" dirty="0" smtClean="0"/>
              <a:t> Normal Form:</a:t>
            </a:r>
          </a:p>
          <a:p>
            <a:pPr lvl="1">
              <a:buFont typeface="Arial" panose="020B0604020202020204" pitchFamily="34" charset="0"/>
              <a:buChar char="•"/>
            </a:pPr>
            <a:r>
              <a:rPr lang="en-IN" sz="2300" dirty="0" smtClean="0"/>
              <a:t>All tables in our project are in 3</a:t>
            </a:r>
            <a:r>
              <a:rPr lang="en-IN" sz="2300" baseline="30000" dirty="0" smtClean="0"/>
              <a:t>rd</a:t>
            </a:r>
            <a:r>
              <a:rPr lang="en-IN" sz="2300" dirty="0" smtClean="0"/>
              <a:t> normal form, as there in no </a:t>
            </a:r>
            <a:r>
              <a:rPr lang="en-IN" sz="2300" b="1" dirty="0" smtClean="0"/>
              <a:t>transitive dependency </a:t>
            </a:r>
            <a:r>
              <a:rPr lang="en-IN" sz="2300" dirty="0" smtClean="0"/>
              <a:t>between attributes.</a:t>
            </a:r>
          </a:p>
          <a:p>
            <a:pPr lvl="1">
              <a:buFont typeface="Arial" panose="020B0604020202020204" pitchFamily="34" charset="0"/>
              <a:buChar char="•"/>
            </a:pPr>
            <a:r>
              <a:rPr lang="en-IN" sz="2300" dirty="0" smtClean="0"/>
              <a:t>Which is not any non- prime attribute depends on non- prime attributes, means all non- prime attributes depends only on prime/ candidate key.</a:t>
            </a:r>
          </a:p>
        </p:txBody>
      </p:sp>
      <p:sp>
        <p:nvSpPr>
          <p:cNvPr id="5" name="TextBox 4"/>
          <p:cNvSpPr txBox="1"/>
          <p:nvPr/>
        </p:nvSpPr>
        <p:spPr>
          <a:xfrm>
            <a:off x="1481189" y="4875674"/>
            <a:ext cx="9203866" cy="1785104"/>
          </a:xfrm>
          <a:prstGeom prst="rect">
            <a:avLst/>
          </a:prstGeom>
          <a:noFill/>
          <a:ln>
            <a:solidFill>
              <a:schemeClr val="bg1"/>
            </a:solidFill>
          </a:ln>
        </p:spPr>
        <p:txBody>
          <a:bodyPr wrap="square" rtlCol="0" anchor="ctr" anchorCtr="1">
            <a:spAutoFit/>
          </a:bodyPr>
          <a:lstStyle/>
          <a:p>
            <a:pPr marL="342900" indent="-342900">
              <a:buFont typeface="Arial" panose="020B0604020202020204" pitchFamily="34" charset="0"/>
              <a:buChar char="•"/>
            </a:pPr>
            <a:r>
              <a:rPr lang="en-IN" sz="2200" dirty="0"/>
              <a:t>Table shown in image is professor table, We can also derive contact number of students from their name too that represent transitive dependency.</a:t>
            </a:r>
          </a:p>
          <a:p>
            <a:pPr marL="342900" indent="-342900">
              <a:buFont typeface="Arial" panose="020B0604020202020204" pitchFamily="34" charset="0"/>
              <a:buChar char="•"/>
            </a:pPr>
            <a:r>
              <a:rPr lang="en-IN" sz="2200" dirty="0"/>
              <a:t>But it may be possible that two students have the same name, in this case contact number depends on Student ID only (candidate key); which represent 3</a:t>
            </a:r>
            <a:r>
              <a:rPr lang="en-IN" sz="2200" baseline="30000" dirty="0"/>
              <a:t>rd</a:t>
            </a:r>
            <a:r>
              <a:rPr lang="en-IN" sz="2200" dirty="0"/>
              <a:t> normal form</a:t>
            </a:r>
            <a:r>
              <a:rPr lang="en-IN" sz="2200" dirty="0" smtClean="0"/>
              <a:t>.</a:t>
            </a:r>
            <a:endParaRPr lang="en-IN" sz="2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693" y="2933422"/>
            <a:ext cx="8999150" cy="1596623"/>
          </a:xfrm>
          <a:prstGeom prst="rect">
            <a:avLst/>
          </a:prstGeom>
        </p:spPr>
      </p:pic>
    </p:spTree>
    <p:extLst>
      <p:ext uri="{BB962C8B-B14F-4D97-AF65-F5344CB8AC3E}">
        <p14:creationId xmlns:p14="http://schemas.microsoft.com/office/powerpoint/2010/main" val="56009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04340" y="592350"/>
            <a:ext cx="10327340" cy="2475203"/>
          </a:xfrm>
        </p:spPr>
        <p:txBody>
          <a:bodyPr>
            <a:normAutofit/>
          </a:bodyPr>
          <a:lstStyle/>
          <a:p>
            <a:pPr>
              <a:buFont typeface="Arial" panose="020B0604020202020204" pitchFamily="34" charset="0"/>
              <a:buChar char="•"/>
            </a:pPr>
            <a:r>
              <a:rPr lang="en-IN" sz="2300" b="1" dirty="0"/>
              <a:t>Boyce–</a:t>
            </a:r>
            <a:r>
              <a:rPr lang="en-IN" sz="2300" b="1" dirty="0" err="1"/>
              <a:t>Codd</a:t>
            </a:r>
            <a:r>
              <a:rPr lang="en-IN" sz="2300" b="1" dirty="0"/>
              <a:t> </a:t>
            </a:r>
            <a:r>
              <a:rPr lang="en-IN" sz="2300" b="1" dirty="0" smtClean="0"/>
              <a:t>Normal Form (BCNF):</a:t>
            </a:r>
          </a:p>
          <a:p>
            <a:pPr lvl="1">
              <a:buFont typeface="Arial" panose="020B0604020202020204" pitchFamily="34" charset="0"/>
              <a:buChar char="•"/>
            </a:pPr>
            <a:r>
              <a:rPr lang="en-IN" sz="2300" dirty="0" smtClean="0"/>
              <a:t>BCNF represents that there is no</a:t>
            </a:r>
            <a:r>
              <a:rPr lang="en-IN" sz="2300" b="1" dirty="0" smtClean="0"/>
              <a:t> functional dependency </a:t>
            </a:r>
            <a:r>
              <a:rPr lang="en-IN" sz="2300" dirty="0" smtClean="0"/>
              <a:t>in any table.</a:t>
            </a:r>
          </a:p>
          <a:p>
            <a:pPr lvl="1">
              <a:buFont typeface="Arial" panose="020B0604020202020204" pitchFamily="34" charset="0"/>
              <a:buChar char="•"/>
            </a:pPr>
            <a:r>
              <a:rPr lang="en-IN" sz="2300" dirty="0" smtClean="0"/>
              <a:t>Which is that no prime attribute depends on any non- prime attribute.</a:t>
            </a:r>
          </a:p>
          <a:p>
            <a:pPr lvl="1">
              <a:buFont typeface="Arial" panose="020B0604020202020204" pitchFamily="34" charset="0"/>
              <a:buChar char="•"/>
            </a:pPr>
            <a:r>
              <a:rPr lang="en-IN" sz="2300" dirty="0" smtClean="0"/>
              <a:t>In our project Student table has a functional dependency between attributes ‘Student ID’ and ‘Enrolment ID’.</a:t>
            </a:r>
          </a:p>
          <a:p>
            <a:pPr>
              <a:buFont typeface="Arial" panose="020B0604020202020204" pitchFamily="34" charset="0"/>
              <a:buChar char="•"/>
            </a:pPr>
            <a:endParaRPr lang="en-IN" sz="2300" dirty="0" smtClean="0"/>
          </a:p>
          <a:p>
            <a:pPr>
              <a:buFont typeface="Arial" panose="020B0604020202020204" pitchFamily="34" charset="0"/>
              <a:buChar char="•"/>
            </a:pPr>
            <a:endParaRPr lang="en-IN" sz="23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3" t="862" r="75636" b="-862"/>
          <a:stretch/>
        </p:blipFill>
        <p:spPr>
          <a:xfrm>
            <a:off x="8452365" y="2951791"/>
            <a:ext cx="2187646" cy="1583140"/>
          </a:xfrm>
          <a:prstGeom prst="rect">
            <a:avLst/>
          </a:prstGeom>
        </p:spPr>
      </p:pic>
      <p:sp>
        <p:nvSpPr>
          <p:cNvPr id="5" name="TextBox 4"/>
          <p:cNvSpPr txBox="1"/>
          <p:nvPr/>
        </p:nvSpPr>
        <p:spPr>
          <a:xfrm>
            <a:off x="1263998" y="4833129"/>
            <a:ext cx="9608024" cy="1446550"/>
          </a:xfrm>
          <a:prstGeom prst="rect">
            <a:avLst/>
          </a:prstGeom>
          <a:noFill/>
          <a:ln>
            <a:noFill/>
          </a:ln>
        </p:spPr>
        <p:txBody>
          <a:bodyPr wrap="square" rtlCol="0" anchor="ctr" anchorCtr="1">
            <a:spAutoFit/>
          </a:bodyPr>
          <a:lstStyle/>
          <a:p>
            <a:pPr marL="285750" indent="-285750">
              <a:buFont typeface="Arial" panose="020B0604020202020204" pitchFamily="34" charset="0"/>
              <a:buChar char="•"/>
            </a:pPr>
            <a:r>
              <a:rPr lang="en-IN" sz="2200" dirty="0" smtClean="0"/>
              <a:t>Table shown in image in Student table, as we can see that ‘Student ID’ can be obtained from ‘Enrolment No’.</a:t>
            </a:r>
          </a:p>
          <a:p>
            <a:pPr marL="285750" indent="-285750">
              <a:buFont typeface="Arial" panose="020B0604020202020204" pitchFamily="34" charset="0"/>
              <a:buChar char="•"/>
            </a:pPr>
            <a:r>
              <a:rPr lang="en-IN" sz="2200" dirty="0" smtClean="0"/>
              <a:t>To remove this functional dependency we have created another table that contains only these two attributes.</a:t>
            </a:r>
            <a:endParaRPr lang="en-IN" sz="22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2" r="31520"/>
          <a:stretch/>
        </p:blipFill>
        <p:spPr>
          <a:xfrm>
            <a:off x="1446662" y="2951791"/>
            <a:ext cx="6124257" cy="1590208"/>
          </a:xfrm>
          <a:prstGeom prst="rect">
            <a:avLst/>
          </a:prstGeom>
        </p:spPr>
      </p:pic>
    </p:spTree>
    <p:extLst>
      <p:ext uri="{BB962C8B-B14F-4D97-AF65-F5344CB8AC3E}">
        <p14:creationId xmlns:p14="http://schemas.microsoft.com/office/powerpoint/2010/main" val="423262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30" y="1300766"/>
            <a:ext cx="10327340" cy="4825397"/>
          </a:xfrm>
        </p:spPr>
        <p:txBody>
          <a:bodyPr/>
          <a:lstStyle/>
          <a:p>
            <a:pPr marL="457200" indent="-457200">
              <a:buFont typeface="+mj-lt"/>
              <a:buAutoNum type="arabicPeriod"/>
            </a:pPr>
            <a:r>
              <a:rPr lang="en-IN" dirty="0"/>
              <a:t>Project </a:t>
            </a:r>
            <a:r>
              <a:rPr lang="en-IN" dirty="0" smtClean="0"/>
              <a:t>Description</a:t>
            </a:r>
          </a:p>
          <a:p>
            <a:pPr marL="457200" indent="-457200">
              <a:buFont typeface="+mj-lt"/>
              <a:buAutoNum type="arabicPeriod"/>
            </a:pPr>
            <a:r>
              <a:rPr lang="en-IN" dirty="0"/>
              <a:t>Entity Relation </a:t>
            </a:r>
            <a:r>
              <a:rPr lang="en-IN" dirty="0" smtClean="0"/>
              <a:t>Diagram</a:t>
            </a:r>
          </a:p>
          <a:p>
            <a:pPr marL="457200" indent="-457200">
              <a:buFont typeface="+mj-lt"/>
              <a:buAutoNum type="arabicPeriod"/>
            </a:pPr>
            <a:r>
              <a:rPr lang="en-IN" dirty="0"/>
              <a:t>Schema </a:t>
            </a:r>
            <a:r>
              <a:rPr lang="en-IN" dirty="0" smtClean="0"/>
              <a:t>Diagram</a:t>
            </a:r>
          </a:p>
          <a:p>
            <a:pPr marL="457200" indent="-457200">
              <a:buFont typeface="+mj-lt"/>
              <a:buAutoNum type="arabicPeriod"/>
            </a:pPr>
            <a:r>
              <a:rPr lang="en-IN" dirty="0"/>
              <a:t>Attribute, Data type and Constraints of each </a:t>
            </a:r>
            <a:r>
              <a:rPr lang="en-IN" dirty="0" smtClean="0"/>
              <a:t>Entity</a:t>
            </a:r>
          </a:p>
          <a:p>
            <a:pPr marL="457200" indent="-457200">
              <a:buFont typeface="+mj-lt"/>
              <a:buAutoNum type="arabicPeriod"/>
            </a:pPr>
            <a:r>
              <a:rPr lang="en-IN" dirty="0"/>
              <a:t>List of </a:t>
            </a:r>
            <a:r>
              <a:rPr lang="en-IN" dirty="0" smtClean="0"/>
              <a:t>Queries</a:t>
            </a:r>
          </a:p>
          <a:p>
            <a:pPr marL="457200" indent="-457200">
              <a:buFont typeface="+mj-lt"/>
              <a:buAutoNum type="arabicPeriod"/>
            </a:pPr>
            <a:r>
              <a:rPr lang="en-IN" dirty="0"/>
              <a:t>Normalised form of </a:t>
            </a:r>
            <a:r>
              <a:rPr lang="en-IN" dirty="0" smtClean="0"/>
              <a:t>tables</a:t>
            </a:r>
          </a:p>
          <a:p>
            <a:pPr marL="457200" indent="-457200">
              <a:buFont typeface="+mj-lt"/>
              <a:buAutoNum type="arabicPeriod"/>
            </a:pPr>
            <a:r>
              <a:rPr lang="en-IN" dirty="0"/>
              <a:t>Queries and </a:t>
            </a:r>
            <a:r>
              <a:rPr lang="en-IN" dirty="0" smtClean="0"/>
              <a:t>Output</a:t>
            </a:r>
          </a:p>
          <a:p>
            <a:pPr marL="457200" indent="-457200">
              <a:buFont typeface="+mj-lt"/>
              <a:buAutoNum type="arabicPeriod"/>
            </a:pPr>
            <a:r>
              <a:rPr lang="en-IN" dirty="0"/>
              <a:t>Queries using Stored </a:t>
            </a:r>
            <a:r>
              <a:rPr lang="en-IN" dirty="0" smtClean="0"/>
              <a:t>Procedures</a:t>
            </a:r>
          </a:p>
          <a:p>
            <a:pPr marL="457200" indent="-457200">
              <a:buFont typeface="+mj-lt"/>
              <a:buAutoNum type="arabicPeriod"/>
            </a:pPr>
            <a:r>
              <a:rPr lang="en-IN" dirty="0"/>
              <a:t>Queries using Triggers</a:t>
            </a:r>
          </a:p>
        </p:txBody>
      </p:sp>
      <p:sp>
        <p:nvSpPr>
          <p:cNvPr id="3" name="Title 2"/>
          <p:cNvSpPr>
            <a:spLocks noGrp="1"/>
          </p:cNvSpPr>
          <p:nvPr>
            <p:ph type="title"/>
          </p:nvPr>
        </p:nvSpPr>
        <p:spPr>
          <a:xfrm>
            <a:off x="917987" y="304800"/>
            <a:ext cx="10341684" cy="686873"/>
          </a:xfrm>
        </p:spPr>
        <p:txBody>
          <a:bodyPr/>
          <a:lstStyle/>
          <a:p>
            <a:pPr algn="l"/>
            <a:r>
              <a:rPr lang="en-IN" dirty="0" smtClean="0"/>
              <a:t>Outline</a:t>
            </a:r>
            <a:endParaRPr lang="en-IN" dirty="0"/>
          </a:p>
        </p:txBody>
      </p:sp>
    </p:spTree>
    <p:extLst>
      <p:ext uri="{BB962C8B-B14F-4D97-AF65-F5344CB8AC3E}">
        <p14:creationId xmlns:p14="http://schemas.microsoft.com/office/powerpoint/2010/main" val="32840967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7987" y="279042"/>
            <a:ext cx="10341684" cy="865048"/>
          </a:xfrm>
        </p:spPr>
        <p:txBody>
          <a:bodyPr/>
          <a:lstStyle/>
          <a:p>
            <a:r>
              <a:rPr lang="en-IN" dirty="0" smtClean="0"/>
              <a:t>Queries and Output</a:t>
            </a:r>
            <a:endParaRPr lang="en-IN" dirty="0"/>
          </a:p>
        </p:txBody>
      </p:sp>
      <p:sp>
        <p:nvSpPr>
          <p:cNvPr id="4" name="Rectangle 2"/>
          <p:cNvSpPr>
            <a:spLocks noChangeArrowheads="1"/>
          </p:cNvSpPr>
          <p:nvPr/>
        </p:nvSpPr>
        <p:spPr bwMode="auto">
          <a:xfrm>
            <a:off x="925158" y="1504170"/>
            <a:ext cx="103416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1" i="0" strike="noStrike" cap="none" normalizeH="0" baseline="0" dirty="0" smtClean="0">
                <a:ln>
                  <a:noFill/>
                </a:ln>
                <a:solidFill>
                  <a:schemeClr val="tx1"/>
                </a:solidFill>
                <a:effectLst/>
                <a:ea typeface="Baskerville Old Face" panose="02020602080505020303" pitchFamily="18" charset="0"/>
                <a:cs typeface="Arial" panose="020B0604020202020204" pitchFamily="34" charset="0"/>
              </a:rPr>
              <a:t>Query: - </a:t>
            </a:r>
            <a:r>
              <a:rPr kumimoji="0" lang="en-US" b="1" i="0" u="none" strike="noStrike" cap="none" normalizeH="0" baseline="0" dirty="0" smtClean="0">
                <a:ln>
                  <a:noFill/>
                </a:ln>
                <a:solidFill>
                  <a:schemeClr val="tx1"/>
                </a:solidFill>
                <a:effectLst/>
                <a:ea typeface="Baskerville Old Face" panose="02020602080505020303" pitchFamily="18" charset="0"/>
                <a:cs typeface="Arial" panose="020B0604020202020204" pitchFamily="34" charset="0"/>
              </a:rPr>
              <a:t>Total Attendance of students for course ‘X’.</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b="1" i="0" u="none" strike="noStrike" cap="none" normalizeH="0" baseline="0" dirty="0" smtClean="0">
              <a:ln>
                <a:noFill/>
              </a:ln>
              <a:solidFill>
                <a:schemeClr val="tx1"/>
              </a:solidFill>
              <a:effectLst/>
            </a:endParaRPr>
          </a:p>
          <a:p>
            <a:pPr lvl="1" eaLnBrk="0" fontAlgn="base" hangingPunct="0">
              <a:spcBef>
                <a:spcPct val="0"/>
              </a:spcBef>
              <a:spcAft>
                <a:spcPct val="0"/>
              </a:spcAft>
            </a:pPr>
            <a:endParaRPr lang="en-US" dirty="0">
              <a:cs typeface="Arial" panose="020B0604020202020204" pitchFamily="34" charset="0"/>
            </a:endParaRPr>
          </a:p>
          <a:p>
            <a:pPr lvl="1" eaLnBrk="0" fontAlgn="base" hangingPunct="0">
              <a:spcBef>
                <a:spcPct val="0"/>
              </a:spcBef>
              <a:spcAft>
                <a:spcPct val="0"/>
              </a:spcAft>
            </a:pPr>
            <a:endParaRPr kumimoji="0" lang="en-US" b="0" i="0" u="none" strike="noStrike" cap="none" normalizeH="0" baseline="0" dirty="0" smtClean="0">
              <a:ln>
                <a:noFill/>
              </a:ln>
              <a:solidFill>
                <a:schemeClr val="tx1"/>
              </a:solidFill>
              <a:effectLst/>
            </a:endParaRPr>
          </a:p>
        </p:txBody>
      </p:sp>
      <p:pic>
        <p:nvPicPr>
          <p:cNvPr id="7169"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r="70623" b="25335"/>
          <a:stretch/>
        </p:blipFill>
        <p:spPr bwMode="auto">
          <a:xfrm>
            <a:off x="7457562" y="1751556"/>
            <a:ext cx="3306282" cy="14548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778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2"/>
          <p:cNvSpPr>
            <a:spLocks noChangeArrowheads="1"/>
          </p:cNvSpPr>
          <p:nvPr/>
        </p:nvSpPr>
        <p:spPr bwMode="auto">
          <a:xfrm>
            <a:off x="917987" y="3828110"/>
            <a:ext cx="49620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1" i="0" u="none" strike="noStrike" cap="none" normalizeH="0" baseline="0" dirty="0" smtClean="0">
                <a:ln>
                  <a:noFill/>
                </a:ln>
                <a:solidFill>
                  <a:schemeClr val="tx1"/>
                </a:solidFill>
                <a:effectLst/>
                <a:ea typeface="Baskerville Old Face" panose="02020602080505020303" pitchFamily="18" charset="0"/>
                <a:cs typeface="Arial" panose="020B0604020202020204" pitchFamily="34" charset="0"/>
              </a:rPr>
              <a:t>Query: - Name of courses taken by professor ‘X’ in winter</a:t>
            </a:r>
            <a:r>
              <a:rPr kumimoji="0" lang="en-US" b="0" i="0" u="none" strike="noStrike" cap="none" normalizeH="0" baseline="0" dirty="0" smtClean="0">
                <a:ln>
                  <a:noFill/>
                </a:ln>
                <a:solidFill>
                  <a:schemeClr val="tx1"/>
                </a:solidFill>
                <a:effectLst/>
                <a:ea typeface="Baskerville Old Face" panose="02020602080505020303" pitchFamily="18" charset="0"/>
                <a:cs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b="0" i="0" u="none" strike="noStrike" cap="none" normalizeH="0" baseline="0" dirty="0" smtClean="0">
              <a:ln>
                <a:noFill/>
              </a:ln>
              <a:solidFill>
                <a:schemeClr val="tx1"/>
              </a:solidFill>
              <a:effectLst/>
            </a:endParaRPr>
          </a:p>
          <a:p>
            <a:pPr lvl="1" eaLnBrk="0" fontAlgn="base" hangingPunct="0">
              <a:spcBef>
                <a:spcPct val="0"/>
              </a:spcBef>
              <a:spcAft>
                <a:spcPct val="0"/>
              </a:spcAft>
            </a:pPr>
            <a:endParaRPr kumimoji="0" lang="en-US" b="0" i="0" u="none" strike="noStrike" cap="none" normalizeH="0" baseline="0" dirty="0" smtClean="0">
              <a:ln>
                <a:noFill/>
              </a:ln>
              <a:solidFill>
                <a:schemeClr val="tx1"/>
              </a:solidFill>
              <a:effectLst/>
              <a:ea typeface="Baskerville Old Face" panose="02020602080505020303" pitchFamily="18" charset="0"/>
              <a:cs typeface="Arial" panose="020B0604020202020204" pitchFamily="34" charset="0"/>
            </a:endParaRPr>
          </a:p>
        </p:txBody>
      </p:sp>
      <p:pic>
        <p:nvPicPr>
          <p:cNvPr id="2049"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r="86309" b="22415"/>
          <a:stretch/>
        </p:blipFill>
        <p:spPr bwMode="auto">
          <a:xfrm>
            <a:off x="8404459" y="4678305"/>
            <a:ext cx="1412488" cy="157367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917987" y="4178242"/>
            <a:ext cx="1034168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2357" y="2041941"/>
            <a:ext cx="6018006" cy="104393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0659" y="4678305"/>
            <a:ext cx="5713780" cy="1774009"/>
          </a:xfrm>
          <a:prstGeom prst="rect">
            <a:avLst/>
          </a:prstGeom>
        </p:spPr>
      </p:pic>
    </p:spTree>
    <p:extLst>
      <p:ext uri="{BB962C8B-B14F-4D97-AF65-F5344CB8AC3E}">
        <p14:creationId xmlns:p14="http://schemas.microsoft.com/office/powerpoint/2010/main" val="255129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7169"/>
                                        </p:tgtEl>
                                        <p:attrNameLst>
                                          <p:attrName>style.visibility</p:attrName>
                                        </p:attrNameLst>
                                      </p:cBhvr>
                                      <p:to>
                                        <p:strVal val="visible"/>
                                      </p:to>
                                    </p:set>
                                    <p:animEffect transition="in" filter="fade">
                                      <p:cBhvr>
                                        <p:cTn id="13" dur="500"/>
                                        <p:tgtEl>
                                          <p:spTgt spid="716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2049"/>
                                        </p:tgtEl>
                                        <p:attrNameLst>
                                          <p:attrName>style.visibility</p:attrName>
                                        </p:attrNameLst>
                                      </p:cBhvr>
                                      <p:to>
                                        <p:strVal val="visible"/>
                                      </p:to>
                                    </p:set>
                                    <p:animEffect transition="in" filter="fade">
                                      <p:cBhvr>
                                        <p:cTn id="24" dur="500"/>
                                        <p:tgtEl>
                                          <p:spTgt spid="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36486" y="327385"/>
            <a:ext cx="477078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1" i="0" strike="noStrike" cap="none" normalizeH="0" baseline="0" dirty="0" smtClean="0">
                <a:ln>
                  <a:noFill/>
                </a:ln>
                <a:solidFill>
                  <a:schemeClr val="tx1"/>
                </a:solidFill>
                <a:effectLst/>
                <a:ea typeface="Baskerville Old Face" panose="02020602080505020303" pitchFamily="18" charset="0"/>
                <a:cs typeface="Arial" panose="020B0604020202020204" pitchFamily="34" charset="0"/>
              </a:rPr>
              <a:t>Query: - Top 3 Students of course ‘X’.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strike="noStrike" cap="none" normalizeH="0" baseline="0" dirty="0" smtClean="0">
              <a:ln>
                <a:noFill/>
              </a:ln>
              <a:solidFill>
                <a:schemeClr val="tx1"/>
              </a:solidFill>
              <a:effectLst/>
            </a:endParaRPr>
          </a:p>
          <a:p>
            <a:pPr lvl="1" eaLnBrk="0" fontAlgn="base" hangingPunct="0">
              <a:spcBef>
                <a:spcPct val="0"/>
              </a:spcBef>
              <a:spcAft>
                <a:spcPct val="0"/>
              </a:spcAft>
            </a:pPr>
            <a:endParaRPr kumimoji="0" 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endParaRPr>
          </a:p>
        </p:txBody>
      </p:sp>
      <p:pic>
        <p:nvPicPr>
          <p:cNvPr id="3073"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r="69682" b="24148"/>
          <a:stretch/>
        </p:blipFill>
        <p:spPr bwMode="auto">
          <a:xfrm>
            <a:off x="8700220" y="310767"/>
            <a:ext cx="2239731" cy="14657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96347" y="1212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p:cNvSpPr>
            <a:spLocks noChangeArrowheads="1"/>
          </p:cNvSpPr>
          <p:nvPr/>
        </p:nvSpPr>
        <p:spPr bwMode="auto">
          <a:xfrm>
            <a:off x="536486" y="2171223"/>
            <a:ext cx="526111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1" i="0" u="none" strike="noStrike" cap="none" normalizeH="0" baseline="0" dirty="0" smtClean="0">
                <a:ln>
                  <a:noFill/>
                </a:ln>
                <a:solidFill>
                  <a:schemeClr val="tx1"/>
                </a:solidFill>
                <a:effectLst/>
                <a:ea typeface="Baskerville Old Face" panose="02020602080505020303" pitchFamily="18" charset="0"/>
                <a:cs typeface="Arial" panose="020B0604020202020204" pitchFamily="34" charset="0"/>
              </a:rPr>
              <a:t>Query: - List of seminar/ talk details for in ascending order of semester.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endParaRPr>
          </a:p>
        </p:txBody>
      </p:sp>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25760" b="8809"/>
          <a:stretch/>
        </p:blipFill>
        <p:spPr bwMode="auto">
          <a:xfrm>
            <a:off x="6215776" y="4141969"/>
            <a:ext cx="5314314" cy="232730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609599" y="35779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729" y="703001"/>
            <a:ext cx="6953704" cy="107355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0183" y="3006972"/>
            <a:ext cx="8166392" cy="1142032"/>
          </a:xfrm>
          <a:prstGeom prst="rect">
            <a:avLst/>
          </a:prstGeom>
        </p:spPr>
      </p:pic>
    </p:spTree>
    <p:extLst>
      <p:ext uri="{BB962C8B-B14F-4D97-AF65-F5344CB8AC3E}">
        <p14:creationId xmlns:p14="http://schemas.microsoft.com/office/powerpoint/2010/main" val="52122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073"/>
                                        </p:tgtEl>
                                        <p:attrNameLst>
                                          <p:attrName>style.visibility</p:attrName>
                                        </p:attrNameLst>
                                      </p:cBhvr>
                                      <p:to>
                                        <p:strVal val="visible"/>
                                      </p:to>
                                    </p:set>
                                    <p:animEffect transition="in" filter="fade">
                                      <p:cBhvr>
                                        <p:cTn id="13" dur="500"/>
                                        <p:tgtEl>
                                          <p:spTgt spid="307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3076"/>
                                        </p:tgtEl>
                                        <p:attrNameLst>
                                          <p:attrName>style.visibility</p:attrName>
                                        </p:attrNameLst>
                                      </p:cBhvr>
                                      <p:to>
                                        <p:strVal val="visible"/>
                                      </p:to>
                                    </p:set>
                                    <p:animEffect transition="in" filter="fade">
                                      <p:cBhvr>
                                        <p:cTn id="24"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39583" y="345898"/>
            <a:ext cx="591140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600" b="1" i="0" u="none" strike="noStrike" cap="none" normalizeH="0" baseline="0" dirty="0" smtClean="0">
                <a:ln>
                  <a:noFill/>
                </a:ln>
                <a:solidFill>
                  <a:schemeClr val="tx1"/>
                </a:solidFill>
                <a:effectLst/>
                <a:ea typeface="Baskerville Old Face" panose="02020602080505020303" pitchFamily="18" charset="0"/>
                <a:cs typeface="Arial" panose="020B0604020202020204" pitchFamily="34" charset="0"/>
              </a:rPr>
              <a:t>Query:- Display the details of all the students whose attendance is less than 80% in DBMS.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p:txBody>
      </p:sp>
      <p:pic>
        <p:nvPicPr>
          <p:cNvPr id="4097"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r="44907"/>
          <a:stretch/>
        </p:blipFill>
        <p:spPr bwMode="auto">
          <a:xfrm>
            <a:off x="7711530" y="998115"/>
            <a:ext cx="2922999" cy="15132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231820" y="1423116"/>
            <a:ext cx="591140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5"/>
          <p:cNvSpPr/>
          <p:nvPr/>
        </p:nvSpPr>
        <p:spPr>
          <a:xfrm>
            <a:off x="231820" y="2749640"/>
            <a:ext cx="6096000" cy="815608"/>
          </a:xfrm>
          <a:prstGeom prst="rect">
            <a:avLst/>
          </a:prstGeom>
        </p:spPr>
        <p:txBody>
          <a:bodyPr>
            <a:spAutoFit/>
          </a:bodyPr>
          <a:lstStyle/>
          <a:p>
            <a:pPr marL="552450" indent="-285750">
              <a:spcAft>
                <a:spcPts val="0"/>
              </a:spcAft>
              <a:buFont typeface="Arial" panose="020B0604020202020204" pitchFamily="34" charset="0"/>
              <a:buChar char="•"/>
            </a:pPr>
            <a:r>
              <a:rPr lang="en-IN" sz="1600" b="1" dirty="0">
                <a:ea typeface="Baskerville Old Face" panose="02020602080505020303" pitchFamily="18" charset="0"/>
                <a:cs typeface="Arial" panose="020B0604020202020204" pitchFamily="34" charset="0"/>
              </a:rPr>
              <a:t>Query</a:t>
            </a:r>
            <a:r>
              <a:rPr lang="en-IN" sz="1600" b="1" dirty="0" smtClean="0">
                <a:ea typeface="Baskerville Old Face" panose="02020602080505020303" pitchFamily="18" charset="0"/>
                <a:cs typeface="Arial" panose="020B0604020202020204" pitchFamily="34" charset="0"/>
              </a:rPr>
              <a:t>:- </a:t>
            </a:r>
            <a:r>
              <a:rPr lang="en-IN" sz="1600" b="1" dirty="0">
                <a:ea typeface="Baskerville Old Face" panose="02020602080505020303" pitchFamily="18" charset="0"/>
                <a:cs typeface="Arial" panose="020B0604020202020204" pitchFamily="34" charset="0"/>
              </a:rPr>
              <a:t>Display the details of student who have failed in </a:t>
            </a:r>
            <a:r>
              <a:rPr lang="en-IN" sz="1600" b="1" dirty="0" smtClean="0">
                <a:ea typeface="Baskerville Old Face" panose="02020602080505020303" pitchFamily="18" charset="0"/>
                <a:cs typeface="Arial" panose="020B0604020202020204" pitchFamily="34" charset="0"/>
              </a:rPr>
              <a:t>supplementary </a:t>
            </a:r>
            <a:r>
              <a:rPr lang="en-IN" sz="1600" b="1" dirty="0">
                <a:ea typeface="Baskerville Old Face" panose="02020602080505020303" pitchFamily="18" charset="0"/>
                <a:cs typeface="Arial" panose="020B0604020202020204" pitchFamily="34" charset="0"/>
              </a:rPr>
              <a:t>exam.</a:t>
            </a:r>
            <a:endParaRPr lang="en-IN" sz="1600" b="1" dirty="0">
              <a:ea typeface="Calibri" panose="020F0502020204030204" pitchFamily="34" charset="0"/>
              <a:cs typeface="Arial" panose="020B0604020202020204" pitchFamily="34" charset="0"/>
            </a:endParaRPr>
          </a:p>
          <a:p>
            <a:pPr>
              <a:lnSpc>
                <a:spcPts val="1840"/>
              </a:lnSpc>
              <a:spcAft>
                <a:spcPts val="0"/>
              </a:spcAft>
            </a:pPr>
            <a:r>
              <a:rPr lang="en-IN" sz="1600" dirty="0">
                <a:ea typeface="Times New Roman" panose="02020603050405020304" pitchFamily="18" charset="0"/>
                <a:cs typeface="Arial" panose="020B0604020202020204" pitchFamily="34" charset="0"/>
              </a:rPr>
              <a:t> </a:t>
            </a:r>
            <a:endParaRPr lang="en-IN" sz="1600" dirty="0">
              <a:ea typeface="Calibri" panose="020F0502020204030204" pitchFamily="34" charset="0"/>
              <a:cs typeface="Arial" panose="020B0604020202020204" pitchFamily="34" charset="0"/>
            </a:endParaRPr>
          </a:p>
        </p:txBody>
      </p:sp>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27138"/>
          <a:stretch/>
        </p:blipFill>
        <p:spPr bwMode="auto">
          <a:xfrm>
            <a:off x="7228571" y="5085609"/>
            <a:ext cx="3888916" cy="107243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301" y="998115"/>
            <a:ext cx="6165076" cy="151326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300" y="3672422"/>
            <a:ext cx="7699119" cy="1413187"/>
          </a:xfrm>
          <a:prstGeom prst="rect">
            <a:avLst/>
          </a:prstGeom>
        </p:spPr>
      </p:pic>
    </p:spTree>
    <p:extLst>
      <p:ext uri="{BB962C8B-B14F-4D97-AF65-F5344CB8AC3E}">
        <p14:creationId xmlns:p14="http://schemas.microsoft.com/office/powerpoint/2010/main" val="41223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4097"/>
                                        </p:tgtEl>
                                        <p:attrNameLst>
                                          <p:attrName>style.visibility</p:attrName>
                                        </p:attrNameLst>
                                      </p:cBhvr>
                                      <p:to>
                                        <p:strVal val="visible"/>
                                      </p:to>
                                    </p:set>
                                    <p:animEffect transition="in" filter="fade">
                                      <p:cBhvr>
                                        <p:cTn id="13" dur="500"/>
                                        <p:tgtEl>
                                          <p:spTgt spid="409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nodeType="withEffect">
                                  <p:stCondLst>
                                    <p:cond delay="0"/>
                                  </p:stCondLst>
                                  <p:childTnLst>
                                    <p:set>
                                      <p:cBhvr>
                                        <p:cTn id="23" dur="1" fill="hold">
                                          <p:stCondLst>
                                            <p:cond delay="0"/>
                                          </p:stCondLst>
                                        </p:cTn>
                                        <p:tgtEl>
                                          <p:spTgt spid="4100"/>
                                        </p:tgtEl>
                                        <p:attrNameLst>
                                          <p:attrName>style.visibility</p:attrName>
                                        </p:attrNameLst>
                                      </p:cBhvr>
                                      <p:to>
                                        <p:strVal val="visible"/>
                                      </p:to>
                                    </p:set>
                                    <p:animEffect transition="in" filter="fade">
                                      <p:cBhvr>
                                        <p:cTn id="24"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83839" y="727502"/>
            <a:ext cx="59114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kumimoji="0" lang="en-US" sz="1600" b="1" i="0" u="none" strike="noStrike" cap="none" normalizeH="0" baseline="0" dirty="0" smtClean="0">
                <a:ln>
                  <a:noFill/>
                </a:ln>
                <a:solidFill>
                  <a:schemeClr val="tx1"/>
                </a:solidFill>
                <a:effectLst/>
                <a:ea typeface="Baskerville Old Face" panose="02020602080505020303" pitchFamily="18" charset="0"/>
                <a:cs typeface="Arial" panose="020B0604020202020204" pitchFamily="34" charset="0"/>
              </a:rPr>
              <a:t>Query:-</a:t>
            </a:r>
            <a:r>
              <a:rPr lang="en-IN" sz="1600" b="1" dirty="0" smtClean="0">
                <a:cs typeface="Arial" panose="020B0604020202020204" pitchFamily="34" charset="0"/>
              </a:rPr>
              <a:t>Find the total number of students from ICT branch who have to give supplementary exam</a:t>
            </a:r>
            <a:r>
              <a:rPr kumimoji="0" lang="en-US" sz="1600" b="1" i="0" u="none" strike="noStrike" cap="none" normalizeH="0" baseline="0" dirty="0" smtClean="0">
                <a:ln>
                  <a:noFill/>
                </a:ln>
                <a:solidFill>
                  <a:schemeClr val="tx1"/>
                </a:solidFill>
                <a:effectLst/>
                <a:ea typeface="Baskerville Old Face" panose="02020602080505020303" pitchFamily="18"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chemeClr val="tx1"/>
              </a:solidFill>
              <a:effectLst/>
            </a:endParaRPr>
          </a:p>
        </p:txBody>
      </p:sp>
      <p:pic>
        <p:nvPicPr>
          <p:cNvPr id="6" name="Picture 5"/>
          <p:cNvPicPr>
            <a:picLocks noChangeAspect="1"/>
          </p:cNvPicPr>
          <p:nvPr/>
        </p:nvPicPr>
        <p:blipFill rotWithShape="1">
          <a:blip r:embed="rId2"/>
          <a:srcRect r="28643" b="35736"/>
          <a:stretch/>
        </p:blipFill>
        <p:spPr>
          <a:xfrm>
            <a:off x="7757708" y="1465707"/>
            <a:ext cx="3073423" cy="856916"/>
          </a:xfrm>
          <a:prstGeom prst="rect">
            <a:avLst/>
          </a:prstGeom>
        </p:spPr>
      </p:pic>
      <p:sp>
        <p:nvSpPr>
          <p:cNvPr id="8" name="Rectangle 2"/>
          <p:cNvSpPr>
            <a:spLocks noChangeArrowheads="1"/>
          </p:cNvSpPr>
          <p:nvPr/>
        </p:nvSpPr>
        <p:spPr bwMode="auto">
          <a:xfrm>
            <a:off x="283839" y="3128160"/>
            <a:ext cx="59114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kumimoji="0" lang="en-US" sz="1600" b="1" i="0" u="none" strike="noStrike" cap="none" normalizeH="0" baseline="0" dirty="0" smtClean="0">
                <a:ln>
                  <a:noFill/>
                </a:ln>
                <a:solidFill>
                  <a:schemeClr val="tx1"/>
                </a:solidFill>
                <a:effectLst/>
                <a:ea typeface="Baskerville Old Face" panose="02020602080505020303" pitchFamily="18" charset="0"/>
                <a:cs typeface="Arial" panose="020B0604020202020204" pitchFamily="34" charset="0"/>
              </a:rPr>
              <a:t>Query:-</a:t>
            </a:r>
            <a:r>
              <a:rPr lang="en-IN" sz="1600" b="1" dirty="0" smtClean="0">
                <a:cs typeface="Arial" panose="020B0604020202020204" pitchFamily="34" charset="0"/>
              </a:rPr>
              <a:t>Find the IDs of students who have A+ in ESD or </a:t>
            </a:r>
            <a:r>
              <a:rPr lang="en-IN" sz="1600" b="1" dirty="0">
                <a:cs typeface="Arial" panose="020B0604020202020204" pitchFamily="34" charset="0"/>
              </a:rPr>
              <a:t>A</a:t>
            </a:r>
            <a:r>
              <a:rPr lang="en-IN" sz="1600" b="1" dirty="0" smtClean="0">
                <a:cs typeface="Arial" panose="020B0604020202020204" pitchFamily="34" charset="0"/>
              </a:rPr>
              <a:t>+ in Economics or A+ in ADC.</a:t>
            </a:r>
          </a:p>
          <a:p>
            <a:pPr eaLnBrk="0" fontAlgn="base" hangingPunct="0">
              <a:spcBef>
                <a:spcPct val="0"/>
              </a:spcBef>
              <a:spcAft>
                <a:spcPct val="0"/>
              </a:spcAft>
            </a:pPr>
            <a:endParaRPr kumimoji="0" lang="en-IN" sz="1600" b="1" i="0" u="none" strike="noStrike" cap="none" normalizeH="0" baseline="0" dirty="0">
              <a:ln>
                <a:noFill/>
              </a:ln>
              <a:solidFill>
                <a:schemeClr val="tx1"/>
              </a:solidFill>
              <a:effectLst/>
              <a:ea typeface="Baskerville Old Face" panose="02020602080505020303" pitchFamily="18" charset="0"/>
              <a:cs typeface="Arial" panose="020B0604020202020204" pitchFamily="34" charset="0"/>
            </a:endParaRPr>
          </a:p>
        </p:txBody>
      </p:sp>
      <p:pic>
        <p:nvPicPr>
          <p:cNvPr id="9" name="Picture 8"/>
          <p:cNvPicPr>
            <a:picLocks noChangeAspect="1"/>
          </p:cNvPicPr>
          <p:nvPr/>
        </p:nvPicPr>
        <p:blipFill rotWithShape="1">
          <a:blip r:embed="rId3"/>
          <a:srcRect r="75163"/>
          <a:stretch/>
        </p:blipFill>
        <p:spPr>
          <a:xfrm>
            <a:off x="9419084" y="4174522"/>
            <a:ext cx="1746899" cy="1666227"/>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354" y="1465707"/>
            <a:ext cx="4486249" cy="119126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354" y="3859170"/>
            <a:ext cx="8125828" cy="2296932"/>
          </a:xfrm>
          <a:prstGeom prst="rect">
            <a:avLst/>
          </a:prstGeom>
        </p:spPr>
      </p:pic>
    </p:spTree>
    <p:extLst>
      <p:ext uri="{BB962C8B-B14F-4D97-AF65-F5344CB8AC3E}">
        <p14:creationId xmlns:p14="http://schemas.microsoft.com/office/powerpoint/2010/main" val="21936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Inserting Using Sequence</a:t>
            </a:r>
            <a:endParaRPr lang="en-IN" dirty="0"/>
          </a:p>
        </p:txBody>
      </p:sp>
      <p:sp>
        <p:nvSpPr>
          <p:cNvPr id="4" name="Rectangle 3"/>
          <p:cNvSpPr/>
          <p:nvPr/>
        </p:nvSpPr>
        <p:spPr>
          <a:xfrm>
            <a:off x="917986" y="1805121"/>
            <a:ext cx="10492695" cy="3559116"/>
          </a:xfrm>
          <a:prstGeom prst="rect">
            <a:avLst/>
          </a:prstGeom>
        </p:spPr>
        <p:txBody>
          <a:bodyPr wrap="square">
            <a:spAutoFit/>
          </a:bodyPr>
          <a:lstStyle/>
          <a:p>
            <a:pPr marL="266700">
              <a:lnSpc>
                <a:spcPct val="99000"/>
              </a:lnSpc>
              <a:spcAft>
                <a:spcPts val="0"/>
              </a:spcAft>
            </a:pPr>
            <a:r>
              <a:rPr lang="en-IN" dirty="0">
                <a:latin typeface="Baskerville Old Face" panose="02020602080505020303" pitchFamily="18" charset="0"/>
                <a:ea typeface="Baskerville Old Face" panose="02020602080505020303" pitchFamily="18" charset="0"/>
                <a:cs typeface="Arial" panose="020B0604020202020204" pitchFamily="34" charset="0"/>
              </a:rPr>
              <a:t>CREATE TABLE Admin(</a:t>
            </a:r>
            <a:endParaRPr lang="en-IN" sz="1400" dirty="0">
              <a:latin typeface="Calibri" panose="020F0502020204030204" pitchFamily="34" charset="0"/>
              <a:ea typeface="Calibri" panose="020F0502020204030204" pitchFamily="34" charset="0"/>
              <a:cs typeface="Arial" panose="020B0604020202020204" pitchFamily="34" charset="0"/>
            </a:endParaRPr>
          </a:p>
          <a:p>
            <a:pPr>
              <a:lnSpc>
                <a:spcPts val="345"/>
              </a:lnSpc>
              <a:spcAft>
                <a:spcPts val="0"/>
              </a:spcAft>
            </a:pPr>
            <a:r>
              <a:rPr lang="en-IN" sz="1400" dirty="0">
                <a:latin typeface="Times New Roman" panose="02020603050405020304" pitchFamily="18" charset="0"/>
                <a:ea typeface="Times New Roman" panose="02020603050405020304" pitchFamily="18" charset="0"/>
                <a:cs typeface="Arial" panose="020B0604020202020204" pitchFamily="34" charset="0"/>
              </a:rPr>
              <a:t> </a:t>
            </a:r>
            <a:endParaRPr lang="en-IN" sz="1400" dirty="0">
              <a:latin typeface="Calibri" panose="020F0502020204030204" pitchFamily="34" charset="0"/>
              <a:ea typeface="Calibri" panose="020F0502020204030204" pitchFamily="34" charset="0"/>
              <a:cs typeface="Arial" panose="020B0604020202020204" pitchFamily="34" charset="0"/>
            </a:endParaRPr>
          </a:p>
          <a:p>
            <a:pPr marL="457200">
              <a:lnSpc>
                <a:spcPct val="94000"/>
              </a:lnSpc>
              <a:spcAft>
                <a:spcPts val="0"/>
              </a:spcAft>
            </a:pPr>
            <a:r>
              <a:rPr lang="en-IN" dirty="0">
                <a:latin typeface="Baskerville Old Face" panose="02020602080505020303" pitchFamily="18" charset="0"/>
                <a:ea typeface="Baskerville Old Face" panose="02020602080505020303" pitchFamily="18" charset="0"/>
                <a:cs typeface="Arial" panose="020B0604020202020204" pitchFamily="34" charset="0"/>
              </a:rPr>
              <a:t>`</a:t>
            </a:r>
            <a:r>
              <a:rPr lang="en-IN" dirty="0" smtClean="0">
                <a:latin typeface="Baskerville Old Face" panose="02020602080505020303" pitchFamily="18" charset="0"/>
                <a:ea typeface="Baskerville Old Face" panose="02020602080505020303" pitchFamily="18" charset="0"/>
                <a:cs typeface="Arial" panose="020B0604020202020204" pitchFamily="34" charset="0"/>
              </a:rPr>
              <a:t>User ID` </a:t>
            </a:r>
            <a:r>
              <a:rPr lang="en-IN" dirty="0">
                <a:latin typeface="Baskerville Old Face" panose="02020602080505020303" pitchFamily="18" charset="0"/>
                <a:ea typeface="Baskerville Old Face" panose="02020602080505020303" pitchFamily="18" charset="0"/>
                <a:cs typeface="Arial" panose="020B0604020202020204" pitchFamily="34" charset="0"/>
              </a:rPr>
              <a:t>INT(4) NOT NULL PRIMARY KEY AUTO_INCREMENT , </a:t>
            </a:r>
            <a:endParaRPr lang="en-IN" dirty="0" smtClean="0">
              <a:latin typeface="Baskerville Old Face" panose="02020602080505020303" pitchFamily="18" charset="0"/>
              <a:ea typeface="Baskerville Old Face" panose="02020602080505020303" pitchFamily="18" charset="0"/>
              <a:cs typeface="Arial" panose="020B0604020202020204" pitchFamily="34" charset="0"/>
            </a:endParaRPr>
          </a:p>
          <a:p>
            <a:pPr marL="457200">
              <a:lnSpc>
                <a:spcPct val="94000"/>
              </a:lnSpc>
              <a:spcAft>
                <a:spcPts val="0"/>
              </a:spcAft>
            </a:pPr>
            <a:r>
              <a:rPr lang="en-IN" dirty="0" smtClean="0">
                <a:latin typeface="Baskerville Old Face" panose="02020602080505020303" pitchFamily="18" charset="0"/>
                <a:ea typeface="Baskerville Old Face" panose="02020602080505020303" pitchFamily="18" charset="0"/>
                <a:cs typeface="Arial" panose="020B0604020202020204" pitchFamily="34" charset="0"/>
              </a:rPr>
              <a:t>`</a:t>
            </a:r>
            <a:r>
              <a:rPr lang="en-IN" dirty="0">
                <a:latin typeface="Baskerville Old Face" panose="02020602080505020303" pitchFamily="18" charset="0"/>
                <a:ea typeface="Baskerville Old Face" panose="02020602080505020303" pitchFamily="18" charset="0"/>
                <a:cs typeface="Arial" panose="020B0604020202020204" pitchFamily="34" charset="0"/>
              </a:rPr>
              <a:t>User Name` VARCHAR(30)</a:t>
            </a:r>
            <a:endParaRPr lang="en-IN" sz="1400" dirty="0">
              <a:latin typeface="Calibri" panose="020F0502020204030204" pitchFamily="34" charset="0"/>
              <a:ea typeface="Calibri" panose="020F0502020204030204" pitchFamily="34" charset="0"/>
              <a:cs typeface="Arial" panose="020B0604020202020204" pitchFamily="34" charset="0"/>
            </a:endParaRPr>
          </a:p>
          <a:p>
            <a:pPr>
              <a:lnSpc>
                <a:spcPts val="90"/>
              </a:lnSpc>
              <a:spcAft>
                <a:spcPts val="0"/>
              </a:spcAft>
            </a:pPr>
            <a:r>
              <a:rPr lang="en-IN" sz="1400" dirty="0">
                <a:latin typeface="Times New Roman" panose="02020603050405020304" pitchFamily="18" charset="0"/>
                <a:ea typeface="Times New Roman" panose="02020603050405020304" pitchFamily="18" charset="0"/>
                <a:cs typeface="Arial" panose="020B0604020202020204" pitchFamily="34" charset="0"/>
              </a:rPr>
              <a:t> </a:t>
            </a:r>
            <a:endParaRPr lang="en-IN" sz="1400" dirty="0">
              <a:latin typeface="Calibri" panose="020F0502020204030204" pitchFamily="34" charset="0"/>
              <a:ea typeface="Calibri" panose="020F0502020204030204" pitchFamily="34" charset="0"/>
              <a:cs typeface="Arial" panose="020B0604020202020204" pitchFamily="34" charset="0"/>
            </a:endParaRPr>
          </a:p>
          <a:p>
            <a:pPr marL="266700">
              <a:lnSpc>
                <a:spcPct val="99000"/>
              </a:lnSpc>
              <a:spcAft>
                <a:spcPts val="0"/>
              </a:spcAft>
            </a:pPr>
            <a:r>
              <a:rPr lang="en-IN" dirty="0" smtClean="0">
                <a:latin typeface="Baskerville Old Face" panose="02020602080505020303" pitchFamily="18" charset="0"/>
                <a:ea typeface="Baskerville Old Face" panose="02020602080505020303" pitchFamily="18" charset="0"/>
                <a:cs typeface="Arial" panose="020B0604020202020204" pitchFamily="34" charset="0"/>
              </a:rPr>
              <a:t>);</a:t>
            </a:r>
          </a:p>
          <a:p>
            <a:pPr marL="266700">
              <a:lnSpc>
                <a:spcPct val="99000"/>
              </a:lnSpc>
              <a:spcAft>
                <a:spcPts val="0"/>
              </a:spcAft>
            </a:pPr>
            <a:endParaRPr lang="en-IN" sz="1400" dirty="0">
              <a:effectLst/>
              <a:latin typeface="Baskerville Old Face" panose="02020602080505020303" pitchFamily="18" charset="0"/>
              <a:ea typeface="Calibri" panose="020F0502020204030204" pitchFamily="34" charset="0"/>
              <a:cs typeface="Arial" panose="020B0604020202020204" pitchFamily="34" charset="0"/>
            </a:endParaRPr>
          </a:p>
          <a:p>
            <a:pPr marL="266700">
              <a:lnSpc>
                <a:spcPct val="99000"/>
              </a:lnSpc>
              <a:spcAft>
                <a:spcPts val="0"/>
              </a:spcAft>
            </a:pPr>
            <a:endParaRPr lang="en-IN" sz="1400" dirty="0" smtClean="0">
              <a:latin typeface="Baskerville Old Face" panose="02020602080505020303" pitchFamily="18" charset="0"/>
              <a:ea typeface="Calibri" panose="020F0502020204030204" pitchFamily="34" charset="0"/>
              <a:cs typeface="Arial" panose="020B0604020202020204" pitchFamily="34" charset="0"/>
            </a:endParaRPr>
          </a:p>
          <a:p>
            <a:pPr marL="266700">
              <a:lnSpc>
                <a:spcPct val="99000"/>
              </a:lnSpc>
              <a:spcAft>
                <a:spcPts val="0"/>
              </a:spcAft>
            </a:pPr>
            <a:r>
              <a:rPr lang="en-IN" b="1" u="sng" dirty="0" smtClean="0">
                <a:effectLst/>
                <a:latin typeface="Arial" panose="020B0604020202020204" pitchFamily="34" charset="0"/>
                <a:ea typeface="Calibri" panose="020F0502020204030204" pitchFamily="34" charset="0"/>
                <a:cs typeface="Arial" panose="020B0604020202020204" pitchFamily="34" charset="0"/>
              </a:rPr>
              <a:t>EXPLANATION:</a:t>
            </a:r>
          </a:p>
          <a:p>
            <a:pPr marL="266700">
              <a:lnSpc>
                <a:spcPct val="99000"/>
              </a:lnSpc>
              <a:spcAft>
                <a:spcPts val="0"/>
              </a:spcAft>
            </a:pPr>
            <a:endParaRPr lang="en-IN" b="1" u="sng" dirty="0">
              <a:latin typeface="Arial" panose="020B0604020202020204" pitchFamily="34" charset="0"/>
              <a:ea typeface="Calibri" panose="020F0502020204030204" pitchFamily="34" charset="0"/>
              <a:cs typeface="Arial" panose="020B0604020202020204" pitchFamily="34" charset="0"/>
            </a:endParaRPr>
          </a:p>
          <a:p>
            <a:pPr marL="552450" indent="-285750">
              <a:lnSpc>
                <a:spcPct val="99000"/>
              </a:lnSpc>
              <a:spcAft>
                <a:spcPts val="0"/>
              </a:spcAft>
              <a:buFont typeface="Arial" panose="020B0604020202020204" pitchFamily="34" charset="0"/>
              <a:buChar char="•"/>
            </a:pPr>
            <a:r>
              <a:rPr lang="en-IN" dirty="0" smtClean="0">
                <a:latin typeface="Arial" panose="020B0604020202020204" pitchFamily="34" charset="0"/>
                <a:ea typeface="Calibri" panose="020F0502020204030204" pitchFamily="34" charset="0"/>
                <a:cs typeface="Arial" panose="020B0604020202020204" pitchFamily="34" charset="0"/>
              </a:rPr>
              <a:t>While creating table admin the attribute ‘</a:t>
            </a:r>
            <a:r>
              <a:rPr lang="en-IN" dirty="0" smtClean="0">
                <a:latin typeface="Arial" panose="020B0604020202020204" pitchFamily="34" charset="0"/>
                <a:ea typeface="Baskerville Old Face" panose="02020602080505020303" pitchFamily="18" charset="0"/>
                <a:cs typeface="Arial" panose="020B0604020202020204" pitchFamily="34" charset="0"/>
              </a:rPr>
              <a:t>User ID’ is defined by auto increment function which indicates that whenever a new value is entered the attribute </a:t>
            </a:r>
            <a:r>
              <a:rPr lang="en-IN" dirty="0">
                <a:latin typeface="Arial" panose="020B0604020202020204" pitchFamily="34" charset="0"/>
                <a:ea typeface="Calibri" panose="020F0502020204030204" pitchFamily="34" charset="0"/>
                <a:cs typeface="Arial" panose="020B0604020202020204" pitchFamily="34" charset="0"/>
              </a:rPr>
              <a:t>‘</a:t>
            </a:r>
            <a:r>
              <a:rPr lang="en-IN" dirty="0">
                <a:latin typeface="Arial" panose="020B0604020202020204" pitchFamily="34" charset="0"/>
                <a:ea typeface="Baskerville Old Face" panose="02020602080505020303" pitchFamily="18" charset="0"/>
                <a:cs typeface="Arial" panose="020B0604020202020204" pitchFamily="34" charset="0"/>
              </a:rPr>
              <a:t>User ID’ </a:t>
            </a:r>
            <a:r>
              <a:rPr lang="en-IN" dirty="0" smtClean="0">
                <a:latin typeface="Arial" panose="020B0604020202020204" pitchFamily="34" charset="0"/>
                <a:ea typeface="Baskerville Old Face" panose="02020602080505020303" pitchFamily="18" charset="0"/>
                <a:cs typeface="Arial" panose="020B0604020202020204" pitchFamily="34" charset="0"/>
              </a:rPr>
              <a:t> is automatically incremented.</a:t>
            </a:r>
            <a:endParaRPr lang="en-IN" dirty="0" smtClean="0">
              <a:effectLst/>
              <a:latin typeface="Arial" panose="020B0604020202020204" pitchFamily="34" charset="0"/>
              <a:ea typeface="Calibri" panose="020F0502020204030204" pitchFamily="34" charset="0"/>
              <a:cs typeface="Arial" panose="020B0604020202020204" pitchFamily="34" charset="0"/>
            </a:endParaRPr>
          </a:p>
          <a:p>
            <a:pPr marL="266700">
              <a:lnSpc>
                <a:spcPct val="99000"/>
              </a:lnSpc>
              <a:spcAft>
                <a:spcPts val="0"/>
              </a:spcAft>
            </a:pPr>
            <a:endParaRPr lang="en-IN" b="1" u="sng" dirty="0">
              <a:latin typeface="Arial" panose="020B0604020202020204" pitchFamily="34" charset="0"/>
              <a:ea typeface="Calibri" panose="020F0502020204030204" pitchFamily="34" charset="0"/>
              <a:cs typeface="Arial" panose="020B0604020202020204" pitchFamily="34" charset="0"/>
            </a:endParaRPr>
          </a:p>
          <a:p>
            <a:pPr marL="266700">
              <a:lnSpc>
                <a:spcPct val="99000"/>
              </a:lnSpc>
              <a:spcAft>
                <a:spcPts val="0"/>
              </a:spcAft>
            </a:pPr>
            <a:endParaRPr lang="en-IN" b="1" u="sng"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43868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31" y="1632397"/>
            <a:ext cx="10327340" cy="3877815"/>
          </a:xfrm>
        </p:spPr>
        <p:txBody>
          <a:bodyPr>
            <a:normAutofit/>
          </a:bodyPr>
          <a:lstStyle/>
          <a:p>
            <a:pPr algn="just">
              <a:buFont typeface="Arial" panose="020B0604020202020204" pitchFamily="34" charset="0"/>
              <a:buChar char="•"/>
            </a:pPr>
            <a:r>
              <a:rPr lang="en-IN" sz="2100" dirty="0" smtClean="0"/>
              <a:t>A stored procedure is a set of Structured Query Language (SQL) statements to execute a particular instruction with a name assigned to it, so it can be reused to execute the same set of instruction with different </a:t>
            </a:r>
            <a:r>
              <a:rPr lang="en-IN" sz="2100" dirty="0"/>
              <a:t>values </a:t>
            </a:r>
            <a:r>
              <a:rPr lang="en-IN" sz="2100" dirty="0" smtClean="0"/>
              <a:t>of parameters </a:t>
            </a:r>
            <a:r>
              <a:rPr lang="en-IN" sz="2100" dirty="0"/>
              <a:t>in </a:t>
            </a:r>
            <a:r>
              <a:rPr lang="en-IN" sz="2100" dirty="0" smtClean="0"/>
              <a:t>it.</a:t>
            </a:r>
          </a:p>
          <a:p>
            <a:pPr algn="just">
              <a:buFont typeface="Arial" panose="020B0604020202020204" pitchFamily="34" charset="0"/>
              <a:buChar char="•"/>
            </a:pPr>
            <a:endParaRPr lang="en-IN" sz="2100" dirty="0"/>
          </a:p>
          <a:p>
            <a:pPr algn="just">
              <a:buFont typeface="Arial" panose="020B0604020202020204" pitchFamily="34" charset="0"/>
              <a:buChar char="•"/>
            </a:pPr>
            <a:r>
              <a:rPr lang="en-IN" sz="2100" b="1" dirty="0" smtClean="0"/>
              <a:t>Benefits of using Stored Procedures:</a:t>
            </a:r>
          </a:p>
          <a:p>
            <a:pPr lvl="1" algn="just">
              <a:buFont typeface="Arial" panose="020B0604020202020204" pitchFamily="34" charset="0"/>
              <a:buChar char="•"/>
            </a:pPr>
            <a:r>
              <a:rPr lang="en-IN" sz="2100" dirty="0" smtClean="0"/>
              <a:t>Using stored procedures we can access and modify data in database.</a:t>
            </a:r>
          </a:p>
          <a:p>
            <a:pPr lvl="1" algn="just">
              <a:buFont typeface="Arial" panose="020B0604020202020204" pitchFamily="34" charset="0"/>
              <a:buChar char="•"/>
            </a:pPr>
            <a:r>
              <a:rPr lang="en-IN" sz="2100" dirty="0" smtClean="0"/>
              <a:t>It improves the productivity as statements in a stored procedure must be written once.</a:t>
            </a:r>
          </a:p>
          <a:p>
            <a:pPr lvl="1" algn="just">
              <a:buFont typeface="Arial" panose="020B0604020202020204" pitchFamily="34" charset="0"/>
              <a:buChar char="•"/>
            </a:pPr>
            <a:r>
              <a:rPr lang="en-IN" sz="2100" dirty="0" smtClean="0"/>
              <a:t>It reduces the network traffic on server as only the call to execute stored procedure needs to be sent over a network instead of writing every single line of the code.</a:t>
            </a:r>
          </a:p>
          <a:p>
            <a:pPr algn="just">
              <a:buFont typeface="Arial" panose="020B0604020202020204" pitchFamily="34" charset="0"/>
              <a:buChar char="•"/>
            </a:pPr>
            <a:endParaRPr lang="en-IN" sz="2100" dirty="0"/>
          </a:p>
        </p:txBody>
      </p:sp>
      <p:sp>
        <p:nvSpPr>
          <p:cNvPr id="3" name="Title 2"/>
          <p:cNvSpPr>
            <a:spLocks noGrp="1"/>
          </p:cNvSpPr>
          <p:nvPr>
            <p:ph type="title"/>
          </p:nvPr>
        </p:nvSpPr>
        <p:spPr/>
        <p:txBody>
          <a:bodyPr/>
          <a:lstStyle/>
          <a:p>
            <a:r>
              <a:rPr lang="en-IN" dirty="0" smtClean="0"/>
              <a:t>Stored Procedures</a:t>
            </a:r>
            <a:endParaRPr lang="en-IN" dirty="0"/>
          </a:p>
        </p:txBody>
      </p:sp>
    </p:spTree>
    <p:extLst>
      <p:ext uri="{BB962C8B-B14F-4D97-AF65-F5344CB8AC3E}">
        <p14:creationId xmlns:p14="http://schemas.microsoft.com/office/powerpoint/2010/main" val="111278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4886" y="-75166"/>
            <a:ext cx="10341684" cy="1323304"/>
          </a:xfrm>
        </p:spPr>
        <p:txBody>
          <a:bodyPr/>
          <a:lstStyle/>
          <a:p>
            <a:r>
              <a:rPr lang="en-IN" dirty="0" smtClean="0"/>
              <a:t>Examples</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93" r="2845" b="5545"/>
          <a:stretch/>
        </p:blipFill>
        <p:spPr>
          <a:xfrm>
            <a:off x="1491845" y="2223002"/>
            <a:ext cx="6225801" cy="156961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113" b="6292"/>
          <a:stretch/>
        </p:blipFill>
        <p:spPr>
          <a:xfrm>
            <a:off x="8203959" y="2202089"/>
            <a:ext cx="2549900" cy="1455511"/>
          </a:xfrm>
          <a:prstGeom prst="rect">
            <a:avLst/>
          </a:prstGeom>
        </p:spPr>
      </p:pic>
      <p:sp>
        <p:nvSpPr>
          <p:cNvPr id="6" name="TextBox 5"/>
          <p:cNvSpPr txBox="1"/>
          <p:nvPr/>
        </p:nvSpPr>
        <p:spPr>
          <a:xfrm>
            <a:off x="1004886" y="1244696"/>
            <a:ext cx="10071280" cy="923330"/>
          </a:xfrm>
          <a:prstGeom prst="rect">
            <a:avLst/>
          </a:prstGeom>
          <a:noFill/>
          <a:ln>
            <a:solidFill>
              <a:schemeClr val="bg1"/>
            </a:solidFill>
          </a:ln>
        </p:spPr>
        <p:txBody>
          <a:bodyPr wrap="square" rtlCol="0" anchor="ctr" anchorCtr="1">
            <a:spAutoFit/>
          </a:bodyPr>
          <a:lstStyle/>
          <a:p>
            <a:pPr marL="285750" indent="-285750">
              <a:buFont typeface="Arial" panose="020B0604020202020204" pitchFamily="34" charset="0"/>
              <a:buChar char="•"/>
            </a:pPr>
            <a:r>
              <a:rPr lang="en-IN" dirty="0" smtClean="0"/>
              <a:t>Example shown in image is to find out result details of a particular course as to find out overall performance in a particular subject, this is important and it is frequently used by professor and admin staff.</a:t>
            </a:r>
            <a:endParaRPr lang="en-IN" dirty="0"/>
          </a:p>
        </p:txBody>
      </p:sp>
      <p:sp>
        <p:nvSpPr>
          <p:cNvPr id="7" name="TextBox 6"/>
          <p:cNvSpPr txBox="1"/>
          <p:nvPr/>
        </p:nvSpPr>
        <p:spPr>
          <a:xfrm>
            <a:off x="960208" y="4117754"/>
            <a:ext cx="10071280" cy="646331"/>
          </a:xfrm>
          <a:prstGeom prst="rect">
            <a:avLst/>
          </a:prstGeom>
          <a:noFill/>
          <a:ln>
            <a:solidFill>
              <a:schemeClr val="bg1"/>
            </a:solidFill>
          </a:ln>
        </p:spPr>
        <p:txBody>
          <a:bodyPr wrap="square" rtlCol="0" anchor="ctr" anchorCtr="1">
            <a:spAutoFit/>
          </a:bodyPr>
          <a:lstStyle/>
          <a:p>
            <a:pPr marL="285750" indent="-285750">
              <a:buFont typeface="Arial" panose="020B0604020202020204" pitchFamily="34" charset="0"/>
              <a:buChar char="•"/>
            </a:pPr>
            <a:r>
              <a:rPr lang="en-IN" dirty="0" smtClean="0"/>
              <a:t>Example shown in image is to find out library status of a book, it is frequently used by students as it is important for them to check a library status of a particular book.</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1845" y="4764085"/>
            <a:ext cx="6518931" cy="172525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3959" y="4999943"/>
            <a:ext cx="2872207" cy="969521"/>
          </a:xfrm>
          <a:prstGeom prst="rect">
            <a:avLst/>
          </a:prstGeom>
        </p:spPr>
      </p:pic>
    </p:spTree>
    <p:extLst>
      <p:ext uri="{BB962C8B-B14F-4D97-AF65-F5344CB8AC3E}">
        <p14:creationId xmlns:p14="http://schemas.microsoft.com/office/powerpoint/2010/main" val="1073638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56"/>
          <a:stretch/>
        </p:blipFill>
        <p:spPr>
          <a:xfrm>
            <a:off x="1081069" y="1168951"/>
            <a:ext cx="6225801" cy="1787942"/>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2538" b="27810"/>
          <a:stretch/>
        </p:blipFill>
        <p:spPr>
          <a:xfrm>
            <a:off x="8316583" y="1413652"/>
            <a:ext cx="3305321" cy="846671"/>
          </a:xfrm>
          <a:prstGeom prst="rect">
            <a:avLst/>
          </a:prstGeom>
        </p:spPr>
      </p:pic>
      <p:sp>
        <p:nvSpPr>
          <p:cNvPr id="5" name="TextBox 4"/>
          <p:cNvSpPr txBox="1"/>
          <p:nvPr/>
        </p:nvSpPr>
        <p:spPr>
          <a:xfrm>
            <a:off x="622709" y="412811"/>
            <a:ext cx="8612381" cy="646331"/>
          </a:xfrm>
          <a:prstGeom prst="rect">
            <a:avLst/>
          </a:prstGeom>
          <a:noFill/>
          <a:ln>
            <a:solidFill>
              <a:schemeClr val="bg1"/>
            </a:solidFill>
          </a:ln>
        </p:spPr>
        <p:txBody>
          <a:bodyPr wrap="square" rtlCol="0" anchor="ctr" anchorCtr="1">
            <a:spAutoFit/>
          </a:bodyPr>
          <a:lstStyle/>
          <a:p>
            <a:pPr marL="285750" indent="-285750">
              <a:buFont typeface="Arial" panose="020B0604020202020204" pitchFamily="34" charset="0"/>
              <a:buChar char="•"/>
            </a:pPr>
            <a:r>
              <a:rPr lang="en-IN" dirty="0" smtClean="0"/>
              <a:t>Example shown in image is to find out talk/seminar details of a particular day, which is frequently used by students.</a:t>
            </a:r>
          </a:p>
        </p:txBody>
      </p:sp>
      <p:sp>
        <p:nvSpPr>
          <p:cNvPr id="6" name="TextBox 5"/>
          <p:cNvSpPr txBox="1"/>
          <p:nvPr/>
        </p:nvSpPr>
        <p:spPr>
          <a:xfrm>
            <a:off x="412125" y="3311403"/>
            <a:ext cx="8551571" cy="646331"/>
          </a:xfrm>
          <a:prstGeom prst="rect">
            <a:avLst/>
          </a:prstGeom>
          <a:noFill/>
          <a:ln>
            <a:solidFill>
              <a:schemeClr val="bg1"/>
            </a:solidFill>
          </a:ln>
        </p:spPr>
        <p:txBody>
          <a:bodyPr wrap="square" rtlCol="0" anchor="ctr" anchorCtr="1">
            <a:spAutoFit/>
          </a:bodyPr>
          <a:lstStyle/>
          <a:p>
            <a:pPr marL="285750" indent="-285750">
              <a:buFont typeface="Arial" panose="020B0604020202020204" pitchFamily="34" charset="0"/>
              <a:buChar char="•"/>
            </a:pPr>
            <a:r>
              <a:rPr lang="en-IN" dirty="0" smtClean="0"/>
              <a:t>Example shown in image is to find out total attendance of students in a particular course, this is frequently used by professor.</a:t>
            </a:r>
            <a:endParaRPr lang="en-IN"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069" y="4182803"/>
            <a:ext cx="7439975" cy="1821128"/>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r="7378" b="22344"/>
          <a:stretch/>
        </p:blipFill>
        <p:spPr>
          <a:xfrm>
            <a:off x="8692650" y="4182803"/>
            <a:ext cx="2553185" cy="877963"/>
          </a:xfrm>
          <a:prstGeom prst="rect">
            <a:avLst/>
          </a:prstGeom>
        </p:spPr>
      </p:pic>
    </p:spTree>
    <p:extLst>
      <p:ext uri="{BB962C8B-B14F-4D97-AF65-F5344CB8AC3E}">
        <p14:creationId xmlns:p14="http://schemas.microsoft.com/office/powerpoint/2010/main" val="175953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buFont typeface="Arial" panose="020B0604020202020204" pitchFamily="34" charset="0"/>
              <a:buChar char="•"/>
            </a:pPr>
            <a:r>
              <a:rPr lang="en-IN" sz="2500" dirty="0"/>
              <a:t>A trigger is a special kind of stored procedure that automatically executes when an event occurs in </a:t>
            </a:r>
            <a:r>
              <a:rPr lang="en-IN" sz="2500" dirty="0" smtClean="0"/>
              <a:t>the database</a:t>
            </a:r>
            <a:r>
              <a:rPr lang="en-IN" sz="2500" dirty="0"/>
              <a:t> server</a:t>
            </a:r>
            <a:r>
              <a:rPr lang="en-IN" sz="2500" dirty="0" smtClean="0"/>
              <a:t>.</a:t>
            </a:r>
          </a:p>
          <a:p>
            <a:pPr algn="just">
              <a:buFont typeface="Arial" panose="020B0604020202020204" pitchFamily="34" charset="0"/>
              <a:buChar char="•"/>
            </a:pPr>
            <a:r>
              <a:rPr lang="en-IN" sz="2500" dirty="0"/>
              <a:t>DML triggers execute when a user tries to modify data through a data manipulation language (DML) event. </a:t>
            </a:r>
            <a:endParaRPr lang="en-IN" sz="2500" dirty="0" smtClean="0"/>
          </a:p>
          <a:p>
            <a:pPr algn="just">
              <a:buFont typeface="Arial" panose="020B0604020202020204" pitchFamily="34" charset="0"/>
              <a:buChar char="•"/>
            </a:pPr>
            <a:r>
              <a:rPr lang="en-IN" sz="2500" dirty="0" smtClean="0"/>
              <a:t>DML </a:t>
            </a:r>
            <a:r>
              <a:rPr lang="en-IN" sz="2500" dirty="0"/>
              <a:t>events are INSERT, UPDATE, or DELETE statements on a table or view</a:t>
            </a:r>
            <a:r>
              <a:rPr lang="en-IN" sz="2500" dirty="0" smtClean="0"/>
              <a:t>.</a:t>
            </a:r>
          </a:p>
          <a:p>
            <a:pPr algn="just">
              <a:buFont typeface="Arial" panose="020B0604020202020204" pitchFamily="34" charset="0"/>
              <a:buChar char="•"/>
            </a:pPr>
            <a:r>
              <a:rPr lang="en-IN" sz="2500" dirty="0"/>
              <a:t> These triggers fire when any valid event is fired, regardless of whether or not any table rows are affected</a:t>
            </a:r>
            <a:r>
              <a:rPr lang="en-IN" sz="2500" dirty="0" smtClean="0"/>
              <a:t>.</a:t>
            </a:r>
          </a:p>
          <a:p>
            <a:pPr algn="just">
              <a:buFont typeface="Arial" panose="020B0604020202020204" pitchFamily="34" charset="0"/>
              <a:buChar char="•"/>
            </a:pPr>
            <a:endParaRPr lang="en-IN" sz="1600" dirty="0" smtClean="0"/>
          </a:p>
          <a:p>
            <a:pPr algn="just">
              <a:buFont typeface="Arial" panose="020B0604020202020204" pitchFamily="34" charset="0"/>
              <a:buChar char="•"/>
            </a:pPr>
            <a:endParaRPr lang="en-IN" sz="1600" dirty="0" smtClean="0"/>
          </a:p>
          <a:p>
            <a:pPr algn="just">
              <a:buFont typeface="Arial" panose="020B0604020202020204" pitchFamily="34" charset="0"/>
              <a:buChar char="•"/>
            </a:pPr>
            <a:r>
              <a:rPr lang="en-IN" sz="2500" dirty="0"/>
              <a:t>Types of </a:t>
            </a:r>
            <a:r>
              <a:rPr lang="en-IN" sz="2500" dirty="0" smtClean="0"/>
              <a:t>Triggers:</a:t>
            </a:r>
            <a:endParaRPr lang="en-IN" sz="2500" dirty="0"/>
          </a:p>
          <a:p>
            <a:pPr lvl="1" algn="just">
              <a:buFont typeface="Arial" panose="020B0604020202020204" pitchFamily="34" charset="0"/>
              <a:buChar char="•"/>
            </a:pPr>
            <a:r>
              <a:rPr lang="en-IN" dirty="0" smtClean="0">
                <a:solidFill>
                  <a:schemeClr val="tx1"/>
                </a:solidFill>
              </a:rPr>
              <a:t>Row </a:t>
            </a:r>
            <a:r>
              <a:rPr lang="en-IN" dirty="0">
                <a:solidFill>
                  <a:schemeClr val="tx1"/>
                </a:solidFill>
              </a:rPr>
              <a:t>Triggers and Statement Triggers</a:t>
            </a:r>
          </a:p>
          <a:p>
            <a:pPr lvl="1" algn="just">
              <a:buFont typeface="Arial" panose="020B0604020202020204" pitchFamily="34" charset="0"/>
              <a:buChar char="•"/>
            </a:pPr>
            <a:r>
              <a:rPr lang="en-IN" dirty="0">
                <a:solidFill>
                  <a:schemeClr val="tx1"/>
                </a:solidFill>
              </a:rPr>
              <a:t>BEFORE and AFTER Triggers</a:t>
            </a:r>
          </a:p>
          <a:p>
            <a:pPr lvl="1" algn="just">
              <a:buFont typeface="Arial" panose="020B0604020202020204" pitchFamily="34" charset="0"/>
              <a:buChar char="•"/>
            </a:pPr>
            <a:r>
              <a:rPr lang="en-IN" dirty="0">
                <a:solidFill>
                  <a:schemeClr val="tx1"/>
                </a:solidFill>
              </a:rPr>
              <a:t>INSTEAD OF Triggers</a:t>
            </a:r>
          </a:p>
          <a:p>
            <a:pPr lvl="1" algn="just">
              <a:buFont typeface="Arial" panose="020B0604020202020204" pitchFamily="34" charset="0"/>
              <a:buChar char="•"/>
            </a:pPr>
            <a:r>
              <a:rPr lang="en-IN" dirty="0">
                <a:solidFill>
                  <a:schemeClr val="tx1"/>
                </a:solidFill>
              </a:rPr>
              <a:t>Triggers on System Events and User Events</a:t>
            </a:r>
          </a:p>
          <a:p>
            <a:pPr algn="just">
              <a:buFont typeface="Arial" panose="020B0604020202020204" pitchFamily="34" charset="0"/>
              <a:buChar char="•"/>
            </a:pPr>
            <a:endParaRPr lang="en-IN" dirty="0"/>
          </a:p>
        </p:txBody>
      </p:sp>
      <p:sp>
        <p:nvSpPr>
          <p:cNvPr id="3" name="Title 2"/>
          <p:cNvSpPr>
            <a:spLocks noGrp="1"/>
          </p:cNvSpPr>
          <p:nvPr>
            <p:ph type="title"/>
          </p:nvPr>
        </p:nvSpPr>
        <p:spPr/>
        <p:txBody>
          <a:bodyPr/>
          <a:lstStyle/>
          <a:p>
            <a:r>
              <a:rPr lang="en-IN" dirty="0" smtClean="0"/>
              <a:t>Trigger in DBMS</a:t>
            </a:r>
            <a:endParaRPr lang="en-IN" dirty="0"/>
          </a:p>
        </p:txBody>
      </p:sp>
      <p:pic>
        <p:nvPicPr>
          <p:cNvPr id="1026" name="Picture 2" descr="Image result for trigger in db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9435" y="3735042"/>
            <a:ext cx="5020235" cy="275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64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fade">
                                      <p:cBhvr>
                                        <p:cTn id="20" dur="500"/>
                                        <p:tgtEl>
                                          <p:spTgt spid="2">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Effect transition="in" filter="fade">
                                      <p:cBhvr>
                                        <p:cTn id="23" dur="500"/>
                                        <p:tgtEl>
                                          <p:spTgt spid="2">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8" end="8"/>
                                            </p:txEl>
                                          </p:spTgt>
                                        </p:tgtEl>
                                        <p:attrNameLst>
                                          <p:attrName>style.visibility</p:attrName>
                                        </p:attrNameLst>
                                      </p:cBhvr>
                                      <p:to>
                                        <p:strVal val="visible"/>
                                      </p:to>
                                    </p:set>
                                    <p:animEffect transition="in" filter="fade">
                                      <p:cBhvr>
                                        <p:cTn id="26" dur="500"/>
                                        <p:tgtEl>
                                          <p:spTgt spid="2">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Effect transition="in" filter="fade">
                                      <p:cBhvr>
                                        <p:cTn id="29" dur="500"/>
                                        <p:tgtEl>
                                          <p:spTgt spid="2">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Backing up data of Result table</a:t>
            </a:r>
          </a:p>
          <a:p>
            <a:pPr lvl="1">
              <a:buFont typeface="Arial" panose="020B0604020202020204" pitchFamily="34" charset="0"/>
              <a:buChar char="•"/>
            </a:pPr>
            <a:r>
              <a:rPr lang="en-IN" dirty="0" smtClean="0"/>
              <a:t>This </a:t>
            </a:r>
            <a:r>
              <a:rPr lang="en-IN" b="1" dirty="0" smtClean="0"/>
              <a:t>trigger</a:t>
            </a:r>
            <a:r>
              <a:rPr lang="en-IN" dirty="0" smtClean="0"/>
              <a:t> will insert data in new table whenever result table is </a:t>
            </a:r>
            <a:r>
              <a:rPr lang="en-IN" b="1" dirty="0" smtClean="0"/>
              <a:t>updated</a:t>
            </a:r>
            <a:endParaRPr lang="en-IN" b="1" dirty="0"/>
          </a:p>
          <a:p>
            <a:pPr lvl="1">
              <a:buFont typeface="Arial" panose="020B0604020202020204" pitchFamily="34" charset="0"/>
              <a:buChar char="•"/>
            </a:pPr>
            <a:endParaRPr lang="en-IN" dirty="0" smtClean="0"/>
          </a:p>
        </p:txBody>
      </p:sp>
      <p:sp>
        <p:nvSpPr>
          <p:cNvPr id="3" name="Title 2"/>
          <p:cNvSpPr>
            <a:spLocks noGrp="1"/>
          </p:cNvSpPr>
          <p:nvPr>
            <p:ph type="title"/>
          </p:nvPr>
        </p:nvSpPr>
        <p:spPr/>
        <p:txBody>
          <a:bodyPr/>
          <a:lstStyle/>
          <a:p>
            <a:r>
              <a:rPr lang="en-IN" dirty="0"/>
              <a:t>Queries using </a:t>
            </a:r>
            <a:r>
              <a:rPr lang="en-IN" dirty="0" smtClean="0"/>
              <a:t>Triggers</a:t>
            </a:r>
            <a:endParaRPr lang="en-IN" dirty="0"/>
          </a:p>
        </p:txBody>
      </p:sp>
      <p:pic>
        <p:nvPicPr>
          <p:cNvPr id="4" name="Picture 3" descr="C:\Users\HP\Desktop\cc.PNG"/>
          <p:cNvPicPr/>
          <p:nvPr/>
        </p:nvPicPr>
        <p:blipFill rotWithShape="1">
          <a:blip r:embed="rId2">
            <a:extLst>
              <a:ext uri="{28A0092B-C50C-407E-A947-70E740481C1C}">
                <a14:useLocalDpi xmlns:a14="http://schemas.microsoft.com/office/drawing/2010/main" val="0"/>
              </a:ext>
            </a:extLst>
          </a:blip>
          <a:srcRect r="61154"/>
          <a:stretch/>
        </p:blipFill>
        <p:spPr bwMode="auto">
          <a:xfrm>
            <a:off x="1441786" y="2618980"/>
            <a:ext cx="3412602" cy="2047147"/>
          </a:xfrm>
          <a:prstGeom prst="rect">
            <a:avLst/>
          </a:prstGeom>
          <a:noFill/>
          <a:ln>
            <a:noFill/>
          </a:ln>
        </p:spPr>
      </p:pic>
      <p:pic>
        <p:nvPicPr>
          <p:cNvPr id="5" name="Picture 4" descr="C:\Users\HP\Desktop\ccc.PNG"/>
          <p:cNvPicPr/>
          <p:nvPr/>
        </p:nvPicPr>
        <p:blipFill rotWithShape="1">
          <a:blip r:embed="rId3">
            <a:extLst>
              <a:ext uri="{28A0092B-C50C-407E-A947-70E740481C1C}">
                <a14:useLocalDpi xmlns:a14="http://schemas.microsoft.com/office/drawing/2010/main" val="0"/>
              </a:ext>
            </a:extLst>
          </a:blip>
          <a:srcRect r="55070"/>
          <a:stretch/>
        </p:blipFill>
        <p:spPr bwMode="auto">
          <a:xfrm>
            <a:off x="7371938" y="2618980"/>
            <a:ext cx="3887732" cy="2047147"/>
          </a:xfrm>
          <a:prstGeom prst="rect">
            <a:avLst/>
          </a:prstGeom>
          <a:noFill/>
          <a:ln>
            <a:noFill/>
          </a:ln>
        </p:spPr>
      </p:pic>
      <p:pic>
        <p:nvPicPr>
          <p:cNvPr id="6" name="Picture 5" descr="C:\Users\HP\Desktop\c1.PNG"/>
          <p:cNvPicPr/>
          <p:nvPr/>
        </p:nvPicPr>
        <p:blipFill rotWithShape="1">
          <a:blip r:embed="rId4">
            <a:extLst>
              <a:ext uri="{28A0092B-C50C-407E-A947-70E740481C1C}">
                <a14:useLocalDpi xmlns:a14="http://schemas.microsoft.com/office/drawing/2010/main" val="0"/>
              </a:ext>
            </a:extLst>
          </a:blip>
          <a:srcRect t="11353" r="17562" b="29766"/>
          <a:stretch/>
        </p:blipFill>
        <p:spPr bwMode="auto">
          <a:xfrm>
            <a:off x="3122221" y="5369248"/>
            <a:ext cx="5914203" cy="731817"/>
          </a:xfrm>
          <a:prstGeom prst="rect">
            <a:avLst/>
          </a:prstGeom>
          <a:noFill/>
          <a:ln>
            <a:noFill/>
          </a:ln>
        </p:spPr>
      </p:pic>
      <p:sp>
        <p:nvSpPr>
          <p:cNvPr id="7" name="TextBox 6"/>
          <p:cNvSpPr txBox="1"/>
          <p:nvPr/>
        </p:nvSpPr>
        <p:spPr>
          <a:xfrm>
            <a:off x="1594952" y="4762657"/>
            <a:ext cx="3106270" cy="369332"/>
          </a:xfrm>
          <a:prstGeom prst="rect">
            <a:avLst/>
          </a:prstGeom>
          <a:noFill/>
          <a:ln>
            <a:noFill/>
          </a:ln>
        </p:spPr>
        <p:txBody>
          <a:bodyPr wrap="square" rtlCol="0" anchor="ctr" anchorCtr="1">
            <a:spAutoFit/>
          </a:bodyPr>
          <a:lstStyle/>
          <a:p>
            <a:r>
              <a:rPr lang="en-IN" dirty="0" smtClean="0"/>
              <a:t>Inserted data in table Result</a:t>
            </a:r>
            <a:endParaRPr lang="en-IN" dirty="0"/>
          </a:p>
        </p:txBody>
      </p:sp>
      <p:sp>
        <p:nvSpPr>
          <p:cNvPr id="9" name="TextBox 8"/>
          <p:cNvSpPr txBox="1"/>
          <p:nvPr/>
        </p:nvSpPr>
        <p:spPr>
          <a:xfrm>
            <a:off x="7695433" y="4762657"/>
            <a:ext cx="3186952" cy="369332"/>
          </a:xfrm>
          <a:prstGeom prst="rect">
            <a:avLst/>
          </a:prstGeom>
          <a:noFill/>
          <a:ln>
            <a:noFill/>
          </a:ln>
        </p:spPr>
        <p:txBody>
          <a:bodyPr wrap="square" rtlCol="0" anchor="ctr" anchorCtr="1">
            <a:spAutoFit/>
          </a:bodyPr>
          <a:lstStyle/>
          <a:p>
            <a:r>
              <a:rPr lang="en-IN" dirty="0" smtClean="0"/>
              <a:t>Updated data in table Result</a:t>
            </a:r>
            <a:endParaRPr lang="en-IN" dirty="0"/>
          </a:p>
        </p:txBody>
      </p:sp>
      <p:sp>
        <p:nvSpPr>
          <p:cNvPr id="10" name="TextBox 9"/>
          <p:cNvSpPr txBox="1"/>
          <p:nvPr/>
        </p:nvSpPr>
        <p:spPr>
          <a:xfrm>
            <a:off x="3531104" y="6321607"/>
            <a:ext cx="5096435" cy="369332"/>
          </a:xfrm>
          <a:prstGeom prst="rect">
            <a:avLst/>
          </a:prstGeom>
          <a:noFill/>
          <a:ln>
            <a:noFill/>
          </a:ln>
        </p:spPr>
        <p:txBody>
          <a:bodyPr wrap="square" rtlCol="0" anchor="ctr" anchorCtr="1">
            <a:spAutoFit/>
          </a:bodyPr>
          <a:lstStyle/>
          <a:p>
            <a:r>
              <a:rPr lang="en-IN" dirty="0" smtClean="0"/>
              <a:t>Backed up data in table </a:t>
            </a:r>
            <a:r>
              <a:rPr lang="en-IN" dirty="0" err="1" smtClean="0"/>
              <a:t>trigger_result</a:t>
            </a:r>
            <a:r>
              <a:rPr lang="en-IN" dirty="0" smtClean="0"/>
              <a:t> after update</a:t>
            </a:r>
            <a:endParaRPr lang="en-IN" dirty="0"/>
          </a:p>
        </p:txBody>
      </p:sp>
    </p:spTree>
    <p:extLst>
      <p:ext uri="{BB962C8B-B14F-4D97-AF65-F5344CB8AC3E}">
        <p14:creationId xmlns:p14="http://schemas.microsoft.com/office/powerpoint/2010/main" val="242804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30" y="1313646"/>
            <a:ext cx="10327340" cy="4812518"/>
          </a:xfrm>
        </p:spPr>
        <p:txBody>
          <a:bodyPr>
            <a:normAutofit/>
          </a:bodyPr>
          <a:lstStyle/>
          <a:p>
            <a:pPr algn="just">
              <a:buFont typeface="Arial" panose="020B0604020202020204" pitchFamily="34" charset="0"/>
              <a:buChar char="•"/>
            </a:pPr>
            <a:r>
              <a:rPr lang="en-IN" dirty="0"/>
              <a:t>An organized and systematic office solution is essential for all universities and organizations. </a:t>
            </a:r>
            <a:endParaRPr lang="en-IN" dirty="0" smtClean="0"/>
          </a:p>
          <a:p>
            <a:pPr algn="just">
              <a:buFont typeface="Arial" panose="020B0604020202020204" pitchFamily="34" charset="0"/>
              <a:buChar char="•"/>
            </a:pPr>
            <a:r>
              <a:rPr lang="en-IN" dirty="0"/>
              <a:t>There are many departments of administration for the maintenance of college information and student databases in any institution. </a:t>
            </a:r>
            <a:endParaRPr lang="en-IN" dirty="0" smtClean="0"/>
          </a:p>
          <a:p>
            <a:pPr algn="just">
              <a:buFont typeface="Arial" panose="020B0604020202020204" pitchFamily="34" charset="0"/>
              <a:buChar char="•"/>
            </a:pPr>
            <a:r>
              <a:rPr lang="en-IN" dirty="0" smtClean="0"/>
              <a:t>All </a:t>
            </a:r>
            <a:r>
              <a:rPr lang="en-IN" dirty="0"/>
              <a:t>the modules in college administration are interdependent. </a:t>
            </a:r>
            <a:r>
              <a:rPr lang="en-IN" dirty="0" smtClean="0"/>
              <a:t>So </a:t>
            </a:r>
            <a:r>
              <a:rPr lang="en-IN" dirty="0"/>
              <a:t>they need to be </a:t>
            </a:r>
            <a:r>
              <a:rPr lang="en-IN" dirty="0" smtClean="0"/>
              <a:t>centralized </a:t>
            </a:r>
            <a:r>
              <a:rPr lang="en-IN" dirty="0"/>
              <a:t>as, Information from one module will be needed by other modules.</a:t>
            </a:r>
            <a:endParaRPr lang="en-IN" dirty="0" smtClean="0"/>
          </a:p>
          <a:p>
            <a:pPr algn="just">
              <a:buFont typeface="Arial" panose="020B0604020202020204" pitchFamily="34" charset="0"/>
              <a:buChar char="•"/>
            </a:pPr>
            <a:r>
              <a:rPr lang="en-IN" dirty="0" smtClean="0"/>
              <a:t> The SEAS Educational Resource Management System is an </a:t>
            </a:r>
            <a:r>
              <a:rPr lang="en-IN" b="1" dirty="0" smtClean="0"/>
              <a:t>automated version </a:t>
            </a:r>
            <a:r>
              <a:rPr lang="en-IN" dirty="0" smtClean="0"/>
              <a:t>of manual system. In case of manual system they need a lot of time, manpower etc. Here all work is computerized. So the </a:t>
            </a:r>
            <a:r>
              <a:rPr lang="en-IN" b="1" dirty="0" smtClean="0"/>
              <a:t>accuracy</a:t>
            </a:r>
            <a:r>
              <a:rPr lang="en-IN" dirty="0" smtClean="0"/>
              <a:t> is maintained. Maintaining </a:t>
            </a:r>
            <a:r>
              <a:rPr lang="en-IN" b="1" dirty="0" smtClean="0"/>
              <a:t>backup </a:t>
            </a:r>
            <a:r>
              <a:rPr lang="en-IN" dirty="0" smtClean="0"/>
              <a:t>is very easy which it can do with in a few minutes. </a:t>
            </a:r>
          </a:p>
        </p:txBody>
      </p:sp>
      <p:sp>
        <p:nvSpPr>
          <p:cNvPr id="3" name="Title 2"/>
          <p:cNvSpPr>
            <a:spLocks noGrp="1"/>
          </p:cNvSpPr>
          <p:nvPr>
            <p:ph type="title"/>
          </p:nvPr>
        </p:nvSpPr>
        <p:spPr>
          <a:xfrm>
            <a:off x="917987" y="304800"/>
            <a:ext cx="10341684" cy="777025"/>
          </a:xfrm>
        </p:spPr>
        <p:txBody>
          <a:bodyPr/>
          <a:lstStyle/>
          <a:p>
            <a:pPr algn="l"/>
            <a:r>
              <a:rPr lang="en-IN" dirty="0" smtClean="0"/>
              <a:t>Project Description</a:t>
            </a:r>
            <a:endParaRPr lang="en-IN" dirty="0"/>
          </a:p>
        </p:txBody>
      </p:sp>
    </p:spTree>
    <p:extLst>
      <p:ext uri="{BB962C8B-B14F-4D97-AF65-F5344CB8AC3E}">
        <p14:creationId xmlns:p14="http://schemas.microsoft.com/office/powerpoint/2010/main" val="76761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smtClean="0"/>
              <a:t>Auto </a:t>
            </a:r>
            <a:r>
              <a:rPr lang="en-IN" dirty="0"/>
              <a:t>generate attendance in % </a:t>
            </a:r>
            <a:endParaRPr lang="en-IN" dirty="0" smtClean="0"/>
          </a:p>
          <a:p>
            <a:pPr lvl="1">
              <a:buFont typeface="Arial" panose="020B0604020202020204" pitchFamily="34" charset="0"/>
              <a:buChar char="•"/>
            </a:pPr>
            <a:r>
              <a:rPr lang="en-IN" dirty="0" smtClean="0"/>
              <a:t>This </a:t>
            </a:r>
            <a:r>
              <a:rPr lang="en-IN" b="1" dirty="0" smtClean="0"/>
              <a:t>trigger</a:t>
            </a:r>
            <a:r>
              <a:rPr lang="en-IN" dirty="0" smtClean="0"/>
              <a:t> will calculate % of days attended in given month of a student at the time of </a:t>
            </a:r>
            <a:r>
              <a:rPr lang="en-IN" b="1" dirty="0" smtClean="0"/>
              <a:t>insertion</a:t>
            </a:r>
            <a:r>
              <a:rPr lang="en-IN" dirty="0" smtClean="0"/>
              <a:t>. </a:t>
            </a:r>
            <a:r>
              <a:rPr lang="en-IN" dirty="0"/>
              <a:t/>
            </a:r>
            <a:br>
              <a:rPr lang="en-IN" dirty="0"/>
            </a:br>
            <a:endParaRPr lang="en-IN" dirty="0"/>
          </a:p>
        </p:txBody>
      </p:sp>
      <p:sp>
        <p:nvSpPr>
          <p:cNvPr id="3" name="Title 2"/>
          <p:cNvSpPr>
            <a:spLocks noGrp="1"/>
          </p:cNvSpPr>
          <p:nvPr>
            <p:ph type="title"/>
          </p:nvPr>
        </p:nvSpPr>
        <p:spPr/>
        <p:txBody>
          <a:bodyPr/>
          <a:lstStyle/>
          <a:p>
            <a:r>
              <a:rPr lang="en-IN" dirty="0" err="1" smtClean="0"/>
              <a:t>Cont</a:t>
            </a:r>
            <a:r>
              <a:rPr lang="en-IN" dirty="0" smtClean="0"/>
              <a:t>…</a:t>
            </a:r>
            <a:endParaRPr lang="en-IN" dirty="0"/>
          </a:p>
        </p:txBody>
      </p:sp>
      <p:pic>
        <p:nvPicPr>
          <p:cNvPr id="4" name="Picture 3" descr="C:\Users\HP\Desktop\tt2.PNG"/>
          <p:cNvPicPr/>
          <p:nvPr/>
        </p:nvPicPr>
        <p:blipFill rotWithShape="1">
          <a:blip r:embed="rId2">
            <a:extLst>
              <a:ext uri="{28A0092B-C50C-407E-A947-70E740481C1C}">
                <a14:useLocalDpi xmlns:a14="http://schemas.microsoft.com/office/drawing/2010/main" val="0"/>
              </a:ext>
            </a:extLst>
          </a:blip>
          <a:srcRect r="41163"/>
          <a:stretch/>
        </p:blipFill>
        <p:spPr bwMode="auto">
          <a:xfrm>
            <a:off x="3418503" y="3155580"/>
            <a:ext cx="5644814" cy="2388628"/>
          </a:xfrm>
          <a:prstGeom prst="rect">
            <a:avLst/>
          </a:prstGeom>
          <a:noFill/>
          <a:ln>
            <a:noFill/>
          </a:ln>
        </p:spPr>
      </p:pic>
    </p:spTree>
    <p:extLst>
      <p:ext uri="{BB962C8B-B14F-4D97-AF65-F5344CB8AC3E}">
        <p14:creationId xmlns:p14="http://schemas.microsoft.com/office/powerpoint/2010/main" val="40964155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dirty="0"/>
              <a:t>Auto generate U</a:t>
            </a:r>
            <a:r>
              <a:rPr lang="en-IN" dirty="0" smtClean="0"/>
              <a:t>sername </a:t>
            </a:r>
            <a:r>
              <a:rPr lang="en-IN" dirty="0"/>
              <a:t>o</a:t>
            </a:r>
            <a:r>
              <a:rPr lang="en-IN" dirty="0" smtClean="0"/>
              <a:t>f </a:t>
            </a:r>
            <a:r>
              <a:rPr lang="en-IN" dirty="0"/>
              <a:t>A</a:t>
            </a:r>
            <a:r>
              <a:rPr lang="en-IN" dirty="0" smtClean="0"/>
              <a:t>dmin </a:t>
            </a:r>
          </a:p>
          <a:p>
            <a:pPr lvl="1">
              <a:buFont typeface="Arial" panose="020B0604020202020204" pitchFamily="34" charset="0"/>
              <a:buChar char="•"/>
            </a:pPr>
            <a:r>
              <a:rPr lang="en-IN" dirty="0" smtClean="0"/>
              <a:t>This </a:t>
            </a:r>
            <a:r>
              <a:rPr lang="en-IN" b="1" dirty="0" smtClean="0"/>
              <a:t>trigger</a:t>
            </a:r>
            <a:r>
              <a:rPr lang="en-IN" dirty="0" smtClean="0"/>
              <a:t> will generate username for admin people whenever their first and last name is </a:t>
            </a:r>
            <a:r>
              <a:rPr lang="en-IN" b="1" dirty="0" smtClean="0"/>
              <a:t>inserted</a:t>
            </a:r>
            <a:r>
              <a:rPr lang="en-IN" dirty="0" smtClean="0"/>
              <a:t> into database.</a:t>
            </a:r>
          </a:p>
          <a:p>
            <a:pPr lvl="1">
              <a:buFont typeface="Arial" panose="020B0604020202020204" pitchFamily="34" charset="0"/>
              <a:buChar char="•"/>
            </a:pPr>
            <a:endParaRPr lang="en-IN" dirty="0"/>
          </a:p>
          <a:p>
            <a:pPr lvl="1">
              <a:buFont typeface="Arial" panose="020B0604020202020204" pitchFamily="34" charset="0"/>
              <a:buChar char="•"/>
            </a:pPr>
            <a:endParaRPr lang="en-IN" dirty="0"/>
          </a:p>
        </p:txBody>
      </p:sp>
      <p:sp>
        <p:nvSpPr>
          <p:cNvPr id="3" name="Title 2"/>
          <p:cNvSpPr>
            <a:spLocks noGrp="1"/>
          </p:cNvSpPr>
          <p:nvPr>
            <p:ph type="title"/>
          </p:nvPr>
        </p:nvSpPr>
        <p:spPr/>
        <p:txBody>
          <a:bodyPr/>
          <a:lstStyle/>
          <a:p>
            <a:r>
              <a:rPr lang="en-IN" dirty="0" err="1" smtClean="0"/>
              <a:t>Cont</a:t>
            </a:r>
            <a:r>
              <a:rPr lang="en-IN" dirty="0" smtClean="0"/>
              <a:t>…</a:t>
            </a:r>
            <a:endParaRPr lang="en-IN" dirty="0"/>
          </a:p>
        </p:txBody>
      </p:sp>
      <p:pic>
        <p:nvPicPr>
          <p:cNvPr id="4" name="Picture 3" descr="C:\Users\HP\Desktop\t1.PNG"/>
          <p:cNvPicPr/>
          <p:nvPr/>
        </p:nvPicPr>
        <p:blipFill rotWithShape="1">
          <a:blip r:embed="rId2">
            <a:extLst>
              <a:ext uri="{28A0092B-C50C-407E-A947-70E740481C1C}">
                <a14:useLocalDpi xmlns:a14="http://schemas.microsoft.com/office/drawing/2010/main" val="0"/>
              </a:ext>
            </a:extLst>
          </a:blip>
          <a:srcRect t="79381"/>
          <a:stretch/>
        </p:blipFill>
        <p:spPr bwMode="auto">
          <a:xfrm>
            <a:off x="2061882" y="3092823"/>
            <a:ext cx="8068235" cy="927847"/>
          </a:xfrm>
          <a:prstGeom prst="rect">
            <a:avLst/>
          </a:prstGeom>
          <a:noFill/>
          <a:ln>
            <a:noFill/>
          </a:ln>
        </p:spPr>
      </p:pic>
      <p:pic>
        <p:nvPicPr>
          <p:cNvPr id="5" name="Picture 4" descr="C:\Users\HP\Desktop\t2.PNG"/>
          <p:cNvPicPr/>
          <p:nvPr/>
        </p:nvPicPr>
        <p:blipFill rotWithShape="1">
          <a:blip r:embed="rId3">
            <a:extLst>
              <a:ext uri="{28A0092B-C50C-407E-A947-70E740481C1C}">
                <a14:useLocalDpi xmlns:a14="http://schemas.microsoft.com/office/drawing/2010/main" val="0"/>
              </a:ext>
            </a:extLst>
          </a:blip>
          <a:srcRect t="60366"/>
          <a:stretch/>
        </p:blipFill>
        <p:spPr bwMode="auto">
          <a:xfrm>
            <a:off x="2428988" y="5010060"/>
            <a:ext cx="7319682" cy="820269"/>
          </a:xfrm>
          <a:prstGeom prst="rect">
            <a:avLst/>
          </a:prstGeom>
          <a:noFill/>
          <a:ln>
            <a:noFill/>
          </a:ln>
        </p:spPr>
      </p:pic>
      <p:sp>
        <p:nvSpPr>
          <p:cNvPr id="6" name="TextBox 5"/>
          <p:cNvSpPr txBox="1"/>
          <p:nvPr/>
        </p:nvSpPr>
        <p:spPr>
          <a:xfrm>
            <a:off x="4421393" y="4128104"/>
            <a:ext cx="3334871" cy="369332"/>
          </a:xfrm>
          <a:prstGeom prst="rect">
            <a:avLst/>
          </a:prstGeom>
          <a:noFill/>
          <a:ln>
            <a:noFill/>
          </a:ln>
        </p:spPr>
        <p:txBody>
          <a:bodyPr wrap="square" rtlCol="0" anchor="ctr" anchorCtr="1">
            <a:spAutoFit/>
          </a:bodyPr>
          <a:lstStyle/>
          <a:p>
            <a:r>
              <a:rPr lang="en-IN" dirty="0" smtClean="0"/>
              <a:t>Created trigger Before Insert</a:t>
            </a:r>
            <a:endParaRPr lang="en-IN" dirty="0"/>
          </a:p>
        </p:txBody>
      </p:sp>
      <p:sp>
        <p:nvSpPr>
          <p:cNvPr id="7" name="TextBox 6"/>
          <p:cNvSpPr txBox="1"/>
          <p:nvPr/>
        </p:nvSpPr>
        <p:spPr>
          <a:xfrm>
            <a:off x="4883971" y="5941497"/>
            <a:ext cx="2409713" cy="369332"/>
          </a:xfrm>
          <a:prstGeom prst="rect">
            <a:avLst/>
          </a:prstGeom>
          <a:noFill/>
          <a:ln>
            <a:noFill/>
          </a:ln>
        </p:spPr>
        <p:txBody>
          <a:bodyPr wrap="square" rtlCol="0" anchor="ctr" anchorCtr="1">
            <a:spAutoFit/>
          </a:bodyPr>
          <a:lstStyle/>
          <a:p>
            <a:r>
              <a:rPr lang="en-IN" dirty="0" smtClean="0"/>
              <a:t>Output of admin table</a:t>
            </a:r>
            <a:endParaRPr lang="en-IN" dirty="0"/>
          </a:p>
        </p:txBody>
      </p:sp>
    </p:spTree>
    <p:extLst>
      <p:ext uri="{BB962C8B-B14F-4D97-AF65-F5344CB8AC3E}">
        <p14:creationId xmlns:p14="http://schemas.microsoft.com/office/powerpoint/2010/main" val="194399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3397" y="1347985"/>
            <a:ext cx="10327340" cy="4538663"/>
          </a:xfrm>
        </p:spPr>
        <p:txBody>
          <a:bodyPr/>
          <a:lstStyle/>
          <a:p>
            <a:pPr>
              <a:buFont typeface="Arial" panose="020B0604020202020204" pitchFamily="34" charset="0"/>
              <a:buChar char="•"/>
            </a:pPr>
            <a:r>
              <a:rPr lang="en-IN" dirty="0"/>
              <a:t>Storing details of deleted student from supplementary exam </a:t>
            </a:r>
            <a:r>
              <a:rPr lang="en-IN" dirty="0" smtClean="0"/>
              <a:t>table</a:t>
            </a:r>
          </a:p>
          <a:p>
            <a:pPr lvl="1">
              <a:buFont typeface="Arial" panose="020B0604020202020204" pitchFamily="34" charset="0"/>
              <a:buChar char="•"/>
            </a:pPr>
            <a:r>
              <a:rPr lang="en-IN" dirty="0" smtClean="0"/>
              <a:t>This </a:t>
            </a:r>
            <a:r>
              <a:rPr lang="en-IN" b="1" dirty="0" smtClean="0"/>
              <a:t>trigger</a:t>
            </a:r>
            <a:r>
              <a:rPr lang="en-IN" dirty="0" smtClean="0"/>
              <a:t> will help to insert data of students in new backed up table whenever data is </a:t>
            </a:r>
            <a:r>
              <a:rPr lang="en-IN" b="1" dirty="0" smtClean="0"/>
              <a:t>deleted</a:t>
            </a:r>
            <a:r>
              <a:rPr lang="en-IN" dirty="0" smtClean="0"/>
              <a:t> form supplementary exam table. </a:t>
            </a:r>
            <a:endParaRPr lang="en-IN" dirty="0"/>
          </a:p>
        </p:txBody>
      </p:sp>
      <p:sp>
        <p:nvSpPr>
          <p:cNvPr id="3" name="Title 2"/>
          <p:cNvSpPr>
            <a:spLocks noGrp="1"/>
          </p:cNvSpPr>
          <p:nvPr>
            <p:ph type="title"/>
          </p:nvPr>
        </p:nvSpPr>
        <p:spPr/>
        <p:txBody>
          <a:bodyPr/>
          <a:lstStyle/>
          <a:p>
            <a:r>
              <a:rPr lang="en-IN" dirty="0" err="1" smtClean="0"/>
              <a:t>Cont</a:t>
            </a:r>
            <a:r>
              <a:rPr lang="en-IN" dirty="0" smtClean="0"/>
              <a:t>…</a:t>
            </a:r>
            <a:endParaRPr lang="en-IN" dirty="0"/>
          </a:p>
        </p:txBody>
      </p:sp>
      <p:pic>
        <p:nvPicPr>
          <p:cNvPr id="4" name="Picture 3" descr="C:\Users\HP\Desktop\r2.PNG"/>
          <p:cNvPicPr/>
          <p:nvPr/>
        </p:nvPicPr>
        <p:blipFill rotWithShape="1">
          <a:blip r:embed="rId2">
            <a:extLst>
              <a:ext uri="{28A0092B-C50C-407E-A947-70E740481C1C}">
                <a14:useLocalDpi xmlns:a14="http://schemas.microsoft.com/office/drawing/2010/main" val="0"/>
              </a:ext>
            </a:extLst>
          </a:blip>
          <a:srcRect r="51721"/>
          <a:stretch/>
        </p:blipFill>
        <p:spPr bwMode="auto">
          <a:xfrm>
            <a:off x="1374551" y="2811612"/>
            <a:ext cx="3856355" cy="1504894"/>
          </a:xfrm>
          <a:prstGeom prst="rect">
            <a:avLst/>
          </a:prstGeom>
          <a:noFill/>
          <a:ln>
            <a:noFill/>
          </a:ln>
        </p:spPr>
      </p:pic>
      <p:sp>
        <p:nvSpPr>
          <p:cNvPr id="5" name="TextBox 4"/>
          <p:cNvSpPr txBox="1"/>
          <p:nvPr/>
        </p:nvSpPr>
        <p:spPr>
          <a:xfrm>
            <a:off x="1252818" y="4369091"/>
            <a:ext cx="4268993" cy="369332"/>
          </a:xfrm>
          <a:prstGeom prst="rect">
            <a:avLst/>
          </a:prstGeom>
          <a:noFill/>
          <a:ln>
            <a:noFill/>
          </a:ln>
        </p:spPr>
        <p:txBody>
          <a:bodyPr wrap="square" rtlCol="0" anchor="ctr" anchorCtr="1">
            <a:spAutoFit/>
          </a:bodyPr>
          <a:lstStyle/>
          <a:p>
            <a:r>
              <a:rPr lang="en-IN" dirty="0" smtClean="0"/>
              <a:t>Inserted data in supplementary exam table</a:t>
            </a:r>
            <a:endParaRPr lang="en-IN" dirty="0"/>
          </a:p>
        </p:txBody>
      </p:sp>
      <p:sp>
        <p:nvSpPr>
          <p:cNvPr id="6" name="TextBox 5"/>
          <p:cNvSpPr txBox="1"/>
          <p:nvPr/>
        </p:nvSpPr>
        <p:spPr>
          <a:xfrm>
            <a:off x="5970941" y="4375353"/>
            <a:ext cx="5459506" cy="369332"/>
          </a:xfrm>
          <a:prstGeom prst="rect">
            <a:avLst/>
          </a:prstGeom>
          <a:noFill/>
          <a:ln>
            <a:noFill/>
          </a:ln>
        </p:spPr>
        <p:txBody>
          <a:bodyPr wrap="square" rtlCol="0" anchor="ctr" anchorCtr="1">
            <a:spAutoFit/>
          </a:bodyPr>
          <a:lstStyle/>
          <a:p>
            <a:r>
              <a:rPr lang="en-IN" dirty="0" smtClean="0"/>
              <a:t>When student 201401021 passes course SEASC004</a:t>
            </a:r>
            <a:endParaRPr lang="en-IN" dirty="0"/>
          </a:p>
        </p:txBody>
      </p:sp>
      <p:sp>
        <p:nvSpPr>
          <p:cNvPr id="7" name="TextBox 6"/>
          <p:cNvSpPr txBox="1"/>
          <p:nvPr/>
        </p:nvSpPr>
        <p:spPr>
          <a:xfrm>
            <a:off x="2807746" y="6180475"/>
            <a:ext cx="7207622" cy="369332"/>
          </a:xfrm>
          <a:prstGeom prst="rect">
            <a:avLst/>
          </a:prstGeom>
          <a:noFill/>
          <a:ln>
            <a:noFill/>
          </a:ln>
        </p:spPr>
        <p:txBody>
          <a:bodyPr wrap="square" rtlCol="0" anchor="ctr" anchorCtr="1">
            <a:spAutoFit/>
          </a:bodyPr>
          <a:lstStyle/>
          <a:p>
            <a:r>
              <a:rPr lang="en-IN" dirty="0" smtClean="0"/>
              <a:t>Backed up data in </a:t>
            </a:r>
            <a:r>
              <a:rPr lang="en-IN" dirty="0" err="1" smtClean="0"/>
              <a:t>trigger_s_exam</a:t>
            </a:r>
            <a:r>
              <a:rPr lang="en-IN" dirty="0" smtClean="0"/>
              <a:t> table after deleting it from main table</a:t>
            </a:r>
            <a:endParaRPr lang="en-IN" dirty="0"/>
          </a:p>
        </p:txBody>
      </p:sp>
      <p:pic>
        <p:nvPicPr>
          <p:cNvPr id="8" name="Picture 7" descr="C:\Users\HP\Desktop\r4.PNG"/>
          <p:cNvPicPr/>
          <p:nvPr/>
        </p:nvPicPr>
        <p:blipFill rotWithShape="1">
          <a:blip r:embed="rId3">
            <a:extLst>
              <a:ext uri="{28A0092B-C50C-407E-A947-70E740481C1C}">
                <a14:useLocalDpi xmlns:a14="http://schemas.microsoft.com/office/drawing/2010/main" val="0"/>
              </a:ext>
            </a:extLst>
          </a:blip>
          <a:srcRect r="51721" b="20759"/>
          <a:stretch/>
        </p:blipFill>
        <p:spPr bwMode="auto">
          <a:xfrm>
            <a:off x="6411557" y="2811612"/>
            <a:ext cx="4278853" cy="1504894"/>
          </a:xfrm>
          <a:prstGeom prst="rect">
            <a:avLst/>
          </a:prstGeom>
          <a:noFill/>
          <a:ln>
            <a:noFill/>
          </a:ln>
        </p:spPr>
      </p:pic>
      <p:pic>
        <p:nvPicPr>
          <p:cNvPr id="9" name="Picture 8" descr="C:\Users\HP\Desktop\r5.PNG"/>
          <p:cNvPicPr/>
          <p:nvPr/>
        </p:nvPicPr>
        <p:blipFill rotWithShape="1">
          <a:blip r:embed="rId4">
            <a:extLst>
              <a:ext uri="{28A0092B-C50C-407E-A947-70E740481C1C}">
                <a14:useLocalDpi xmlns:a14="http://schemas.microsoft.com/office/drawing/2010/main" val="0"/>
              </a:ext>
            </a:extLst>
          </a:blip>
          <a:srcRect t="17161" r="62153" b="23907"/>
          <a:stretch/>
        </p:blipFill>
        <p:spPr bwMode="auto">
          <a:xfrm>
            <a:off x="3867953" y="5217459"/>
            <a:ext cx="4441751" cy="820270"/>
          </a:xfrm>
          <a:prstGeom prst="rect">
            <a:avLst/>
          </a:prstGeom>
          <a:noFill/>
          <a:ln>
            <a:noFill/>
          </a:ln>
        </p:spPr>
      </p:pic>
    </p:spTree>
    <p:extLst>
      <p:ext uri="{BB962C8B-B14F-4D97-AF65-F5344CB8AC3E}">
        <p14:creationId xmlns:p14="http://schemas.microsoft.com/office/powerpoint/2010/main" val="149958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09731" y="2577633"/>
            <a:ext cx="10340975" cy="1752600"/>
          </a:xfrm>
        </p:spPr>
        <p:txBody>
          <a:bodyPr/>
          <a:lstStyle/>
          <a:p>
            <a:r>
              <a:rPr lang="en-IN" dirty="0" smtClean="0"/>
              <a:t>Thank you!</a:t>
            </a:r>
            <a:endParaRPr lang="en-IN" dirty="0"/>
          </a:p>
        </p:txBody>
      </p:sp>
    </p:spTree>
    <p:extLst>
      <p:ext uri="{BB962C8B-B14F-4D97-AF65-F5344CB8AC3E}">
        <p14:creationId xmlns:p14="http://schemas.microsoft.com/office/powerpoint/2010/main" val="11475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Arial" panose="020B0604020202020204" pitchFamily="34" charset="0"/>
              <a:buChar char="•"/>
            </a:pPr>
            <a:r>
              <a:rPr lang="en-IN" dirty="0"/>
              <a:t>SEAS Educational Resource Management System deals with </a:t>
            </a:r>
            <a:endParaRPr lang="en-IN" dirty="0" smtClean="0"/>
          </a:p>
          <a:p>
            <a:pPr lvl="1" algn="just">
              <a:buFont typeface="Arial" panose="020B0604020202020204" pitchFamily="34" charset="0"/>
              <a:buChar char="•"/>
            </a:pPr>
            <a:r>
              <a:rPr lang="en-IN" dirty="0"/>
              <a:t>A</a:t>
            </a:r>
            <a:r>
              <a:rPr lang="en-IN" dirty="0" smtClean="0"/>
              <a:t>ll </a:t>
            </a:r>
            <a:r>
              <a:rPr lang="en-IN" dirty="0"/>
              <a:t>kind of student </a:t>
            </a:r>
            <a:r>
              <a:rPr lang="en-IN" dirty="0" smtClean="0"/>
              <a:t>details </a:t>
            </a:r>
          </a:p>
          <a:p>
            <a:pPr lvl="1" algn="just">
              <a:buFont typeface="Arial" panose="020B0604020202020204" pitchFamily="34" charset="0"/>
              <a:buChar char="•"/>
            </a:pPr>
            <a:r>
              <a:rPr lang="en-IN" dirty="0"/>
              <a:t>P</a:t>
            </a:r>
            <a:r>
              <a:rPr lang="en-IN" dirty="0" smtClean="0"/>
              <a:t>rofessor details</a:t>
            </a:r>
          </a:p>
          <a:p>
            <a:pPr lvl="1" algn="just">
              <a:buFont typeface="Arial" panose="020B0604020202020204" pitchFamily="34" charset="0"/>
              <a:buChar char="•"/>
            </a:pPr>
            <a:r>
              <a:rPr lang="en-IN" dirty="0"/>
              <a:t>C</a:t>
            </a:r>
            <a:r>
              <a:rPr lang="en-IN" dirty="0" smtClean="0"/>
              <a:t>ourse &amp; Exam details</a:t>
            </a:r>
          </a:p>
          <a:p>
            <a:pPr lvl="1" algn="just">
              <a:buFont typeface="Arial" panose="020B0604020202020204" pitchFamily="34" charset="0"/>
              <a:buChar char="•"/>
            </a:pPr>
            <a:r>
              <a:rPr lang="en-IN" dirty="0"/>
              <a:t>I</a:t>
            </a:r>
            <a:r>
              <a:rPr lang="en-IN" dirty="0" smtClean="0"/>
              <a:t>nternship details</a:t>
            </a:r>
          </a:p>
          <a:p>
            <a:pPr lvl="1" algn="just">
              <a:buFont typeface="Arial" panose="020B0604020202020204" pitchFamily="34" charset="0"/>
              <a:buChar char="•"/>
            </a:pPr>
            <a:r>
              <a:rPr lang="en-IN" dirty="0" smtClean="0"/>
              <a:t>E-learning </a:t>
            </a:r>
            <a:r>
              <a:rPr lang="en-IN" dirty="0"/>
              <a:t>material </a:t>
            </a:r>
            <a:r>
              <a:rPr lang="en-IN" dirty="0" smtClean="0"/>
              <a:t>details</a:t>
            </a:r>
          </a:p>
          <a:p>
            <a:pPr lvl="1" algn="just">
              <a:buFont typeface="Arial" panose="020B0604020202020204" pitchFamily="34" charset="0"/>
              <a:buChar char="•"/>
            </a:pPr>
            <a:r>
              <a:rPr lang="en-IN" dirty="0"/>
              <a:t>B</a:t>
            </a:r>
            <a:r>
              <a:rPr lang="en-IN" dirty="0" smtClean="0"/>
              <a:t>ook &amp; book store details</a:t>
            </a:r>
          </a:p>
          <a:p>
            <a:pPr lvl="1" algn="just">
              <a:buFont typeface="Arial" panose="020B0604020202020204" pitchFamily="34" charset="0"/>
              <a:buChar char="•"/>
            </a:pPr>
            <a:r>
              <a:rPr lang="en-IN" dirty="0"/>
              <a:t>S</a:t>
            </a:r>
            <a:r>
              <a:rPr lang="en-IN" dirty="0" smtClean="0"/>
              <a:t>ummer Project </a:t>
            </a:r>
            <a:r>
              <a:rPr lang="en-IN" dirty="0"/>
              <a:t>details and other resource related details too.</a:t>
            </a:r>
          </a:p>
          <a:p>
            <a:pPr algn="just">
              <a:buFont typeface="Arial" panose="020B0604020202020204" pitchFamily="34" charset="0"/>
              <a:buChar char="•"/>
            </a:pPr>
            <a:r>
              <a:rPr lang="en-IN" dirty="0"/>
              <a:t>Thus, this can be a very useful data base </a:t>
            </a:r>
            <a:r>
              <a:rPr lang="en-IN" dirty="0" smtClean="0"/>
              <a:t>for the </a:t>
            </a:r>
            <a:r>
              <a:rPr lang="en-IN" i="1" dirty="0" err="1" smtClean="0"/>
              <a:t>SEASers</a:t>
            </a:r>
            <a:r>
              <a:rPr lang="en-IN" dirty="0" smtClean="0"/>
              <a:t> </a:t>
            </a:r>
            <a:r>
              <a:rPr lang="en-IN" dirty="0"/>
              <a:t>because it includes almost all kind of details related to </a:t>
            </a:r>
            <a:r>
              <a:rPr lang="en-IN" dirty="0" smtClean="0"/>
              <a:t>study from the very </a:t>
            </a:r>
            <a:r>
              <a:rPr lang="en-IN" dirty="0"/>
              <a:t>first day at </a:t>
            </a:r>
            <a:r>
              <a:rPr lang="en-IN" dirty="0" smtClean="0"/>
              <a:t>college to the </a:t>
            </a:r>
            <a:r>
              <a:rPr lang="en-IN" dirty="0"/>
              <a:t>last day!</a:t>
            </a:r>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p:txBody>
      </p:sp>
      <p:sp>
        <p:nvSpPr>
          <p:cNvPr id="3" name="Title 2"/>
          <p:cNvSpPr>
            <a:spLocks noGrp="1"/>
          </p:cNvSpPr>
          <p:nvPr>
            <p:ph type="title"/>
          </p:nvPr>
        </p:nvSpPr>
        <p:spPr/>
        <p:txBody>
          <a:bodyPr/>
          <a:lstStyle/>
          <a:p>
            <a:r>
              <a:rPr lang="en-IN" dirty="0"/>
              <a:t>Project </a:t>
            </a:r>
            <a:r>
              <a:rPr lang="en-IN" dirty="0" smtClean="0"/>
              <a:t>Description </a:t>
            </a:r>
            <a:r>
              <a:rPr lang="en-IN" dirty="0" err="1" smtClean="0"/>
              <a:t>Cont</a:t>
            </a:r>
            <a:r>
              <a:rPr lang="en-IN" dirty="0" smtClean="0"/>
              <a:t>…</a:t>
            </a:r>
            <a:endParaRPr lang="en-IN" dirty="0"/>
          </a:p>
        </p:txBody>
      </p:sp>
    </p:spTree>
    <p:extLst>
      <p:ext uri="{BB962C8B-B14F-4D97-AF65-F5344CB8AC3E}">
        <p14:creationId xmlns:p14="http://schemas.microsoft.com/office/powerpoint/2010/main" val="45283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fade">
                                      <p:cBhvr>
                                        <p:cTn id="13" dur="500"/>
                                        <p:tgtEl>
                                          <p:spTgt spid="2">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fade">
                                      <p:cBhvr>
                                        <p:cTn id="16" dur="500"/>
                                        <p:tgtEl>
                                          <p:spTgt spid="2">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fade">
                                      <p:cBhvr>
                                        <p:cTn id="2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32331" y="1429555"/>
            <a:ext cx="10327340" cy="4752303"/>
          </a:xfrm>
        </p:spPr>
        <p:txBody>
          <a:bodyPr>
            <a:noAutofit/>
          </a:bodyPr>
          <a:lstStyle/>
          <a:p>
            <a:pPr lvl="0">
              <a:buFont typeface="Arial" panose="020B0604020202020204" pitchFamily="34" charset="0"/>
              <a:buChar char="•"/>
            </a:pPr>
            <a:r>
              <a:rPr lang="en-IN" sz="2300" dirty="0" smtClean="0"/>
              <a:t>Find out </a:t>
            </a:r>
            <a:r>
              <a:rPr lang="en-IN" sz="2300" dirty="0"/>
              <a:t>internships</a:t>
            </a:r>
          </a:p>
          <a:p>
            <a:pPr lvl="0">
              <a:buFont typeface="Arial" panose="020B0604020202020204" pitchFamily="34" charset="0"/>
              <a:buChar char="•"/>
            </a:pPr>
            <a:r>
              <a:rPr lang="en-IN" sz="2300" dirty="0"/>
              <a:t>Find summer projects &amp; extra credit courses of university</a:t>
            </a:r>
          </a:p>
          <a:p>
            <a:pPr lvl="0">
              <a:buFont typeface="Arial" panose="020B0604020202020204" pitchFamily="34" charset="0"/>
              <a:buChar char="•"/>
            </a:pPr>
            <a:r>
              <a:rPr lang="en-IN" sz="2300" dirty="0" smtClean="0"/>
              <a:t>Know </a:t>
            </a:r>
            <a:r>
              <a:rPr lang="en-IN" sz="2300" dirty="0"/>
              <a:t>about exam schedule </a:t>
            </a:r>
          </a:p>
          <a:p>
            <a:pPr lvl="0">
              <a:buFont typeface="Arial" panose="020B0604020202020204" pitchFamily="34" charset="0"/>
              <a:buChar char="•"/>
            </a:pPr>
            <a:r>
              <a:rPr lang="en-IN" sz="2300" dirty="0"/>
              <a:t>Explore professor details</a:t>
            </a:r>
          </a:p>
          <a:p>
            <a:pPr lvl="0">
              <a:buFont typeface="Arial" panose="020B0604020202020204" pitchFamily="34" charset="0"/>
              <a:buChar char="•"/>
            </a:pPr>
            <a:r>
              <a:rPr lang="en-IN" sz="2300" dirty="0"/>
              <a:t>Checkout library availability status of any book </a:t>
            </a:r>
          </a:p>
          <a:p>
            <a:pPr lvl="0">
              <a:buFont typeface="Arial" panose="020B0604020202020204" pitchFamily="34" charset="0"/>
              <a:buChar char="•"/>
            </a:pPr>
            <a:r>
              <a:rPr lang="en-IN" sz="2300" dirty="0"/>
              <a:t>Find book shops near </a:t>
            </a:r>
            <a:r>
              <a:rPr lang="en-IN" sz="2300" dirty="0" smtClean="0"/>
              <a:t>you</a:t>
            </a:r>
          </a:p>
          <a:p>
            <a:pPr lvl="0">
              <a:buFont typeface="Arial" panose="020B0604020202020204" pitchFamily="34" charset="0"/>
              <a:buChar char="•"/>
            </a:pPr>
            <a:r>
              <a:rPr lang="en-IN" sz="2300" dirty="0" smtClean="0"/>
              <a:t>Find softcopy of books</a:t>
            </a:r>
          </a:p>
          <a:p>
            <a:pPr lvl="0">
              <a:buFont typeface="Arial" panose="020B0604020202020204" pitchFamily="34" charset="0"/>
              <a:buChar char="•"/>
            </a:pPr>
            <a:r>
              <a:rPr lang="en-IN" sz="2300" dirty="0" smtClean="0"/>
              <a:t>Explore E-Learning </a:t>
            </a:r>
          </a:p>
          <a:p>
            <a:pPr>
              <a:buFont typeface="Arial" panose="020B0604020202020204" pitchFamily="34" charset="0"/>
              <a:buChar char="•"/>
            </a:pPr>
            <a:r>
              <a:rPr lang="en-IN" sz="2300" dirty="0"/>
              <a:t>Know about upcoming events and </a:t>
            </a:r>
            <a:r>
              <a:rPr lang="en-IN" sz="2300" dirty="0" smtClean="0"/>
              <a:t>seminars</a:t>
            </a:r>
            <a:endParaRPr lang="en-IN" sz="2300" dirty="0"/>
          </a:p>
          <a:p>
            <a:pPr lvl="0">
              <a:buFont typeface="Arial" panose="020B0604020202020204" pitchFamily="34" charset="0"/>
              <a:buChar char="•"/>
            </a:pPr>
            <a:r>
              <a:rPr lang="en-IN" sz="2300" dirty="0"/>
              <a:t>Checkout your attendance </a:t>
            </a:r>
          </a:p>
          <a:p>
            <a:pPr lvl="0">
              <a:buFont typeface="Arial" panose="020B0604020202020204" pitchFamily="34" charset="0"/>
              <a:buChar char="•"/>
            </a:pPr>
            <a:r>
              <a:rPr lang="en-IN" sz="2300" dirty="0"/>
              <a:t>Know your </a:t>
            </a:r>
            <a:r>
              <a:rPr lang="en-IN" sz="2300" dirty="0" smtClean="0"/>
              <a:t>Credits subject vies</a:t>
            </a:r>
            <a:endParaRPr lang="en-IN" sz="2300" dirty="0"/>
          </a:p>
          <a:p>
            <a:pPr>
              <a:buFont typeface="Arial" panose="020B0604020202020204" pitchFamily="34" charset="0"/>
              <a:buChar char="•"/>
            </a:pPr>
            <a:r>
              <a:rPr lang="en-IN" sz="2300" dirty="0" smtClean="0"/>
              <a:t>Find backups</a:t>
            </a:r>
            <a:endParaRPr lang="en-IN" sz="2300" dirty="0"/>
          </a:p>
        </p:txBody>
      </p:sp>
      <p:sp>
        <p:nvSpPr>
          <p:cNvPr id="3" name="Title 2"/>
          <p:cNvSpPr>
            <a:spLocks noGrp="1"/>
          </p:cNvSpPr>
          <p:nvPr>
            <p:ph type="title"/>
          </p:nvPr>
        </p:nvSpPr>
        <p:spPr>
          <a:xfrm>
            <a:off x="917987" y="304800"/>
            <a:ext cx="10341684" cy="970208"/>
          </a:xfrm>
        </p:spPr>
        <p:txBody>
          <a:bodyPr/>
          <a:lstStyle/>
          <a:p>
            <a:pPr algn="l"/>
            <a:r>
              <a:rPr lang="en-IN" dirty="0"/>
              <a:t>Main features of this Database </a:t>
            </a:r>
            <a:r>
              <a:rPr lang="en-IN" dirty="0" smtClean="0"/>
              <a:t>System</a:t>
            </a:r>
            <a:endParaRPr lang="en-IN" dirty="0"/>
          </a:p>
        </p:txBody>
      </p:sp>
    </p:spTree>
    <p:extLst>
      <p:ext uri="{BB962C8B-B14F-4D97-AF65-F5344CB8AC3E}">
        <p14:creationId xmlns:p14="http://schemas.microsoft.com/office/powerpoint/2010/main" val="121739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500"/>
                                        <p:tgtEl>
                                          <p:spTgt spid="2">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fade">
                                      <p:cBhvr>
                                        <p:cTn id="41" dur="500"/>
                                        <p:tgtEl>
                                          <p:spTgt spid="2">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11" end="11"/>
                                            </p:txEl>
                                          </p:spTgt>
                                        </p:tgtEl>
                                        <p:attrNameLst>
                                          <p:attrName>style.visibility</p:attrName>
                                        </p:attrNameLst>
                                      </p:cBhvr>
                                      <p:to>
                                        <p:strVal val="visible"/>
                                      </p:to>
                                    </p:set>
                                    <p:animEffect transition="in" filter="fade">
                                      <p:cBhvr>
                                        <p:cTn id="44"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Title 2"/>
          <p:cNvSpPr>
            <a:spLocks noGrp="1"/>
          </p:cNvSpPr>
          <p:nvPr>
            <p:ph type="title"/>
          </p:nvPr>
        </p:nvSpPr>
        <p:spPr>
          <a:xfrm>
            <a:off x="917986" y="82550"/>
            <a:ext cx="10341684" cy="990600"/>
          </a:xfrm>
        </p:spPr>
        <p:txBody>
          <a:bodyPr/>
          <a:lstStyle/>
          <a:p>
            <a:endParaRPr lang="en-IN" sz="32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412178" y="101600"/>
            <a:ext cx="7353300" cy="6604000"/>
          </a:xfrm>
          <a:prstGeom prst="rect">
            <a:avLst/>
          </a:prstGeom>
          <a:noFill/>
          <a:ln>
            <a:solidFill>
              <a:schemeClr val="tx1"/>
            </a:solidFill>
          </a:ln>
        </p:spPr>
      </p:pic>
      <p:sp>
        <p:nvSpPr>
          <p:cNvPr id="5" name="TextBox 4"/>
          <p:cNvSpPr txBox="1"/>
          <p:nvPr/>
        </p:nvSpPr>
        <p:spPr>
          <a:xfrm>
            <a:off x="361950" y="2784385"/>
            <a:ext cx="1771650" cy="1200329"/>
          </a:xfrm>
          <a:prstGeom prst="rect">
            <a:avLst/>
          </a:prstGeom>
          <a:noFill/>
          <a:ln>
            <a:noFill/>
          </a:ln>
        </p:spPr>
        <p:txBody>
          <a:bodyPr wrap="square" rtlCol="0" anchor="ctr" anchorCtr="1">
            <a:spAutoFit/>
          </a:bodyPr>
          <a:lstStyle/>
          <a:p>
            <a:r>
              <a:rPr lang="en-IN" sz="2400" dirty="0" smtClean="0"/>
              <a:t>Entity Relationship</a:t>
            </a:r>
          </a:p>
          <a:p>
            <a:r>
              <a:rPr lang="en-IN" sz="2400" dirty="0" smtClean="0"/>
              <a:t>Diagram</a:t>
            </a:r>
            <a:endParaRPr lang="en-IN" sz="2400" dirty="0"/>
          </a:p>
        </p:txBody>
      </p:sp>
    </p:spTree>
    <p:extLst>
      <p:ext uri="{BB962C8B-B14F-4D97-AF65-F5344CB8AC3E}">
        <p14:creationId xmlns:p14="http://schemas.microsoft.com/office/powerpoint/2010/main" val="977898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7987" y="133350"/>
            <a:ext cx="10341684" cy="990600"/>
          </a:xfrm>
        </p:spPr>
        <p:txBody>
          <a:bodyPr/>
          <a:lstStyle/>
          <a:p>
            <a:pPr lvl="0"/>
            <a:r>
              <a:rPr lang="en-IN" dirty="0"/>
              <a:t>Schema </a:t>
            </a:r>
            <a:r>
              <a:rPr lang="en-IN" dirty="0" smtClean="0"/>
              <a:t>Diagram</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23950" y="1295400"/>
            <a:ext cx="10135721" cy="5257800"/>
          </a:xfrm>
          <a:prstGeom prst="rect">
            <a:avLst/>
          </a:prstGeom>
        </p:spPr>
      </p:pic>
    </p:spTree>
    <p:extLst>
      <p:ext uri="{BB962C8B-B14F-4D97-AF65-F5344CB8AC3E}">
        <p14:creationId xmlns:p14="http://schemas.microsoft.com/office/powerpoint/2010/main" val="4141376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813588118"/>
              </p:ext>
            </p:extLst>
          </p:nvPr>
        </p:nvGraphicFramePr>
        <p:xfrm>
          <a:off x="1261020" y="1942311"/>
          <a:ext cx="9913144" cy="3493003"/>
        </p:xfrm>
        <a:graphic>
          <a:graphicData uri="http://schemas.openxmlformats.org/drawingml/2006/table">
            <a:tbl>
              <a:tblPr>
                <a:tableStyleId>{5C22544A-7EE6-4342-B048-85BDC9FD1C3A}</a:tableStyleId>
              </a:tblPr>
              <a:tblGrid>
                <a:gridCol w="3311692"/>
                <a:gridCol w="3311692"/>
                <a:gridCol w="3289760"/>
              </a:tblGrid>
              <a:tr h="321423">
                <a:tc>
                  <a:txBody>
                    <a:bodyPr/>
                    <a:lstStyle/>
                    <a:p>
                      <a:pPr marL="76200" algn="ctr">
                        <a:lnSpc>
                          <a:spcPts val="1310"/>
                        </a:lnSpc>
                        <a:spcAft>
                          <a:spcPts val="0"/>
                        </a:spcAft>
                      </a:pPr>
                      <a:r>
                        <a:rPr lang="en-IN" sz="1600" b="1" u="none" dirty="0" smtClean="0">
                          <a:effectLst/>
                        </a:rPr>
                        <a:t>Attribute</a:t>
                      </a:r>
                    </a:p>
                    <a:p>
                      <a:pPr marL="76200" algn="ctr">
                        <a:lnSpc>
                          <a:spcPts val="1310"/>
                        </a:lnSpc>
                        <a:spcAft>
                          <a:spcPts val="0"/>
                        </a:spcAft>
                      </a:pPr>
                      <a:endParaRPr lang="en-IN" sz="11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310"/>
                        </a:lnSpc>
                        <a:spcAft>
                          <a:spcPts val="0"/>
                        </a:spcAft>
                      </a:pPr>
                      <a:r>
                        <a:rPr lang="en-IN" sz="1600" b="1" u="none" dirty="0">
                          <a:effectLst/>
                        </a:rPr>
                        <a:t>Data </a:t>
                      </a:r>
                      <a:r>
                        <a:rPr lang="en-IN" sz="1600" b="1" u="none" dirty="0" smtClean="0">
                          <a:effectLst/>
                        </a:rPr>
                        <a:t>type</a:t>
                      </a:r>
                    </a:p>
                    <a:p>
                      <a:pPr marL="63500" algn="ctr">
                        <a:lnSpc>
                          <a:spcPts val="1310"/>
                        </a:lnSpc>
                        <a:spcAft>
                          <a:spcPts val="0"/>
                        </a:spcAft>
                      </a:pPr>
                      <a:endParaRPr lang="en-IN" sz="11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310"/>
                        </a:lnSpc>
                        <a:spcAft>
                          <a:spcPts val="0"/>
                        </a:spcAft>
                      </a:pPr>
                      <a:r>
                        <a:rPr lang="en-IN" sz="1600" b="1" u="none" dirty="0" smtClean="0">
                          <a:effectLst/>
                        </a:rPr>
                        <a:t>Constraints</a:t>
                      </a:r>
                      <a:endParaRPr lang="en-IN" sz="1100" b="1" u="none" dirty="0">
                        <a:effectLst/>
                        <a:latin typeface="Calibri" panose="020F0502020204030204" pitchFamily="34" charset="0"/>
                        <a:cs typeface="Arial" panose="020B0604020202020204" pitchFamily="34" charset="0"/>
                      </a:endParaRPr>
                    </a:p>
                    <a:p>
                      <a:pPr marL="50800" algn="ctr">
                        <a:lnSpc>
                          <a:spcPts val="1310"/>
                        </a:lnSpc>
                        <a:spcAft>
                          <a:spcPts val="0"/>
                        </a:spcAft>
                      </a:pPr>
                      <a:endParaRPr lang="en-IN" sz="1600" b="1" u="none" dirty="0" smtClean="0">
                        <a:effectLst/>
                      </a:endParaRPr>
                    </a:p>
                  </a:txBody>
                  <a:tcPr marL="0" marR="0" marT="0" marB="0" anchor="b"/>
                </a:tc>
              </a:tr>
              <a:tr h="191374">
                <a:tc>
                  <a:txBody>
                    <a:bodyPr/>
                    <a:lstStyle/>
                    <a:p>
                      <a:pPr marL="76200" algn="ctr">
                        <a:lnSpc>
                          <a:spcPts val="1260"/>
                        </a:lnSpc>
                        <a:spcAft>
                          <a:spcPts val="0"/>
                        </a:spcAft>
                      </a:pPr>
                      <a:r>
                        <a:rPr lang="en-IN" sz="1600" u="none" dirty="0">
                          <a:effectLst/>
                        </a:rPr>
                        <a:t>Student ID</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60"/>
                        </a:lnSpc>
                        <a:spcAft>
                          <a:spcPts val="0"/>
                        </a:spcAft>
                      </a:pPr>
                      <a:r>
                        <a:rPr lang="en-IN" sz="1600" u="none" dirty="0" err="1">
                          <a:effectLst/>
                        </a:rPr>
                        <a:t>Varchar</a:t>
                      </a:r>
                      <a:r>
                        <a:rPr lang="en-IN" sz="1600" u="none" dirty="0">
                          <a:effectLst/>
                        </a:rPr>
                        <a:t>(10)</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60"/>
                        </a:lnSpc>
                        <a:spcAft>
                          <a:spcPts val="0"/>
                        </a:spcAft>
                      </a:pPr>
                      <a:r>
                        <a:rPr lang="en-IN" sz="1600" u="none">
                          <a:effectLst/>
                        </a:rPr>
                        <a:t>Primary Key</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58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652">
                <a:tc>
                  <a:txBody>
                    <a:bodyPr/>
                    <a:lstStyle/>
                    <a:p>
                      <a:pPr marL="76200" algn="ctr">
                        <a:lnSpc>
                          <a:spcPts val="1210"/>
                        </a:lnSpc>
                        <a:spcAft>
                          <a:spcPts val="0"/>
                        </a:spcAft>
                      </a:pPr>
                      <a:r>
                        <a:rPr lang="en-IN" sz="1600" u="none" dirty="0" err="1">
                          <a:effectLst/>
                        </a:rPr>
                        <a:t>Enrollment</a:t>
                      </a:r>
                      <a:r>
                        <a:rPr lang="en-IN" sz="1600" u="none" dirty="0">
                          <a:effectLst/>
                        </a:rPr>
                        <a:t> No</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600" u="none" dirty="0" err="1">
                          <a:effectLst/>
                        </a:rPr>
                        <a:t>Varchar</a:t>
                      </a:r>
                      <a:r>
                        <a:rPr lang="en-IN" sz="1600" u="none" dirty="0">
                          <a:effectLst/>
                        </a:rPr>
                        <a:t>(10)</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600" u="none" dirty="0">
                          <a:effectLst/>
                        </a:rPr>
                        <a:t>Not Null</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58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652">
                <a:tc>
                  <a:txBody>
                    <a:bodyPr/>
                    <a:lstStyle/>
                    <a:p>
                      <a:pPr marL="76200" algn="ctr">
                        <a:lnSpc>
                          <a:spcPts val="1210"/>
                        </a:lnSpc>
                        <a:spcAft>
                          <a:spcPts val="0"/>
                        </a:spcAft>
                      </a:pPr>
                      <a:r>
                        <a:rPr lang="en-IN" sz="1600" u="none">
                          <a:effectLst/>
                        </a:rPr>
                        <a:t>First Name</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600" u="none" dirty="0" err="1">
                          <a:effectLst/>
                        </a:rPr>
                        <a:t>Varchar</a:t>
                      </a:r>
                      <a:r>
                        <a:rPr lang="en-IN" sz="1600" u="none" dirty="0">
                          <a:effectLst/>
                        </a:rPr>
                        <a:t>(15)</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600" u="none">
                          <a:effectLst/>
                        </a:rPr>
                        <a:t>Not Null</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58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652">
                <a:tc>
                  <a:txBody>
                    <a:bodyPr/>
                    <a:lstStyle/>
                    <a:p>
                      <a:pPr marL="76200" algn="ctr">
                        <a:lnSpc>
                          <a:spcPts val="1210"/>
                        </a:lnSpc>
                        <a:spcAft>
                          <a:spcPts val="0"/>
                        </a:spcAft>
                      </a:pPr>
                      <a:r>
                        <a:rPr lang="en-IN" sz="1600" u="none">
                          <a:effectLst/>
                        </a:rPr>
                        <a:t>Middle Name</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600" u="none">
                          <a:effectLst/>
                        </a:rPr>
                        <a:t>Varchar(15)</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600" u="none">
                          <a:effectLst/>
                        </a:rPr>
                        <a:t>Not Null</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58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652">
                <a:tc>
                  <a:txBody>
                    <a:bodyPr/>
                    <a:lstStyle/>
                    <a:p>
                      <a:pPr marL="76200" algn="ctr">
                        <a:lnSpc>
                          <a:spcPts val="1210"/>
                        </a:lnSpc>
                        <a:spcAft>
                          <a:spcPts val="0"/>
                        </a:spcAft>
                      </a:pPr>
                      <a:r>
                        <a:rPr lang="en-IN" sz="1600" u="none" dirty="0">
                          <a:effectLst/>
                        </a:rPr>
                        <a:t>Last Name</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600" u="none">
                          <a:effectLst/>
                        </a:rPr>
                        <a:t>Varchar(15)</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600" u="none" dirty="0">
                          <a:effectLst/>
                        </a:rPr>
                        <a:t>Not Null</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58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652">
                <a:tc>
                  <a:txBody>
                    <a:bodyPr/>
                    <a:lstStyle/>
                    <a:p>
                      <a:pPr marL="76200" algn="ctr">
                        <a:lnSpc>
                          <a:spcPts val="1215"/>
                        </a:lnSpc>
                        <a:spcAft>
                          <a:spcPts val="0"/>
                        </a:spcAft>
                      </a:pPr>
                      <a:r>
                        <a:rPr lang="en-IN" sz="1600" u="none">
                          <a:effectLst/>
                        </a:rPr>
                        <a:t>Student Contact No</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5"/>
                        </a:lnSpc>
                        <a:spcAft>
                          <a:spcPts val="0"/>
                        </a:spcAft>
                      </a:pPr>
                      <a:r>
                        <a:rPr lang="en-IN" sz="1600" u="none">
                          <a:effectLst/>
                        </a:rPr>
                        <a:t>Decimal(10, 0)</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5"/>
                        </a:lnSpc>
                        <a:spcAft>
                          <a:spcPts val="0"/>
                        </a:spcAft>
                      </a:pPr>
                      <a:r>
                        <a:rPr lang="en-IN" sz="1600" u="none">
                          <a:effectLst/>
                        </a:rPr>
                        <a:t>Not Null</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58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652">
                <a:tc>
                  <a:txBody>
                    <a:bodyPr/>
                    <a:lstStyle/>
                    <a:p>
                      <a:pPr marL="76200" algn="ctr">
                        <a:lnSpc>
                          <a:spcPts val="1210"/>
                        </a:lnSpc>
                        <a:spcAft>
                          <a:spcPts val="0"/>
                        </a:spcAft>
                      </a:pPr>
                      <a:r>
                        <a:rPr lang="en-IN" sz="1600" u="none">
                          <a:effectLst/>
                        </a:rPr>
                        <a:t>Parent Contact No</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600" u="none">
                          <a:effectLst/>
                        </a:rPr>
                        <a:t>Decimal(10, 0)</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600" u="none">
                          <a:effectLst/>
                        </a:rPr>
                        <a:t>Not Null</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58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652">
                <a:tc>
                  <a:txBody>
                    <a:bodyPr/>
                    <a:lstStyle/>
                    <a:p>
                      <a:pPr marL="76200" algn="ctr">
                        <a:lnSpc>
                          <a:spcPts val="1220"/>
                        </a:lnSpc>
                        <a:spcAft>
                          <a:spcPts val="0"/>
                        </a:spcAft>
                      </a:pPr>
                      <a:r>
                        <a:rPr lang="en-IN" sz="1600" u="none">
                          <a:effectLst/>
                        </a:rPr>
                        <a:t>Student Email ID</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20"/>
                        </a:lnSpc>
                        <a:spcAft>
                          <a:spcPts val="0"/>
                        </a:spcAft>
                      </a:pPr>
                      <a:r>
                        <a:rPr lang="en-IN" sz="1600" u="none" dirty="0" err="1">
                          <a:effectLst/>
                        </a:rPr>
                        <a:t>Varchar</a:t>
                      </a:r>
                      <a:r>
                        <a:rPr lang="en-IN" sz="1600" u="none" dirty="0">
                          <a:effectLst/>
                        </a:rPr>
                        <a:t>(20)</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20"/>
                        </a:lnSpc>
                        <a:spcAft>
                          <a:spcPts val="0"/>
                        </a:spcAft>
                      </a:pPr>
                      <a:r>
                        <a:rPr lang="en-IN" sz="1600" u="none">
                          <a:effectLst/>
                        </a:rPr>
                        <a:t>Not Null</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58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652">
                <a:tc>
                  <a:txBody>
                    <a:bodyPr/>
                    <a:lstStyle/>
                    <a:p>
                      <a:pPr marL="76200" algn="ctr">
                        <a:lnSpc>
                          <a:spcPts val="1210"/>
                        </a:lnSpc>
                        <a:spcAft>
                          <a:spcPts val="0"/>
                        </a:spcAft>
                      </a:pPr>
                      <a:r>
                        <a:rPr lang="en-IN" sz="1600" u="none">
                          <a:effectLst/>
                        </a:rPr>
                        <a:t>Parent Email ID</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600" u="none">
                          <a:effectLst/>
                        </a:rPr>
                        <a:t>Varchar(20)</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600" u="none">
                          <a:effectLst/>
                        </a:rPr>
                        <a:t>Not Null</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58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652">
                <a:tc>
                  <a:txBody>
                    <a:bodyPr/>
                    <a:lstStyle/>
                    <a:p>
                      <a:pPr marL="76200" algn="ctr">
                        <a:lnSpc>
                          <a:spcPts val="1210"/>
                        </a:lnSpc>
                        <a:spcAft>
                          <a:spcPts val="0"/>
                        </a:spcAft>
                      </a:pPr>
                      <a:r>
                        <a:rPr lang="en-IN" sz="1600" u="none">
                          <a:effectLst/>
                        </a:rPr>
                        <a:t>Father’s Occupation</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600" u="none">
                          <a:effectLst/>
                        </a:rPr>
                        <a:t>Varchar(10)</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600" u="none">
                          <a:effectLst/>
                        </a:rPr>
                        <a:t>Not Null</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58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652">
                <a:tc>
                  <a:txBody>
                    <a:bodyPr/>
                    <a:lstStyle/>
                    <a:p>
                      <a:pPr marL="76200" algn="ctr">
                        <a:lnSpc>
                          <a:spcPts val="1210"/>
                        </a:lnSpc>
                        <a:spcAft>
                          <a:spcPts val="0"/>
                        </a:spcAft>
                      </a:pPr>
                      <a:r>
                        <a:rPr lang="en-IN" sz="1600" u="none">
                          <a:effectLst/>
                        </a:rPr>
                        <a:t>Mother’s Occupation</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600" u="none">
                          <a:effectLst/>
                        </a:rPr>
                        <a:t>Varchar(10)</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600" u="none">
                          <a:effectLst/>
                        </a:rPr>
                        <a:t>Not Null</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58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652">
                <a:tc>
                  <a:txBody>
                    <a:bodyPr/>
                    <a:lstStyle/>
                    <a:p>
                      <a:pPr marL="76200" algn="ctr">
                        <a:lnSpc>
                          <a:spcPts val="1220"/>
                        </a:lnSpc>
                        <a:spcAft>
                          <a:spcPts val="0"/>
                        </a:spcAft>
                      </a:pPr>
                      <a:r>
                        <a:rPr lang="en-IN" sz="1600" u="none">
                          <a:effectLst/>
                        </a:rPr>
                        <a:t>Branch</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20"/>
                        </a:lnSpc>
                        <a:spcAft>
                          <a:spcPts val="0"/>
                        </a:spcAft>
                      </a:pPr>
                      <a:r>
                        <a:rPr lang="en-IN" sz="1600" u="none">
                          <a:effectLst/>
                        </a:rPr>
                        <a:t>Varchar(10)</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20"/>
                        </a:lnSpc>
                        <a:spcAft>
                          <a:spcPts val="0"/>
                        </a:spcAft>
                      </a:pPr>
                      <a:r>
                        <a:rPr lang="en-IN" sz="1600" u="none" dirty="0">
                          <a:effectLst/>
                        </a:rPr>
                        <a:t>Foreign Key(Branch), </a:t>
                      </a:r>
                      <a:r>
                        <a:rPr lang="en-IN" sz="1600" u="none" dirty="0" smtClean="0">
                          <a:effectLst/>
                        </a:rPr>
                        <a:t>Not null</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580">
                <a:tc>
                  <a:txBody>
                    <a:bodyPr/>
                    <a:lstStyle/>
                    <a:p>
                      <a:pPr algn="ctr">
                        <a:lnSpc>
                          <a:spcPts val="100"/>
                        </a:lnSpc>
                        <a:spcAft>
                          <a:spcPts val="0"/>
                        </a:spcAft>
                      </a:pPr>
                      <a:r>
                        <a:rPr lang="en-IN" sz="1100" u="none" dirty="0">
                          <a:effectLst/>
                        </a:rPr>
                        <a:t> </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6652">
                <a:tc>
                  <a:txBody>
                    <a:bodyPr/>
                    <a:lstStyle/>
                    <a:p>
                      <a:pPr marL="76200" algn="ctr">
                        <a:lnSpc>
                          <a:spcPts val="1210"/>
                        </a:lnSpc>
                        <a:spcAft>
                          <a:spcPts val="0"/>
                        </a:spcAft>
                      </a:pPr>
                      <a:r>
                        <a:rPr lang="en-IN" sz="1600" u="none">
                          <a:effectLst/>
                        </a:rPr>
                        <a:t>Blood Group</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600" u="none">
                          <a:effectLst/>
                        </a:rPr>
                        <a:t>Varchar(5)</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600" u="none">
                          <a:effectLst/>
                        </a:rPr>
                        <a:t>Not Null</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58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5485">
                <a:tc>
                  <a:txBody>
                    <a:bodyPr/>
                    <a:lstStyle/>
                    <a:p>
                      <a:pPr marL="76200" algn="ctr">
                        <a:lnSpc>
                          <a:spcPts val="1210"/>
                        </a:lnSpc>
                        <a:spcAft>
                          <a:spcPts val="0"/>
                        </a:spcAft>
                      </a:pPr>
                      <a:r>
                        <a:rPr lang="en-IN" sz="1600" u="none">
                          <a:effectLst/>
                        </a:rPr>
                        <a:t>Number of Backlogs</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600" u="none">
                          <a:effectLst/>
                        </a:rPr>
                        <a:t>Int</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spcAft>
                          <a:spcPts val="0"/>
                        </a:spcAft>
                      </a:pPr>
                      <a:r>
                        <a:rPr lang="en-IN" sz="12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580">
                <a:tc>
                  <a:txBody>
                    <a:bodyPr/>
                    <a:lstStyle/>
                    <a:p>
                      <a:pPr algn="ctr">
                        <a:lnSpc>
                          <a:spcPts val="100"/>
                        </a:lnSpc>
                        <a:spcAft>
                          <a:spcPts val="0"/>
                        </a:spcAft>
                      </a:pPr>
                      <a:r>
                        <a:rPr lang="en-IN" sz="1100" u="none" dirty="0">
                          <a:effectLst/>
                        </a:rPr>
                        <a:t> </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dirty="0">
                          <a:effectLst/>
                        </a:rPr>
                        <a:t> </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dirty="0">
                          <a:effectLst/>
                        </a:rPr>
                        <a:t> </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bl>
          </a:graphicData>
        </a:graphic>
      </p:graphicFrame>
      <p:sp>
        <p:nvSpPr>
          <p:cNvPr id="3" name="Title 2"/>
          <p:cNvSpPr>
            <a:spLocks noGrp="1"/>
          </p:cNvSpPr>
          <p:nvPr>
            <p:ph type="title"/>
          </p:nvPr>
        </p:nvSpPr>
        <p:spPr>
          <a:xfrm>
            <a:off x="1046750" y="0"/>
            <a:ext cx="10341684" cy="1460212"/>
          </a:xfrm>
        </p:spPr>
        <p:txBody>
          <a:bodyPr/>
          <a:lstStyle/>
          <a:p>
            <a:r>
              <a:rPr lang="en-IN" sz="3200" dirty="0" smtClean="0"/>
              <a:t>Attributes , Data Types and Constraint of Some Important Entities</a:t>
            </a:r>
            <a:endParaRPr lang="en-IN" sz="3200" dirty="0"/>
          </a:p>
        </p:txBody>
      </p:sp>
      <p:sp>
        <p:nvSpPr>
          <p:cNvPr id="7" name="Rectangle 2"/>
          <p:cNvSpPr>
            <a:spLocks noChangeArrowheads="1"/>
          </p:cNvSpPr>
          <p:nvPr/>
        </p:nvSpPr>
        <p:spPr bwMode="auto">
          <a:xfrm>
            <a:off x="1046750" y="1460212"/>
            <a:ext cx="1103719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600" b="1" strike="noStrike" cap="none" normalizeH="0" baseline="0" dirty="0" smtClean="0">
                <a:ln>
                  <a:noFill/>
                </a:ln>
                <a:solidFill>
                  <a:schemeClr val="tx1"/>
                </a:solidFill>
                <a:effectLst/>
                <a:latin typeface="Arial" panose="020B0604020202020204" pitchFamily="34" charset="0"/>
                <a:ea typeface="Baskerville Old Face" panose="02020602080505020303" pitchFamily="18" charset="0"/>
                <a:cs typeface="Arial" panose="020B0604020202020204" pitchFamily="34" charset="0"/>
              </a:rPr>
              <a:t>Entity: Student</a:t>
            </a:r>
            <a:endParaRPr kumimoji="0" lang="en-US" sz="1200" b="1"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1175513" y="5715729"/>
            <a:ext cx="10084158" cy="923330"/>
          </a:xfrm>
          <a:prstGeom prst="rect">
            <a:avLst/>
          </a:prstGeom>
          <a:noFill/>
          <a:ln>
            <a:solidFill>
              <a:schemeClr val="bg1"/>
            </a:solidFill>
          </a:ln>
        </p:spPr>
        <p:txBody>
          <a:bodyPr wrap="square" rtlCol="0" anchor="ctr" anchorCtr="1">
            <a:spAutoFit/>
          </a:bodyPr>
          <a:lstStyle/>
          <a:p>
            <a:pPr algn="just"/>
            <a:r>
              <a:rPr lang="en-IN" dirty="0" smtClean="0"/>
              <a:t>In the table shown above we have Student ID as the primary key which is unique for each row . The various other attributes store the details of the students which is provided to the institution at the time of admission.</a:t>
            </a:r>
            <a:endParaRPr lang="en-IN" dirty="0"/>
          </a:p>
        </p:txBody>
      </p:sp>
    </p:spTree>
    <p:extLst>
      <p:ext uri="{BB962C8B-B14F-4D97-AF65-F5344CB8AC3E}">
        <p14:creationId xmlns:p14="http://schemas.microsoft.com/office/powerpoint/2010/main" val="1104994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740551" y="337900"/>
            <a:ext cx="16273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strike="noStrike" cap="none" normalizeH="0" baseline="0" dirty="0" smtClean="0">
                <a:ln>
                  <a:noFill/>
                </a:ln>
                <a:solidFill>
                  <a:schemeClr val="tx1"/>
                </a:solidFill>
                <a:effectLst/>
                <a:latin typeface="Arial" panose="020B0604020202020204" pitchFamily="34" charset="0"/>
                <a:ea typeface="Baskerville Old Face" panose="02020602080505020303" pitchFamily="18" charset="0"/>
                <a:cs typeface="Arial" panose="020B0604020202020204" pitchFamily="34" charset="0"/>
              </a:rPr>
              <a:t>Entity: Professor</a:t>
            </a:r>
            <a:endParaRPr kumimoji="0" lang="en-US" sz="1100" b="1" i="0"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strike="noStrike" cap="none" normalizeH="0" baseline="0" dirty="0" smtClean="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23873025"/>
              </p:ext>
            </p:extLst>
          </p:nvPr>
        </p:nvGraphicFramePr>
        <p:xfrm>
          <a:off x="837128" y="684664"/>
          <a:ext cx="7907627" cy="2043040"/>
        </p:xfrm>
        <a:graphic>
          <a:graphicData uri="http://schemas.openxmlformats.org/drawingml/2006/table">
            <a:tbl>
              <a:tblPr>
                <a:tableStyleId>{5C22544A-7EE6-4342-B048-85BDC9FD1C3A}</a:tableStyleId>
              </a:tblPr>
              <a:tblGrid>
                <a:gridCol w="2641707"/>
                <a:gridCol w="2641707"/>
                <a:gridCol w="2624213"/>
              </a:tblGrid>
              <a:tr h="222434">
                <a:tc>
                  <a:txBody>
                    <a:bodyPr/>
                    <a:lstStyle/>
                    <a:p>
                      <a:pPr marL="76200" algn="ctr">
                        <a:lnSpc>
                          <a:spcPts val="1310"/>
                        </a:lnSpc>
                        <a:spcAft>
                          <a:spcPts val="0"/>
                        </a:spcAft>
                      </a:pPr>
                      <a:r>
                        <a:rPr lang="en-IN" sz="1600" b="1" u="none" dirty="0">
                          <a:effectLst/>
                        </a:rPr>
                        <a:t>Attribute</a:t>
                      </a:r>
                      <a:endParaRPr lang="en-IN" sz="11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310"/>
                        </a:lnSpc>
                        <a:spcAft>
                          <a:spcPts val="0"/>
                        </a:spcAft>
                      </a:pPr>
                      <a:r>
                        <a:rPr lang="en-IN" sz="1600" b="1" u="none" dirty="0" err="1">
                          <a:effectLst/>
                        </a:rPr>
                        <a:t>Datatype</a:t>
                      </a:r>
                      <a:endParaRPr lang="en-IN" sz="11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310"/>
                        </a:lnSpc>
                        <a:spcAft>
                          <a:spcPts val="0"/>
                        </a:spcAft>
                      </a:pPr>
                      <a:r>
                        <a:rPr lang="en-IN" sz="1600" b="1" u="none" dirty="0">
                          <a:effectLst/>
                        </a:rPr>
                        <a:t>Constraints</a:t>
                      </a:r>
                      <a:endParaRPr lang="en-IN" sz="11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98057">
                <a:tc>
                  <a:txBody>
                    <a:bodyPr/>
                    <a:lstStyle/>
                    <a:p>
                      <a:pPr marL="76200" algn="ctr">
                        <a:lnSpc>
                          <a:spcPts val="1280"/>
                        </a:lnSpc>
                        <a:spcAft>
                          <a:spcPts val="0"/>
                        </a:spcAft>
                      </a:pPr>
                      <a:r>
                        <a:rPr lang="en-IN" sz="1600" u="none" dirty="0">
                          <a:effectLst/>
                        </a:rPr>
                        <a:t>Professor ID</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80"/>
                        </a:lnSpc>
                        <a:spcAft>
                          <a:spcPts val="0"/>
                        </a:spcAft>
                      </a:pPr>
                      <a:r>
                        <a:rPr lang="en-IN" sz="1600" u="none" dirty="0" err="1">
                          <a:effectLst/>
                        </a:rPr>
                        <a:t>Varchar</a:t>
                      </a:r>
                      <a:r>
                        <a:rPr lang="en-IN" sz="1600" u="none" dirty="0">
                          <a:effectLst/>
                        </a:rPr>
                        <a:t>(10)</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80"/>
                        </a:lnSpc>
                        <a:spcAft>
                          <a:spcPts val="0"/>
                        </a:spcAft>
                      </a:pPr>
                      <a:r>
                        <a:rPr lang="en-IN" sz="1600" u="none">
                          <a:effectLst/>
                        </a:rPr>
                        <a:t>Primary Key</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625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5107">
                <a:tc>
                  <a:txBody>
                    <a:bodyPr/>
                    <a:lstStyle/>
                    <a:p>
                      <a:pPr marL="76200" algn="ctr">
                        <a:lnSpc>
                          <a:spcPts val="1210"/>
                        </a:lnSpc>
                        <a:spcAft>
                          <a:spcPts val="0"/>
                        </a:spcAft>
                      </a:pPr>
                      <a:r>
                        <a:rPr lang="en-IN" sz="1600" u="none">
                          <a:effectLst/>
                        </a:rPr>
                        <a:t>First Name</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600" u="none" dirty="0" err="1">
                          <a:effectLst/>
                        </a:rPr>
                        <a:t>Varchar</a:t>
                      </a:r>
                      <a:r>
                        <a:rPr lang="en-IN" sz="1600" u="none" dirty="0">
                          <a:effectLst/>
                        </a:rPr>
                        <a:t>(20)</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600" u="none">
                          <a:effectLst/>
                        </a:rPr>
                        <a:t>Not Null</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625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5107">
                <a:tc>
                  <a:txBody>
                    <a:bodyPr/>
                    <a:lstStyle/>
                    <a:p>
                      <a:pPr marL="76200" algn="ctr">
                        <a:lnSpc>
                          <a:spcPts val="1210"/>
                        </a:lnSpc>
                        <a:spcAft>
                          <a:spcPts val="0"/>
                        </a:spcAft>
                      </a:pPr>
                      <a:r>
                        <a:rPr lang="en-IN" sz="1600" u="none">
                          <a:effectLst/>
                        </a:rPr>
                        <a:t>Middle Name</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600" u="none" dirty="0" err="1">
                          <a:effectLst/>
                        </a:rPr>
                        <a:t>Varchar</a:t>
                      </a:r>
                      <a:r>
                        <a:rPr lang="en-IN" sz="1600" u="none" dirty="0">
                          <a:effectLst/>
                        </a:rPr>
                        <a:t>(20)</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600" u="none">
                          <a:effectLst/>
                        </a:rPr>
                        <a:t>Not Null</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625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6632">
                <a:tc>
                  <a:txBody>
                    <a:bodyPr/>
                    <a:lstStyle/>
                    <a:p>
                      <a:pPr marL="76200" algn="ctr">
                        <a:lnSpc>
                          <a:spcPts val="1220"/>
                        </a:lnSpc>
                        <a:spcAft>
                          <a:spcPts val="0"/>
                        </a:spcAft>
                      </a:pPr>
                      <a:r>
                        <a:rPr lang="en-IN" sz="1600" u="none">
                          <a:effectLst/>
                        </a:rPr>
                        <a:t>Last Name</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20"/>
                        </a:lnSpc>
                        <a:spcAft>
                          <a:spcPts val="0"/>
                        </a:spcAft>
                      </a:pPr>
                      <a:r>
                        <a:rPr lang="en-IN" sz="1600" u="none">
                          <a:effectLst/>
                        </a:rPr>
                        <a:t>Varchar(20)</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20"/>
                        </a:lnSpc>
                        <a:spcAft>
                          <a:spcPts val="0"/>
                        </a:spcAft>
                      </a:pPr>
                      <a:r>
                        <a:rPr lang="en-IN" sz="1600" u="none">
                          <a:effectLst/>
                        </a:rPr>
                        <a:t>Not Null</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625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5107">
                <a:tc>
                  <a:txBody>
                    <a:bodyPr/>
                    <a:lstStyle/>
                    <a:p>
                      <a:pPr marL="76200" algn="ctr">
                        <a:lnSpc>
                          <a:spcPts val="1210"/>
                        </a:lnSpc>
                        <a:spcAft>
                          <a:spcPts val="0"/>
                        </a:spcAft>
                      </a:pPr>
                      <a:r>
                        <a:rPr lang="en-IN" sz="1600" u="none">
                          <a:effectLst/>
                        </a:rPr>
                        <a:t>Contact No</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600" u="none">
                          <a:effectLst/>
                        </a:rPr>
                        <a:t>Decimal(10, 0)</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600" u="none">
                          <a:effectLst/>
                        </a:rPr>
                        <a:t>Not Null</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625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5107">
                <a:tc>
                  <a:txBody>
                    <a:bodyPr/>
                    <a:lstStyle/>
                    <a:p>
                      <a:pPr marL="76200" algn="ctr">
                        <a:lnSpc>
                          <a:spcPts val="1210"/>
                        </a:lnSpc>
                        <a:spcAft>
                          <a:spcPts val="0"/>
                        </a:spcAft>
                      </a:pPr>
                      <a:r>
                        <a:rPr lang="en-IN" sz="1600" u="none">
                          <a:effectLst/>
                        </a:rPr>
                        <a:t>Office Contact No</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600" u="none">
                          <a:effectLst/>
                        </a:rPr>
                        <a:t>Decimal(10, 0)</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600" u="none">
                          <a:effectLst/>
                        </a:rPr>
                        <a:t>Not Null</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625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5107">
                <a:tc>
                  <a:txBody>
                    <a:bodyPr/>
                    <a:lstStyle/>
                    <a:p>
                      <a:pPr marL="76200" algn="ctr">
                        <a:lnSpc>
                          <a:spcPts val="1210"/>
                        </a:lnSpc>
                        <a:spcAft>
                          <a:spcPts val="0"/>
                        </a:spcAft>
                      </a:pPr>
                      <a:r>
                        <a:rPr lang="en-IN" sz="1600" u="none">
                          <a:effectLst/>
                        </a:rPr>
                        <a:t>Email ID</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600" u="none">
                          <a:effectLst/>
                        </a:rPr>
                        <a:t>Varchar(20)</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600" u="none">
                          <a:effectLst/>
                        </a:rPr>
                        <a:t>Not Null</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6250">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100" u="none">
                          <a:effectLst/>
                        </a:rPr>
                        <a:t> </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86632">
                <a:tc>
                  <a:txBody>
                    <a:bodyPr/>
                    <a:lstStyle/>
                    <a:p>
                      <a:pPr marL="76200" algn="ctr">
                        <a:lnSpc>
                          <a:spcPts val="1220"/>
                        </a:lnSpc>
                        <a:spcAft>
                          <a:spcPts val="0"/>
                        </a:spcAft>
                      </a:pPr>
                      <a:r>
                        <a:rPr lang="en-IN" sz="1600" u="none">
                          <a:effectLst/>
                        </a:rPr>
                        <a:t>Office No</a:t>
                      </a:r>
                      <a:endParaRPr lang="en-IN" sz="11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20"/>
                        </a:lnSpc>
                        <a:spcAft>
                          <a:spcPts val="0"/>
                        </a:spcAft>
                      </a:pPr>
                      <a:r>
                        <a:rPr lang="en-IN" sz="1600" u="none" dirty="0" err="1">
                          <a:effectLst/>
                        </a:rPr>
                        <a:t>Int</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20"/>
                        </a:lnSpc>
                        <a:spcAft>
                          <a:spcPts val="0"/>
                        </a:spcAft>
                      </a:pPr>
                      <a:r>
                        <a:rPr lang="en-IN" sz="1600" u="none" dirty="0">
                          <a:effectLst/>
                        </a:rPr>
                        <a:t>Not Null</a:t>
                      </a:r>
                      <a:endParaRPr lang="en-IN" sz="11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bl>
          </a:graphicData>
        </a:graphic>
      </p:graphicFrame>
      <p:sp>
        <p:nvSpPr>
          <p:cNvPr id="7" name="TextBox 6"/>
          <p:cNvSpPr txBox="1"/>
          <p:nvPr/>
        </p:nvSpPr>
        <p:spPr>
          <a:xfrm>
            <a:off x="9041528" y="930950"/>
            <a:ext cx="2820475" cy="1569660"/>
          </a:xfrm>
          <a:prstGeom prst="rect">
            <a:avLst/>
          </a:prstGeom>
          <a:noFill/>
          <a:ln>
            <a:solidFill>
              <a:schemeClr val="bg1"/>
            </a:solidFill>
          </a:ln>
        </p:spPr>
        <p:txBody>
          <a:bodyPr wrap="square" rtlCol="0" anchor="ctr" anchorCtr="1">
            <a:spAutoFit/>
          </a:bodyPr>
          <a:lstStyle/>
          <a:p>
            <a:pPr algn="just"/>
            <a:r>
              <a:rPr lang="en-IN" sz="1600" dirty="0" smtClean="0"/>
              <a:t>In the table shown above Professor ID is the primary key which uniquely identifies each professor. This table stores the personal details of the professor.</a:t>
            </a:r>
            <a:endParaRPr lang="en-IN" sz="1600" dirty="0"/>
          </a:p>
        </p:txBody>
      </p:sp>
      <p:sp>
        <p:nvSpPr>
          <p:cNvPr id="8" name="TextBox 7"/>
          <p:cNvSpPr txBox="1"/>
          <p:nvPr/>
        </p:nvSpPr>
        <p:spPr>
          <a:xfrm>
            <a:off x="740551" y="3230189"/>
            <a:ext cx="1237839" cy="307777"/>
          </a:xfrm>
          <a:prstGeom prst="rect">
            <a:avLst/>
          </a:prstGeom>
          <a:noFill/>
          <a:ln>
            <a:solidFill>
              <a:schemeClr val="bg1"/>
            </a:solidFill>
          </a:ln>
        </p:spPr>
        <p:txBody>
          <a:bodyPr wrap="none" rtlCol="0" anchor="ctr" anchorCtr="1">
            <a:spAutoFit/>
          </a:bodyPr>
          <a:lstStyle/>
          <a:p>
            <a:pPr lvl="0" eaLnBrk="0" fontAlgn="base" hangingPunct="0">
              <a:spcBef>
                <a:spcPct val="0"/>
              </a:spcBef>
              <a:spcAft>
                <a:spcPct val="0"/>
              </a:spcAft>
            </a:pPr>
            <a:r>
              <a:rPr lang="en-US" sz="1400" b="1" dirty="0">
                <a:latin typeface="Arial" panose="020B0604020202020204" pitchFamily="34" charset="0"/>
                <a:ea typeface="Baskerville Old Face" panose="02020602080505020303" pitchFamily="18" charset="0"/>
                <a:cs typeface="Arial" panose="020B0604020202020204" pitchFamily="34" charset="0"/>
              </a:rPr>
              <a:t>Entity: </a:t>
            </a:r>
            <a:r>
              <a:rPr lang="en-US" sz="1400" b="1" dirty="0" smtClean="0">
                <a:latin typeface="Arial" panose="020B0604020202020204" pitchFamily="34" charset="0"/>
                <a:ea typeface="Baskerville Old Face" panose="02020602080505020303" pitchFamily="18" charset="0"/>
                <a:cs typeface="Arial" panose="020B0604020202020204" pitchFamily="34" charset="0"/>
              </a:rPr>
              <a:t>Book</a:t>
            </a:r>
            <a:endParaRPr lang="en-US" sz="1400" b="1" dirty="0">
              <a:latin typeface="Arial" panose="020B0604020202020204"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501122284"/>
              </p:ext>
            </p:extLst>
          </p:nvPr>
        </p:nvGraphicFramePr>
        <p:xfrm>
          <a:off x="850005" y="3631844"/>
          <a:ext cx="7959142" cy="2947940"/>
        </p:xfrm>
        <a:graphic>
          <a:graphicData uri="http://schemas.openxmlformats.org/drawingml/2006/table">
            <a:tbl>
              <a:tblPr>
                <a:tableStyleId>{5C22544A-7EE6-4342-B048-85BDC9FD1C3A}</a:tableStyleId>
              </a:tblPr>
              <a:tblGrid>
                <a:gridCol w="2658917"/>
                <a:gridCol w="2658917"/>
                <a:gridCol w="2641308"/>
              </a:tblGrid>
              <a:tr h="205513">
                <a:tc>
                  <a:txBody>
                    <a:bodyPr/>
                    <a:lstStyle/>
                    <a:p>
                      <a:pPr marL="76200" algn="ctr">
                        <a:lnSpc>
                          <a:spcPts val="1310"/>
                        </a:lnSpc>
                        <a:spcAft>
                          <a:spcPts val="0"/>
                        </a:spcAft>
                      </a:pPr>
                      <a:r>
                        <a:rPr lang="en-IN" sz="1400" b="1" u="none" dirty="0" smtClean="0">
                          <a:effectLst/>
                        </a:rPr>
                        <a:t>Attribute</a:t>
                      </a:r>
                    </a:p>
                    <a:p>
                      <a:pPr marL="762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310"/>
                        </a:lnSpc>
                        <a:spcAft>
                          <a:spcPts val="0"/>
                        </a:spcAft>
                      </a:pPr>
                      <a:r>
                        <a:rPr lang="en-IN" sz="1400" b="1" u="none" dirty="0" err="1" smtClean="0">
                          <a:effectLst/>
                        </a:rPr>
                        <a:t>Datatype</a:t>
                      </a:r>
                      <a:endParaRPr lang="en-IN" sz="1400" b="1" u="none" dirty="0" smtClean="0">
                        <a:effectLst/>
                      </a:endParaRPr>
                    </a:p>
                    <a:p>
                      <a:pPr marL="635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310"/>
                        </a:lnSpc>
                        <a:spcAft>
                          <a:spcPts val="0"/>
                        </a:spcAft>
                      </a:pPr>
                      <a:r>
                        <a:rPr lang="en-IN" sz="1400" b="1" u="none" dirty="0" smtClean="0">
                          <a:effectLst/>
                        </a:rPr>
                        <a:t>Constraints</a:t>
                      </a:r>
                    </a:p>
                    <a:p>
                      <a:pPr marL="50800" algn="ctr">
                        <a:lnSpc>
                          <a:spcPts val="1310"/>
                        </a:lnSpc>
                        <a:spcAft>
                          <a:spcPts val="0"/>
                        </a:spcAft>
                      </a:pPr>
                      <a:endParaRPr lang="en-IN" sz="1400" b="1"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42597">
                <a:tc>
                  <a:txBody>
                    <a:bodyPr/>
                    <a:lstStyle/>
                    <a:p>
                      <a:pPr marL="76200" algn="ctr">
                        <a:lnSpc>
                          <a:spcPts val="1275"/>
                        </a:lnSpc>
                        <a:spcAft>
                          <a:spcPts val="0"/>
                        </a:spcAft>
                      </a:pPr>
                      <a:r>
                        <a:rPr lang="en-IN" sz="1400" u="none" dirty="0">
                          <a:effectLst/>
                        </a:rPr>
                        <a:t>Course ID</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75"/>
                        </a:lnSpc>
                        <a:spcAft>
                          <a:spcPts val="0"/>
                        </a:spcAft>
                      </a:pPr>
                      <a:r>
                        <a:rPr lang="en-IN" sz="1400" u="none">
                          <a:effectLst/>
                        </a:rPr>
                        <a:t>Varchar(10)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75"/>
                        </a:lnSpc>
                        <a:spcAft>
                          <a:spcPts val="0"/>
                        </a:spcAft>
                      </a:pPr>
                      <a:r>
                        <a:rPr lang="en-IN" sz="1400" u="none" dirty="0">
                          <a:effectLst/>
                        </a:rPr>
                        <a:t>Foreign Key(Course), Not</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8179">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365"/>
                        </a:lnSpc>
                        <a:spcAft>
                          <a:spcPts val="0"/>
                        </a:spcAft>
                      </a:pPr>
                      <a:r>
                        <a:rPr lang="en-IN" sz="1400" u="none">
                          <a:effectLst/>
                        </a:rPr>
                        <a:t>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14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34642">
                <a:tc>
                  <a:txBody>
                    <a:bodyPr/>
                    <a:lstStyle/>
                    <a:p>
                      <a:pPr marL="76200" algn="ctr">
                        <a:lnSpc>
                          <a:spcPts val="1210"/>
                        </a:lnSpc>
                        <a:spcAft>
                          <a:spcPts val="0"/>
                        </a:spcAft>
                      </a:pPr>
                      <a:r>
                        <a:rPr lang="en-IN" sz="1400" u="none">
                          <a:effectLst/>
                        </a:rPr>
                        <a:t>ISBN No</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Varchar(12)</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14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34642">
                <a:tc>
                  <a:txBody>
                    <a:bodyPr/>
                    <a:lstStyle/>
                    <a:p>
                      <a:pPr marL="76200" algn="ctr">
                        <a:lnSpc>
                          <a:spcPts val="1210"/>
                        </a:lnSpc>
                        <a:spcAft>
                          <a:spcPts val="0"/>
                        </a:spcAft>
                      </a:pPr>
                      <a:r>
                        <a:rPr lang="en-IN" sz="1400" u="none">
                          <a:effectLst/>
                        </a:rPr>
                        <a:t>Book ID</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dirty="0" err="1">
                          <a:effectLst/>
                        </a:rPr>
                        <a:t>Varchar</a:t>
                      </a:r>
                      <a:r>
                        <a:rPr lang="en-IN" sz="1400" u="none" dirty="0">
                          <a:effectLst/>
                        </a:rPr>
                        <a:t>(10)</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Primary Key</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14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34642">
                <a:tc>
                  <a:txBody>
                    <a:bodyPr/>
                    <a:lstStyle/>
                    <a:p>
                      <a:pPr marL="76200" algn="ctr">
                        <a:lnSpc>
                          <a:spcPts val="1210"/>
                        </a:lnSpc>
                        <a:spcAft>
                          <a:spcPts val="0"/>
                        </a:spcAft>
                      </a:pPr>
                      <a:r>
                        <a:rPr lang="en-IN" sz="1400" u="none">
                          <a:effectLst/>
                        </a:rPr>
                        <a:t>Title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dirty="0" err="1">
                          <a:effectLst/>
                        </a:rPr>
                        <a:t>Varchar</a:t>
                      </a:r>
                      <a:r>
                        <a:rPr lang="en-IN" sz="1400" u="none" dirty="0">
                          <a:effectLst/>
                        </a:rPr>
                        <a:t>(50)</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14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8179">
                <a:tc>
                  <a:txBody>
                    <a:bodyPr/>
                    <a:lstStyle/>
                    <a:p>
                      <a:pPr marL="76200" algn="ctr">
                        <a:lnSpc>
                          <a:spcPts val="1220"/>
                        </a:lnSpc>
                        <a:spcAft>
                          <a:spcPts val="0"/>
                        </a:spcAft>
                      </a:pPr>
                      <a:r>
                        <a:rPr lang="en-IN" sz="1400" u="none">
                          <a:effectLst/>
                        </a:rPr>
                        <a:t>Edition</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20"/>
                        </a:lnSpc>
                        <a:spcAft>
                          <a:spcPts val="0"/>
                        </a:spcAft>
                      </a:pPr>
                      <a:r>
                        <a:rPr lang="en-IN" sz="1400" u="none" dirty="0" err="1">
                          <a:effectLst/>
                        </a:rPr>
                        <a:t>Int</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14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34642">
                <a:tc>
                  <a:txBody>
                    <a:bodyPr/>
                    <a:lstStyle/>
                    <a:p>
                      <a:pPr marL="76200" algn="ctr">
                        <a:lnSpc>
                          <a:spcPts val="1210"/>
                        </a:lnSpc>
                        <a:spcAft>
                          <a:spcPts val="0"/>
                        </a:spcAft>
                      </a:pPr>
                      <a:r>
                        <a:rPr lang="en-IN" sz="1400" u="none">
                          <a:effectLst/>
                        </a:rPr>
                        <a:t>Publisher</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dirty="0" err="1">
                          <a:effectLst/>
                        </a:rPr>
                        <a:t>Varchar</a:t>
                      </a:r>
                      <a:r>
                        <a:rPr lang="en-IN" sz="1400" u="none" dirty="0">
                          <a:effectLst/>
                        </a:rPr>
                        <a:t>(30)</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14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dirty="0">
                          <a:effectLst/>
                        </a:rPr>
                        <a:t> </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8179">
                <a:tc>
                  <a:txBody>
                    <a:bodyPr/>
                    <a:lstStyle/>
                    <a:p>
                      <a:pPr marL="76200" algn="ctr">
                        <a:lnSpc>
                          <a:spcPts val="1210"/>
                        </a:lnSpc>
                        <a:spcAft>
                          <a:spcPts val="0"/>
                        </a:spcAft>
                      </a:pPr>
                      <a:r>
                        <a:rPr lang="en-IN" sz="1400" u="none">
                          <a:effectLst/>
                        </a:rPr>
                        <a:t>Rating</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dirty="0" err="1">
                          <a:effectLst/>
                        </a:rPr>
                        <a:t>Varchar</a:t>
                      </a:r>
                      <a:r>
                        <a:rPr lang="en-IN" sz="1400" u="none" dirty="0">
                          <a:effectLst/>
                        </a:rPr>
                        <a:t>(10)</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14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8179">
                <a:tc>
                  <a:txBody>
                    <a:bodyPr/>
                    <a:lstStyle/>
                    <a:p>
                      <a:pPr marL="76200" algn="ctr">
                        <a:lnSpc>
                          <a:spcPts val="1210"/>
                        </a:lnSpc>
                        <a:spcAft>
                          <a:spcPts val="0"/>
                        </a:spcAft>
                      </a:pPr>
                      <a:r>
                        <a:rPr lang="en-IN" sz="1400" u="none">
                          <a:effectLst/>
                        </a:rPr>
                        <a:t>Soft Copy URL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dirty="0" err="1">
                          <a:effectLst/>
                        </a:rPr>
                        <a:t>Varchar</a:t>
                      </a:r>
                      <a:r>
                        <a:rPr lang="en-IN" sz="1400" u="none" dirty="0">
                          <a:effectLst/>
                        </a:rPr>
                        <a:t>(100)</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14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dirty="0">
                          <a:effectLst/>
                        </a:rPr>
                        <a:t> </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34642">
                <a:tc>
                  <a:txBody>
                    <a:bodyPr/>
                    <a:lstStyle/>
                    <a:p>
                      <a:pPr marL="76200" algn="ctr">
                        <a:lnSpc>
                          <a:spcPts val="1215"/>
                        </a:lnSpc>
                        <a:spcAft>
                          <a:spcPts val="0"/>
                        </a:spcAft>
                      </a:pPr>
                      <a:r>
                        <a:rPr lang="en-IN" sz="1400" u="none">
                          <a:effectLst/>
                        </a:rPr>
                        <a:t>Library Availability Status</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5"/>
                        </a:lnSpc>
                        <a:spcAft>
                          <a:spcPts val="0"/>
                        </a:spcAft>
                      </a:pPr>
                      <a:r>
                        <a:rPr lang="en-IN" sz="1400" u="none" dirty="0">
                          <a:effectLst/>
                        </a:rPr>
                        <a:t>Char</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5"/>
                        </a:lnSpc>
                        <a:spcAft>
                          <a:spcPts val="0"/>
                        </a:spcAft>
                      </a:pPr>
                      <a:r>
                        <a:rPr lang="en-IN" sz="1400" u="none">
                          <a:effectLst/>
                        </a:rPr>
                        <a:t>Not Null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14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78179">
                <a:tc>
                  <a:txBody>
                    <a:bodyPr/>
                    <a:lstStyle/>
                    <a:p>
                      <a:pPr marL="76200" algn="ctr">
                        <a:lnSpc>
                          <a:spcPts val="1210"/>
                        </a:lnSpc>
                        <a:spcAft>
                          <a:spcPts val="0"/>
                        </a:spcAft>
                      </a:pPr>
                      <a:r>
                        <a:rPr lang="en-IN" sz="1400" u="none">
                          <a:effectLst/>
                        </a:rPr>
                        <a:t>Available In (Book Store)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Varchar(10)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47144">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algn="ctr">
                        <a:lnSpc>
                          <a:spcPts val="100"/>
                        </a:lnSpc>
                        <a:spcAft>
                          <a:spcPts val="0"/>
                        </a:spcAft>
                      </a:pPr>
                      <a:r>
                        <a:rPr lang="en-IN" sz="1400" u="none">
                          <a:effectLst/>
                        </a:rPr>
                        <a:t> </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r h="139468">
                <a:tc>
                  <a:txBody>
                    <a:bodyPr/>
                    <a:lstStyle/>
                    <a:p>
                      <a:pPr marL="76200" algn="ctr">
                        <a:lnSpc>
                          <a:spcPts val="1210"/>
                        </a:lnSpc>
                        <a:spcAft>
                          <a:spcPts val="0"/>
                        </a:spcAft>
                      </a:pPr>
                      <a:r>
                        <a:rPr lang="en-IN" sz="1400" u="none">
                          <a:effectLst/>
                        </a:rPr>
                        <a:t>Price</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63500" algn="ctr">
                        <a:lnSpc>
                          <a:spcPts val="1210"/>
                        </a:lnSpc>
                        <a:spcAft>
                          <a:spcPts val="0"/>
                        </a:spcAft>
                      </a:pPr>
                      <a:r>
                        <a:rPr lang="en-IN" sz="1400" u="none">
                          <a:effectLst/>
                        </a:rPr>
                        <a:t>Real</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c>
                  <a:txBody>
                    <a:bodyPr/>
                    <a:lstStyle/>
                    <a:p>
                      <a:pPr marL="50800" algn="ctr">
                        <a:lnSpc>
                          <a:spcPts val="1210"/>
                        </a:lnSpc>
                        <a:spcAft>
                          <a:spcPts val="0"/>
                        </a:spcAft>
                      </a:pPr>
                      <a:r>
                        <a:rPr lang="en-IN" sz="1400" u="none" dirty="0">
                          <a:effectLst/>
                        </a:rPr>
                        <a:t>Not Null</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b"/>
                </a:tc>
              </a:tr>
            </a:tbl>
          </a:graphicData>
        </a:graphic>
      </p:graphicFrame>
      <p:sp>
        <p:nvSpPr>
          <p:cNvPr id="10" name="TextBox 9"/>
          <p:cNvSpPr txBox="1"/>
          <p:nvPr/>
        </p:nvSpPr>
        <p:spPr>
          <a:xfrm>
            <a:off x="8976575" y="4061090"/>
            <a:ext cx="2950382" cy="1569660"/>
          </a:xfrm>
          <a:prstGeom prst="rect">
            <a:avLst/>
          </a:prstGeom>
          <a:noFill/>
          <a:ln>
            <a:solidFill>
              <a:schemeClr val="bg1"/>
            </a:solidFill>
          </a:ln>
        </p:spPr>
        <p:txBody>
          <a:bodyPr wrap="square" rtlCol="0" anchor="ctr" anchorCtr="1">
            <a:spAutoFit/>
          </a:bodyPr>
          <a:lstStyle/>
          <a:p>
            <a:pPr algn="just"/>
            <a:r>
              <a:rPr lang="en-IN" sz="1600" dirty="0" smtClean="0"/>
              <a:t>In the book table Book ID is the primary key which uniquely identifies each book. This table provides complete description of each book along with the URL of soft copy of the book.</a:t>
            </a:r>
            <a:endParaRPr lang="en-IN" sz="1600" dirty="0"/>
          </a:p>
        </p:txBody>
      </p:sp>
    </p:spTree>
    <p:extLst>
      <p:ext uri="{BB962C8B-B14F-4D97-AF65-F5344CB8AC3E}">
        <p14:creationId xmlns:p14="http://schemas.microsoft.com/office/powerpoint/2010/main" val="167771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sentation for project post-mortem">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spDef>
      <a:spPr/>
      <a:bodyPr rtlCol="0" anchor="ctr"/>
      <a:lstStyle>
        <a:defPPr algn="ctr">
          <a:defRPr dirty="0"/>
        </a:defPPr>
      </a:lstStyle>
      <a:style>
        <a:lnRef idx="3">
          <a:schemeClr val="lt1"/>
        </a:lnRef>
        <a:fillRef idx="1">
          <a:schemeClr val="accent3"/>
        </a:fillRef>
        <a:effectRef idx="1">
          <a:schemeClr val="accent3"/>
        </a:effectRef>
        <a:fontRef idx="minor">
          <a:schemeClr val="lt1"/>
        </a:fontRef>
      </a:style>
    </a:spDef>
    <a:lnDef>
      <a:spPr/>
      <a:bodyPr/>
      <a:lstStyle/>
      <a:style>
        <a:lnRef idx="1">
          <a:schemeClr val="accent3"/>
        </a:lnRef>
        <a:fillRef idx="0">
          <a:schemeClr val="accent3"/>
        </a:fillRef>
        <a:effectRef idx="0">
          <a:schemeClr val="accent3"/>
        </a:effectRef>
        <a:fontRef idx="minor">
          <a:schemeClr val="tx1"/>
        </a:fontRef>
      </a:style>
    </a:lnDef>
    <a:txDef>
      <a:spPr>
        <a:noFill/>
        <a:ln>
          <a:solidFill>
            <a:schemeClr val="accent1"/>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Presentation for project post-mortem" id="{42F01CCD-FDAC-4DB9-99AB-456DC36F8B8C}" vid="{1808E04F-CF50-4371-A088-91C77318EA90}"/>
    </a:ext>
  </a:extLst>
</a:theme>
</file>

<file path=ppt/theme/theme2.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32B37FA-28CB-46C6-A9E3-5E4526C1B1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 for project post-mortem</Template>
  <TotalTime>0</TotalTime>
  <Words>2563</Words>
  <Application>Microsoft Office PowerPoint</Application>
  <PresentationFormat>Widescreen</PresentationFormat>
  <Paragraphs>738</Paragraphs>
  <Slides>33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Baskerville Old Face</vt:lpstr>
      <vt:lpstr>Calibri</vt:lpstr>
      <vt:lpstr>Cambria</vt:lpstr>
      <vt:lpstr>Times New Roman</vt:lpstr>
      <vt:lpstr>Wingdings</vt:lpstr>
      <vt:lpstr>Presentation for project post-mortem</vt:lpstr>
      <vt:lpstr>SEAS Educational Resource  Management System</vt:lpstr>
      <vt:lpstr>Outline</vt:lpstr>
      <vt:lpstr>Project Description</vt:lpstr>
      <vt:lpstr>Project Description Cont…</vt:lpstr>
      <vt:lpstr>Main features of this Database System</vt:lpstr>
      <vt:lpstr>PowerPoint Presentation</vt:lpstr>
      <vt:lpstr>Schema Diagram</vt:lpstr>
      <vt:lpstr>Attributes , Data Types and Constraint of Some Important Entities</vt:lpstr>
      <vt:lpstr>PowerPoint Presentation</vt:lpstr>
      <vt:lpstr>PowerPoint Presentation</vt:lpstr>
      <vt:lpstr>PowerPoint Presentation</vt:lpstr>
      <vt:lpstr>PowerPoint Presentation</vt:lpstr>
      <vt:lpstr>PowerPoint Presentation</vt:lpstr>
      <vt:lpstr>List of Queries</vt:lpstr>
      <vt:lpstr>Cont…</vt:lpstr>
      <vt:lpstr>Normalized Form of Tables</vt:lpstr>
      <vt:lpstr>PowerPoint Presentation</vt:lpstr>
      <vt:lpstr>PowerPoint Presentation</vt:lpstr>
      <vt:lpstr>PowerPoint Presentation</vt:lpstr>
      <vt:lpstr>Queries and Output</vt:lpstr>
      <vt:lpstr>PowerPoint Presentation</vt:lpstr>
      <vt:lpstr>PowerPoint Presentation</vt:lpstr>
      <vt:lpstr>PowerPoint Presentation</vt:lpstr>
      <vt:lpstr>Inserting Using Sequence</vt:lpstr>
      <vt:lpstr>Stored Procedures</vt:lpstr>
      <vt:lpstr>Examples</vt:lpstr>
      <vt:lpstr>PowerPoint Presentation</vt:lpstr>
      <vt:lpstr>Trigger in DBMS</vt:lpstr>
      <vt:lpstr>Queries using Triggers</vt:lpstr>
      <vt:lpstr>Cont…</vt:lpstr>
      <vt:lpstr>Cont…</vt:lpstr>
      <vt:lpstr>Cont…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2017-05-09T08:48:36Z</dcterms:created>
  <dcterms:modified xsi:type="dcterms:W3CDTF">2017-05-11T05:37:46Z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TC034605419991</vt:lpwstr>
  </property>
</Properties>
</file>