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1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 0"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s://console.cloud.google.com/marketplace/product/ethereum-classic/crypto-ethereum-classic?project=light-return-297901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Freeform: Shape 24"/>
          <p:cNvSpPr/>
          <p:nvPr/>
        </p:nvSpPr>
        <p:spPr>
          <a:xfrm rot="2700000">
            <a:off x="82782" y="-1386168"/>
            <a:ext cx="2424873" cy="361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4504"/>
                </a:moveTo>
                <a:lnTo>
                  <a:pt x="21600" y="0"/>
                </a:lnTo>
                <a:lnTo>
                  <a:pt x="21600" y="21600"/>
                </a:lnTo>
                <a:lnTo>
                  <a:pt x="10567" y="2160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Freeform: Shape 26"/>
          <p:cNvSpPr/>
          <p:nvPr/>
        </p:nvSpPr>
        <p:spPr>
          <a:xfrm rot="2700000">
            <a:off x="1571000" y="-338582"/>
            <a:ext cx="1635956" cy="1635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49"/>
                </a:moveTo>
                <a:lnTo>
                  <a:pt x="12649" y="0"/>
                </a:ln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Freeform: Shape 28"/>
          <p:cNvSpPr/>
          <p:nvPr/>
        </p:nvSpPr>
        <p:spPr>
          <a:xfrm rot="2700000">
            <a:off x="9627985" y="6112"/>
            <a:ext cx="4059394" cy="2548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811"/>
                </a:moveTo>
                <a:lnTo>
                  <a:pt x="8042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30"/>
          <p:cNvSpPr/>
          <p:nvPr/>
        </p:nvSpPr>
        <p:spPr>
          <a:xfrm rot="2700000">
            <a:off x="10262923" y="1465780"/>
            <a:ext cx="1185709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Freeform: Shape 32"/>
          <p:cNvSpPr/>
          <p:nvPr/>
        </p:nvSpPr>
        <p:spPr>
          <a:xfrm rot="2700000">
            <a:off x="-29557" y="5198743"/>
            <a:ext cx="2444908" cy="2366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5838"/>
                </a:lnTo>
                <a:lnTo>
                  <a:pt x="6346" y="21600"/>
                </a:lnTo>
                <a:lnTo>
                  <a:pt x="0" y="15042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Rectangle 34"/>
          <p:cNvSpPr/>
          <p:nvPr/>
        </p:nvSpPr>
        <p:spPr>
          <a:xfrm rot="2700000">
            <a:off x="1769786" y="5439893"/>
            <a:ext cx="928468" cy="92846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pPr>
          </a:p>
        </p:txBody>
      </p:sp>
      <p:sp>
        <p:nvSpPr>
          <p:cNvPr id="109" name="Freeform: Shape 36"/>
          <p:cNvSpPr/>
          <p:nvPr/>
        </p:nvSpPr>
        <p:spPr>
          <a:xfrm rot="2700000">
            <a:off x="3401310" y="734310"/>
            <a:ext cx="5389381" cy="5389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4"/>
                </a:moveTo>
                <a:lnTo>
                  <a:pt x="2164" y="0"/>
                </a:lnTo>
                <a:lnTo>
                  <a:pt x="21600" y="0"/>
                </a:lnTo>
                <a:lnTo>
                  <a:pt x="21600" y="19393"/>
                </a:lnTo>
                <a:lnTo>
                  <a:pt x="19393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Freeform: Shape 38"/>
          <p:cNvSpPr/>
          <p:nvPr/>
        </p:nvSpPr>
        <p:spPr>
          <a:xfrm rot="2700000">
            <a:off x="2700283" y="33282"/>
            <a:ext cx="6791436" cy="6791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19" y="258"/>
                </a:moveTo>
                <a:lnTo>
                  <a:pt x="6177" y="0"/>
                </a:lnTo>
                <a:lnTo>
                  <a:pt x="21600" y="0"/>
                </a:lnTo>
                <a:lnTo>
                  <a:pt x="21600" y="15389"/>
                </a:lnTo>
                <a:lnTo>
                  <a:pt x="21342" y="15647"/>
                </a:lnTo>
                <a:lnTo>
                  <a:pt x="21342" y="258"/>
                </a:lnTo>
                <a:close/>
                <a:moveTo>
                  <a:pt x="0" y="6177"/>
                </a:moveTo>
                <a:lnTo>
                  <a:pt x="258" y="5919"/>
                </a:lnTo>
                <a:lnTo>
                  <a:pt x="258" y="21342"/>
                </a:lnTo>
                <a:lnTo>
                  <a:pt x="15647" y="21342"/>
                </a:lnTo>
                <a:lnTo>
                  <a:pt x="153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1" name="Subtitle 2"/>
          <p:cNvSpPr txBox="1"/>
          <p:nvPr>
            <p:ph type="subTitle" sz="quarter" idx="1"/>
          </p:nvPr>
        </p:nvSpPr>
        <p:spPr>
          <a:xfrm>
            <a:off x="4483175" y="3807723"/>
            <a:ext cx="3312735" cy="1591794"/>
          </a:xfrm>
          <a:prstGeom prst="rect">
            <a:avLst/>
          </a:prstGeom>
        </p:spPr>
        <p:txBody>
          <a:bodyPr/>
          <a:lstStyle/>
          <a:p>
            <a:pPr>
              <a:defRPr sz="1900">
                <a:solidFill>
                  <a:srgbClr val="080808"/>
                </a:solidFill>
              </a:defRPr>
            </a:pPr>
            <a:r>
              <a:t>Team 3</a:t>
            </a:r>
          </a:p>
          <a:p>
            <a:pPr>
              <a:defRPr sz="1900">
                <a:solidFill>
                  <a:srgbClr val="080808"/>
                </a:solidFill>
              </a:defRPr>
            </a:pPr>
            <a:r>
              <a:t>Ronit Mankad</a:t>
            </a:r>
          </a:p>
          <a:p>
            <a:pPr>
              <a:defRPr sz="1900">
                <a:solidFill>
                  <a:srgbClr val="080808"/>
                </a:solidFill>
              </a:defRPr>
            </a:pPr>
            <a:r>
              <a:t>Porom Sivam Kalita</a:t>
            </a:r>
          </a:p>
          <a:p>
            <a:pPr>
              <a:defRPr sz="1900">
                <a:solidFill>
                  <a:srgbClr val="080808"/>
                </a:solidFill>
              </a:defRPr>
            </a:pPr>
            <a:r>
              <a:t>Charmi Nimishkumar Dalal</a:t>
            </a:r>
          </a:p>
        </p:txBody>
      </p:sp>
      <p:sp>
        <p:nvSpPr>
          <p:cNvPr id="112" name="Title 1"/>
          <p:cNvSpPr txBox="1"/>
          <p:nvPr>
            <p:ph type="ctrTitle"/>
          </p:nvPr>
        </p:nvSpPr>
        <p:spPr>
          <a:xfrm>
            <a:off x="3217341" y="1323126"/>
            <a:ext cx="5782718" cy="2150720"/>
          </a:xfrm>
          <a:prstGeom prst="rect">
            <a:avLst/>
          </a:prstGeom>
        </p:spPr>
        <p:txBody>
          <a:bodyPr anchor="ctr"/>
          <a:lstStyle/>
          <a:p>
            <a:pPr>
              <a:defRPr sz="1800">
                <a:solidFill>
                  <a:srgbClr val="080808"/>
                </a:solidFill>
              </a:defRPr>
            </a:pPr>
            <a:r>
              <a:t>CSYE7200 Big-Data Sys Engr Using Scala</a:t>
            </a:r>
          </a:p>
          <a:p>
            <a:pPr>
              <a:defRPr sz="3600">
                <a:solidFill>
                  <a:srgbClr val="080808"/>
                </a:solidFill>
              </a:defRPr>
            </a:pPr>
            <a:br/>
            <a:r>
              <a:t>Analyzing Ethereum Transactions</a:t>
            </a:r>
          </a:p>
        </p:txBody>
      </p:sp>
      <p:sp>
        <p:nvSpPr>
          <p:cNvPr id="113" name="Freeform: Shape 40"/>
          <p:cNvSpPr/>
          <p:nvPr/>
        </p:nvSpPr>
        <p:spPr>
          <a:xfrm rot="2700000">
            <a:off x="9629822" y="5457590"/>
            <a:ext cx="2231795" cy="2568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338" y="0"/>
                </a:lnTo>
                <a:lnTo>
                  <a:pt x="21600" y="2834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Rectangle 42"/>
          <p:cNvSpPr/>
          <p:nvPr/>
        </p:nvSpPr>
        <p:spPr>
          <a:xfrm rot="2700000">
            <a:off x="9720058" y="5243545"/>
            <a:ext cx="959986" cy="959986"/>
          </a:xfrm>
          <a:prstGeom prst="rect">
            <a:avLst/>
          </a:prstGeom>
          <a:solidFill>
            <a:schemeClr val="accent4">
              <a:alpha val="4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1"/>
      <p:bldP build="whole" bldLvl="1" animBg="1" rev="0" advAuto="0" spid="111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2"/>
          <p:cNvSpPr txBox="1"/>
          <p:nvPr/>
        </p:nvSpPr>
        <p:spPr>
          <a:xfrm>
            <a:off x="323223" y="61412"/>
            <a:ext cx="6143312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Code Snippets</a:t>
            </a:r>
          </a:p>
        </p:txBody>
      </p:sp>
      <p:pic>
        <p:nvPicPr>
          <p:cNvPr id="27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2" y="769923"/>
            <a:ext cx="5864269" cy="5860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5770" y="768646"/>
            <a:ext cx="5926899" cy="586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2"/>
          <p:cNvSpPr txBox="1"/>
          <p:nvPr/>
        </p:nvSpPr>
        <p:spPr>
          <a:xfrm>
            <a:off x="323223" y="61412"/>
            <a:ext cx="6143312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Dashboards #1</a:t>
            </a:r>
          </a:p>
        </p:txBody>
      </p:sp>
      <p:pic>
        <p:nvPicPr>
          <p:cNvPr id="27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59" y="781098"/>
            <a:ext cx="11688873" cy="5671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2"/>
          <p:cNvSpPr txBox="1"/>
          <p:nvPr/>
        </p:nvSpPr>
        <p:spPr>
          <a:xfrm>
            <a:off x="323223" y="61412"/>
            <a:ext cx="6143312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Dashboards #2</a:t>
            </a:r>
          </a:p>
        </p:txBody>
      </p:sp>
      <p:pic>
        <p:nvPicPr>
          <p:cNvPr id="27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121" y="781098"/>
            <a:ext cx="11671949" cy="5671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angle 7"/>
          <p:cNvSpPr/>
          <p:nvPr/>
        </p:nvSpPr>
        <p:spPr>
          <a:xfrm>
            <a:off x="3047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Title 1"/>
          <p:cNvSpPr txBox="1"/>
          <p:nvPr>
            <p:ph type="title"/>
          </p:nvPr>
        </p:nvSpPr>
        <p:spPr>
          <a:xfrm>
            <a:off x="1389277" y="1233241"/>
            <a:ext cx="3240508" cy="40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Goals of the project </a:t>
            </a:r>
          </a:p>
        </p:txBody>
      </p:sp>
      <p:sp>
        <p:nvSpPr>
          <p:cNvPr id="283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4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5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6" name="TextBox 2"/>
          <p:cNvSpPr txBox="1"/>
          <p:nvPr/>
        </p:nvSpPr>
        <p:spPr>
          <a:xfrm>
            <a:off x="6141720" y="842650"/>
            <a:ext cx="5572760" cy="3588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b="1" sz="2400"/>
            </a:pPr>
            <a:r>
              <a:t>Simulate Data Generation - </a:t>
            </a:r>
            <a:r>
              <a:rPr b="0"/>
              <a:t>Utilize Kafka Producer to simulate an environment where transactions take place in real time</a:t>
            </a:r>
          </a:p>
          <a:p>
            <a:pPr marL="3429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b="1" sz="2400"/>
            </a:pPr>
            <a:r>
              <a:t>Perform Distributed Aggregations</a:t>
            </a:r>
            <a:r>
              <a:rPr b="0"/>
              <a:t> - Utilize Spark to perform complex aggregations on large datasets</a:t>
            </a:r>
          </a:p>
          <a:p>
            <a:pPr marL="3429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b="1" sz="2400"/>
            </a:pPr>
            <a:r>
              <a:t>Create Live Dashboards in Superset – </a:t>
            </a:r>
            <a:r>
              <a:rPr b="0"/>
              <a:t>Configure dashboards to refresh every </a:t>
            </a:r>
            <a:r>
              <a:t>10 seconds </a:t>
            </a:r>
            <a:r>
              <a:rPr b="0"/>
              <a:t>to monitor KPIs</a:t>
            </a:r>
          </a:p>
        </p:txBody>
      </p:sp>
      <p:sp>
        <p:nvSpPr>
          <p:cNvPr id="287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8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fill="norm" stroke="1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9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7"/>
          <p:cNvSpPr/>
          <p:nvPr/>
        </p:nvSpPr>
        <p:spPr>
          <a:xfrm>
            <a:off x="3047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Title 1"/>
          <p:cNvSpPr txBox="1"/>
          <p:nvPr>
            <p:ph type="title"/>
          </p:nvPr>
        </p:nvSpPr>
        <p:spPr>
          <a:xfrm>
            <a:off x="1530477" y="1125255"/>
            <a:ext cx="3240507" cy="40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Future Improvement</a:t>
            </a:r>
          </a:p>
        </p:txBody>
      </p:sp>
      <p:sp>
        <p:nvSpPr>
          <p:cNvPr id="294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6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TextBox 2"/>
          <p:cNvSpPr txBox="1"/>
          <p:nvPr/>
        </p:nvSpPr>
        <p:spPr>
          <a:xfrm>
            <a:off x="6141720" y="842650"/>
            <a:ext cx="5572760" cy="3250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b="1" sz="2400"/>
            </a:pPr>
            <a:r>
              <a:t>More test coverage - </a:t>
            </a:r>
            <a:r>
              <a:rPr b="0"/>
              <a:t>Integration tests, more robust Query performance and reliability testing</a:t>
            </a:r>
          </a:p>
          <a:p>
            <a:pPr marL="3429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b="1" sz="2400"/>
            </a:pPr>
            <a:r>
              <a:t>Better utilization of Structured Streaming API</a:t>
            </a:r>
            <a:r>
              <a:rPr b="0"/>
              <a:t> - Use features like Watermarks, Windows to get running aggregations</a:t>
            </a:r>
          </a:p>
          <a:p>
            <a:pPr marL="34290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b="1" sz="2400"/>
            </a:pPr>
            <a:r>
              <a:t>More Efficient, “Non Hacky” way of ingesting data into Kafka</a:t>
            </a:r>
          </a:p>
        </p:txBody>
      </p:sp>
      <p:sp>
        <p:nvSpPr>
          <p:cNvPr id="298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9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fill="norm" stroke="1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8"/>
          <p:cNvSpPr/>
          <p:nvPr/>
        </p:nvSpPr>
        <p:spPr>
          <a:xfrm>
            <a:off x="-1" y="-2"/>
            <a:ext cx="12191697" cy="68520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3" name="Rectangle 10"/>
          <p:cNvSpPr/>
          <p:nvPr/>
        </p:nvSpPr>
        <p:spPr>
          <a:xfrm>
            <a:off x="304" y="0"/>
            <a:ext cx="12191697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Title 1"/>
          <p:cNvSpPr txBox="1"/>
          <p:nvPr>
            <p:ph type="title"/>
          </p:nvPr>
        </p:nvSpPr>
        <p:spPr>
          <a:xfrm>
            <a:off x="2780662" y="2652391"/>
            <a:ext cx="6116637" cy="1540957"/>
          </a:xfrm>
          <a:prstGeom prst="rect">
            <a:avLst/>
          </a:prstGeom>
        </p:spPr>
        <p:txBody>
          <a:bodyPr anchor="t"/>
          <a:lstStyle>
            <a:lvl1pPr>
              <a:defRPr sz="7200">
                <a:solidFill>
                  <a:srgbClr val="44546A"/>
                </a:solidFill>
              </a:defRPr>
            </a:lvl1pPr>
          </a:lstStyle>
          <a:p>
            <a:pPr/>
            <a:r>
              <a:t>Any Questions?</a:t>
            </a:r>
          </a:p>
        </p:txBody>
      </p:sp>
      <p:grpSp>
        <p:nvGrpSpPr>
          <p:cNvPr id="308" name="Group 12"/>
          <p:cNvGrpSpPr/>
          <p:nvPr/>
        </p:nvGrpSpPr>
        <p:grpSpPr>
          <a:xfrm>
            <a:off x="-4254" y="-5977"/>
            <a:ext cx="6238676" cy="6863979"/>
            <a:chOff x="0" y="0"/>
            <a:chExt cx="6238674" cy="6863977"/>
          </a:xfrm>
        </p:grpSpPr>
        <p:sp>
          <p:nvSpPr>
            <p:cNvPr id="305" name="Freeform: Shape 13"/>
            <p:cNvSpPr/>
            <p:nvPr/>
          </p:nvSpPr>
          <p:spPr>
            <a:xfrm flipH="1">
              <a:off x="-1" y="40832"/>
              <a:ext cx="6028698" cy="681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3" fill="norm" stroke="1" extrusionOk="0">
                  <a:moveTo>
                    <a:pt x="21598" y="19497"/>
                  </a:moveTo>
                  <a:lnTo>
                    <a:pt x="21598" y="21593"/>
                  </a:lnTo>
                  <a:lnTo>
                    <a:pt x="18478" y="21593"/>
                  </a:lnTo>
                  <a:lnTo>
                    <a:pt x="19156" y="21182"/>
                  </a:lnTo>
                  <a:cubicBezTo>
                    <a:pt x="19325" y="21074"/>
                    <a:pt x="19492" y="20961"/>
                    <a:pt x="19659" y="20847"/>
                  </a:cubicBezTo>
                  <a:cubicBezTo>
                    <a:pt x="19826" y="20734"/>
                    <a:pt x="19994" y="20618"/>
                    <a:pt x="20161" y="20501"/>
                  </a:cubicBezTo>
                  <a:lnTo>
                    <a:pt x="21178" y="19782"/>
                  </a:lnTo>
                  <a:close/>
                  <a:moveTo>
                    <a:pt x="16054" y="2"/>
                  </a:moveTo>
                  <a:cubicBezTo>
                    <a:pt x="16282" y="5"/>
                    <a:pt x="16510" y="12"/>
                    <a:pt x="16739" y="24"/>
                  </a:cubicBezTo>
                  <a:cubicBezTo>
                    <a:pt x="17655" y="71"/>
                    <a:pt x="18564" y="196"/>
                    <a:pt x="19453" y="397"/>
                  </a:cubicBezTo>
                  <a:cubicBezTo>
                    <a:pt x="20123" y="549"/>
                    <a:pt x="20778" y="750"/>
                    <a:pt x="21410" y="998"/>
                  </a:cubicBezTo>
                  <a:lnTo>
                    <a:pt x="21598" y="1077"/>
                  </a:lnTo>
                  <a:lnTo>
                    <a:pt x="21598" y="2320"/>
                  </a:lnTo>
                  <a:lnTo>
                    <a:pt x="21463" y="2256"/>
                  </a:lnTo>
                  <a:cubicBezTo>
                    <a:pt x="20721" y="1930"/>
                    <a:pt x="19940" y="1679"/>
                    <a:pt x="19136" y="1506"/>
                  </a:cubicBezTo>
                  <a:cubicBezTo>
                    <a:pt x="18326" y="1332"/>
                    <a:pt x="17498" y="1228"/>
                    <a:pt x="16666" y="1195"/>
                  </a:cubicBezTo>
                  <a:cubicBezTo>
                    <a:pt x="15830" y="1157"/>
                    <a:pt x="14993" y="1184"/>
                    <a:pt x="14162" y="1275"/>
                  </a:cubicBezTo>
                  <a:cubicBezTo>
                    <a:pt x="13331" y="1368"/>
                    <a:pt x="12509" y="1521"/>
                    <a:pt x="11706" y="1732"/>
                  </a:cubicBezTo>
                  <a:cubicBezTo>
                    <a:pt x="9284" y="2378"/>
                    <a:pt x="7049" y="3482"/>
                    <a:pt x="5157" y="4967"/>
                  </a:cubicBezTo>
                  <a:cubicBezTo>
                    <a:pt x="4534" y="5466"/>
                    <a:pt x="3960" y="6010"/>
                    <a:pt x="3442" y="6595"/>
                  </a:cubicBezTo>
                  <a:cubicBezTo>
                    <a:pt x="2923" y="7179"/>
                    <a:pt x="2468" y="7805"/>
                    <a:pt x="2085" y="8466"/>
                  </a:cubicBezTo>
                  <a:cubicBezTo>
                    <a:pt x="1698" y="9125"/>
                    <a:pt x="1389" y="9817"/>
                    <a:pt x="1164" y="10533"/>
                  </a:cubicBezTo>
                  <a:cubicBezTo>
                    <a:pt x="942" y="11252"/>
                    <a:pt x="829" y="11995"/>
                    <a:pt x="828" y="12741"/>
                  </a:cubicBezTo>
                  <a:cubicBezTo>
                    <a:pt x="829" y="13104"/>
                    <a:pt x="877" y="13465"/>
                    <a:pt x="970" y="13819"/>
                  </a:cubicBezTo>
                  <a:cubicBezTo>
                    <a:pt x="1068" y="14168"/>
                    <a:pt x="1208" y="14507"/>
                    <a:pt x="1388" y="14829"/>
                  </a:cubicBezTo>
                  <a:cubicBezTo>
                    <a:pt x="1476" y="14990"/>
                    <a:pt x="1575" y="15148"/>
                    <a:pt x="1679" y="15304"/>
                  </a:cubicBezTo>
                  <a:cubicBezTo>
                    <a:pt x="1783" y="15459"/>
                    <a:pt x="1896" y="15613"/>
                    <a:pt x="2013" y="15764"/>
                  </a:cubicBezTo>
                  <a:cubicBezTo>
                    <a:pt x="2250" y="16066"/>
                    <a:pt x="2513" y="16359"/>
                    <a:pt x="2786" y="16653"/>
                  </a:cubicBezTo>
                  <a:cubicBezTo>
                    <a:pt x="3058" y="16948"/>
                    <a:pt x="3345" y="17242"/>
                    <a:pt x="3622" y="17549"/>
                  </a:cubicBezTo>
                  <a:cubicBezTo>
                    <a:pt x="3762" y="17702"/>
                    <a:pt x="3900" y="17858"/>
                    <a:pt x="4038" y="18017"/>
                  </a:cubicBezTo>
                  <a:lnTo>
                    <a:pt x="4237" y="18246"/>
                  </a:lnTo>
                  <a:cubicBezTo>
                    <a:pt x="4303" y="18320"/>
                    <a:pt x="4365" y="18395"/>
                    <a:pt x="4433" y="18466"/>
                  </a:cubicBezTo>
                  <a:cubicBezTo>
                    <a:pt x="4957" y="19036"/>
                    <a:pt x="5519" y="19578"/>
                    <a:pt x="6114" y="20090"/>
                  </a:cubicBezTo>
                  <a:cubicBezTo>
                    <a:pt x="6406" y="20343"/>
                    <a:pt x="6704" y="20587"/>
                    <a:pt x="7008" y="20821"/>
                  </a:cubicBezTo>
                  <a:cubicBezTo>
                    <a:pt x="7313" y="21055"/>
                    <a:pt x="7623" y="21282"/>
                    <a:pt x="7945" y="21495"/>
                  </a:cubicBezTo>
                  <a:lnTo>
                    <a:pt x="8100" y="21593"/>
                  </a:lnTo>
                  <a:lnTo>
                    <a:pt x="5121" y="21593"/>
                  </a:lnTo>
                  <a:lnTo>
                    <a:pt x="4755" y="21266"/>
                  </a:lnTo>
                  <a:cubicBezTo>
                    <a:pt x="4440" y="20965"/>
                    <a:pt x="4145" y="20649"/>
                    <a:pt x="3871" y="20317"/>
                  </a:cubicBezTo>
                  <a:cubicBezTo>
                    <a:pt x="3600" y="19989"/>
                    <a:pt x="3341" y="19655"/>
                    <a:pt x="3100" y="19314"/>
                  </a:cubicBezTo>
                  <a:cubicBezTo>
                    <a:pt x="3038" y="19229"/>
                    <a:pt x="2979" y="19143"/>
                    <a:pt x="2919" y="19058"/>
                  </a:cubicBezTo>
                  <a:lnTo>
                    <a:pt x="2747" y="18810"/>
                  </a:lnTo>
                  <a:cubicBezTo>
                    <a:pt x="2637" y="18650"/>
                    <a:pt x="2522" y="18490"/>
                    <a:pt x="2407" y="18329"/>
                  </a:cubicBezTo>
                  <a:lnTo>
                    <a:pt x="1701" y="17341"/>
                  </a:lnTo>
                  <a:cubicBezTo>
                    <a:pt x="1465" y="17006"/>
                    <a:pt x="1231" y="16661"/>
                    <a:pt x="1013" y="16301"/>
                  </a:cubicBezTo>
                  <a:cubicBezTo>
                    <a:pt x="904" y="16122"/>
                    <a:pt x="799" y="15939"/>
                    <a:pt x="703" y="15751"/>
                  </a:cubicBezTo>
                  <a:cubicBezTo>
                    <a:pt x="606" y="15563"/>
                    <a:pt x="518" y="15372"/>
                    <a:pt x="439" y="15178"/>
                  </a:cubicBezTo>
                  <a:cubicBezTo>
                    <a:pt x="360" y="14984"/>
                    <a:pt x="293" y="14782"/>
                    <a:pt x="236" y="14580"/>
                  </a:cubicBezTo>
                  <a:cubicBezTo>
                    <a:pt x="209" y="14479"/>
                    <a:pt x="182" y="14378"/>
                    <a:pt x="161" y="14276"/>
                  </a:cubicBezTo>
                  <a:lnTo>
                    <a:pt x="128" y="14123"/>
                  </a:lnTo>
                  <a:lnTo>
                    <a:pt x="100" y="13970"/>
                  </a:lnTo>
                  <a:cubicBezTo>
                    <a:pt x="31" y="13563"/>
                    <a:pt x="-2" y="13152"/>
                    <a:pt x="1" y="12741"/>
                  </a:cubicBezTo>
                  <a:cubicBezTo>
                    <a:pt x="3" y="11937"/>
                    <a:pt x="97" y="11136"/>
                    <a:pt x="283" y="10349"/>
                  </a:cubicBezTo>
                  <a:cubicBezTo>
                    <a:pt x="466" y="9559"/>
                    <a:pt x="751" y="8790"/>
                    <a:pt x="1130" y="8057"/>
                  </a:cubicBezTo>
                  <a:cubicBezTo>
                    <a:pt x="1893" y="6592"/>
                    <a:pt x="3003" y="5281"/>
                    <a:pt x="4309" y="4165"/>
                  </a:cubicBezTo>
                  <a:cubicBezTo>
                    <a:pt x="4964" y="3608"/>
                    <a:pt x="5669" y="3098"/>
                    <a:pt x="6417" y="2641"/>
                  </a:cubicBezTo>
                  <a:cubicBezTo>
                    <a:pt x="8670" y="1254"/>
                    <a:pt x="11275" y="379"/>
                    <a:pt x="14002" y="95"/>
                  </a:cubicBezTo>
                  <a:cubicBezTo>
                    <a:pt x="14683" y="24"/>
                    <a:pt x="15368" y="-7"/>
                    <a:pt x="16054" y="2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Freeform: Shape 14"/>
            <p:cNvSpPr/>
            <p:nvPr/>
          </p:nvSpPr>
          <p:spPr>
            <a:xfrm flipH="1">
              <a:off x="-1" y="5978"/>
              <a:ext cx="6165117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21599" y="20934"/>
                  </a:moveTo>
                  <a:lnTo>
                    <a:pt x="21599" y="21600"/>
                  </a:lnTo>
                  <a:lnTo>
                    <a:pt x="20677" y="21600"/>
                  </a:lnTo>
                  <a:lnTo>
                    <a:pt x="21106" y="21295"/>
                  </a:lnTo>
                  <a:close/>
                  <a:moveTo>
                    <a:pt x="9286" y="0"/>
                  </a:moveTo>
                  <a:lnTo>
                    <a:pt x="20246" y="0"/>
                  </a:lnTo>
                  <a:lnTo>
                    <a:pt x="20773" y="215"/>
                  </a:lnTo>
                  <a:cubicBezTo>
                    <a:pt x="20984" y="309"/>
                    <a:pt x="21193" y="407"/>
                    <a:pt x="21398" y="511"/>
                  </a:cubicBezTo>
                  <a:lnTo>
                    <a:pt x="21599" y="620"/>
                  </a:lnTo>
                  <a:lnTo>
                    <a:pt x="21599" y="1692"/>
                  </a:lnTo>
                  <a:lnTo>
                    <a:pt x="21480" y="1629"/>
                  </a:lnTo>
                  <a:cubicBezTo>
                    <a:pt x="20729" y="1260"/>
                    <a:pt x="19930" y="976"/>
                    <a:pt x="19103" y="786"/>
                  </a:cubicBezTo>
                  <a:cubicBezTo>
                    <a:pt x="18692" y="691"/>
                    <a:pt x="18276" y="616"/>
                    <a:pt x="17856" y="563"/>
                  </a:cubicBezTo>
                  <a:cubicBezTo>
                    <a:pt x="17439" y="510"/>
                    <a:pt x="17019" y="476"/>
                    <a:pt x="16599" y="462"/>
                  </a:cubicBezTo>
                  <a:cubicBezTo>
                    <a:pt x="16417" y="455"/>
                    <a:pt x="16232" y="452"/>
                    <a:pt x="16050" y="452"/>
                  </a:cubicBezTo>
                  <a:cubicBezTo>
                    <a:pt x="15387" y="452"/>
                    <a:pt x="14726" y="497"/>
                    <a:pt x="14071" y="586"/>
                  </a:cubicBezTo>
                  <a:cubicBezTo>
                    <a:pt x="13641" y="648"/>
                    <a:pt x="13223" y="723"/>
                    <a:pt x="12828" y="809"/>
                  </a:cubicBezTo>
                  <a:cubicBezTo>
                    <a:pt x="12401" y="903"/>
                    <a:pt x="11990" y="1011"/>
                    <a:pt x="11605" y="1126"/>
                  </a:cubicBezTo>
                  <a:cubicBezTo>
                    <a:pt x="11203" y="1247"/>
                    <a:pt x="10804" y="1383"/>
                    <a:pt x="10414" y="1531"/>
                  </a:cubicBezTo>
                  <a:cubicBezTo>
                    <a:pt x="10025" y="1680"/>
                    <a:pt x="9636" y="1845"/>
                    <a:pt x="9258" y="2021"/>
                  </a:cubicBezTo>
                  <a:cubicBezTo>
                    <a:pt x="8495" y="2376"/>
                    <a:pt x="7761" y="2779"/>
                    <a:pt x="7060" y="3228"/>
                  </a:cubicBezTo>
                  <a:cubicBezTo>
                    <a:pt x="6917" y="3321"/>
                    <a:pt x="6729" y="3444"/>
                    <a:pt x="6542" y="3575"/>
                  </a:cubicBezTo>
                  <a:cubicBezTo>
                    <a:pt x="6471" y="3623"/>
                    <a:pt x="6399" y="3674"/>
                    <a:pt x="6329" y="3724"/>
                  </a:cubicBezTo>
                  <a:lnTo>
                    <a:pt x="6286" y="3754"/>
                  </a:lnTo>
                  <a:cubicBezTo>
                    <a:pt x="6196" y="3817"/>
                    <a:pt x="6110" y="3881"/>
                    <a:pt x="6037" y="3936"/>
                  </a:cubicBezTo>
                  <a:cubicBezTo>
                    <a:pt x="5675" y="4207"/>
                    <a:pt x="5359" y="4462"/>
                    <a:pt x="5066" y="4715"/>
                  </a:cubicBezTo>
                  <a:cubicBezTo>
                    <a:pt x="4436" y="5257"/>
                    <a:pt x="3858" y="5846"/>
                    <a:pt x="3337" y="6477"/>
                  </a:cubicBezTo>
                  <a:cubicBezTo>
                    <a:pt x="3071" y="6802"/>
                    <a:pt x="2823" y="7133"/>
                    <a:pt x="2600" y="7461"/>
                  </a:cubicBezTo>
                  <a:cubicBezTo>
                    <a:pt x="2351" y="7837"/>
                    <a:pt x="2146" y="8179"/>
                    <a:pt x="1974" y="8508"/>
                  </a:cubicBezTo>
                  <a:cubicBezTo>
                    <a:pt x="1923" y="8600"/>
                    <a:pt x="1876" y="8694"/>
                    <a:pt x="1836" y="8776"/>
                  </a:cubicBezTo>
                  <a:lnTo>
                    <a:pt x="1769" y="8910"/>
                  </a:lnTo>
                  <a:lnTo>
                    <a:pt x="1705" y="9046"/>
                  </a:lnTo>
                  <a:lnTo>
                    <a:pt x="1695" y="9067"/>
                  </a:lnTo>
                  <a:cubicBezTo>
                    <a:pt x="1656" y="9155"/>
                    <a:pt x="1618" y="9237"/>
                    <a:pt x="1584" y="9322"/>
                  </a:cubicBezTo>
                  <a:cubicBezTo>
                    <a:pt x="1569" y="9356"/>
                    <a:pt x="1555" y="9390"/>
                    <a:pt x="1541" y="9425"/>
                  </a:cubicBezTo>
                  <a:cubicBezTo>
                    <a:pt x="1515" y="9488"/>
                    <a:pt x="1491" y="9545"/>
                    <a:pt x="1469" y="9604"/>
                  </a:cubicBezTo>
                  <a:lnTo>
                    <a:pt x="1469" y="9606"/>
                  </a:lnTo>
                  <a:cubicBezTo>
                    <a:pt x="1321" y="9981"/>
                    <a:pt x="1196" y="10365"/>
                    <a:pt x="1097" y="10753"/>
                  </a:cubicBezTo>
                  <a:cubicBezTo>
                    <a:pt x="897" y="11533"/>
                    <a:pt x="796" y="12331"/>
                    <a:pt x="796" y="13132"/>
                  </a:cubicBezTo>
                  <a:cubicBezTo>
                    <a:pt x="799" y="13528"/>
                    <a:pt x="843" y="13924"/>
                    <a:pt x="927" y="14313"/>
                  </a:cubicBezTo>
                  <a:cubicBezTo>
                    <a:pt x="1013" y="14697"/>
                    <a:pt x="1141" y="15073"/>
                    <a:pt x="1310" y="15433"/>
                  </a:cubicBezTo>
                  <a:cubicBezTo>
                    <a:pt x="1338" y="15496"/>
                    <a:pt x="1369" y="15557"/>
                    <a:pt x="1402" y="15623"/>
                  </a:cubicBezTo>
                  <a:cubicBezTo>
                    <a:pt x="1415" y="15648"/>
                    <a:pt x="1428" y="15674"/>
                    <a:pt x="1441" y="15700"/>
                  </a:cubicBezTo>
                  <a:lnTo>
                    <a:pt x="1476" y="15764"/>
                  </a:lnTo>
                  <a:cubicBezTo>
                    <a:pt x="1513" y="15832"/>
                    <a:pt x="1548" y="15897"/>
                    <a:pt x="1587" y="15960"/>
                  </a:cubicBezTo>
                  <a:cubicBezTo>
                    <a:pt x="1674" y="16114"/>
                    <a:pt x="1775" y="16270"/>
                    <a:pt x="1914" y="16472"/>
                  </a:cubicBezTo>
                  <a:cubicBezTo>
                    <a:pt x="2023" y="16631"/>
                    <a:pt x="2139" y="16786"/>
                    <a:pt x="2278" y="16968"/>
                  </a:cubicBezTo>
                  <a:cubicBezTo>
                    <a:pt x="2407" y="17136"/>
                    <a:pt x="2542" y="17301"/>
                    <a:pt x="2669" y="17456"/>
                  </a:cubicBezTo>
                  <a:cubicBezTo>
                    <a:pt x="2831" y="17651"/>
                    <a:pt x="3001" y="17849"/>
                    <a:pt x="3165" y="18041"/>
                  </a:cubicBezTo>
                  <a:cubicBezTo>
                    <a:pt x="3272" y="18166"/>
                    <a:pt x="3378" y="18290"/>
                    <a:pt x="3492" y="18424"/>
                  </a:cubicBezTo>
                  <a:cubicBezTo>
                    <a:pt x="3606" y="18559"/>
                    <a:pt x="3756" y="18736"/>
                    <a:pt x="3907" y="18919"/>
                  </a:cubicBezTo>
                  <a:cubicBezTo>
                    <a:pt x="3978" y="19006"/>
                    <a:pt x="4052" y="19099"/>
                    <a:pt x="4118" y="19182"/>
                  </a:cubicBezTo>
                  <a:cubicBezTo>
                    <a:pt x="4184" y="19265"/>
                    <a:pt x="4246" y="19342"/>
                    <a:pt x="4308" y="19418"/>
                  </a:cubicBezTo>
                  <a:cubicBezTo>
                    <a:pt x="4415" y="19553"/>
                    <a:pt x="4529" y="19688"/>
                    <a:pt x="4640" y="19818"/>
                  </a:cubicBezTo>
                  <a:lnTo>
                    <a:pt x="4704" y="19894"/>
                  </a:lnTo>
                  <a:lnTo>
                    <a:pt x="4736" y="19930"/>
                  </a:lnTo>
                  <a:cubicBezTo>
                    <a:pt x="4860" y="20071"/>
                    <a:pt x="4988" y="20216"/>
                    <a:pt x="5119" y="20354"/>
                  </a:cubicBezTo>
                  <a:cubicBezTo>
                    <a:pt x="5406" y="20661"/>
                    <a:pt x="5702" y="20952"/>
                    <a:pt x="5996" y="21220"/>
                  </a:cubicBezTo>
                  <a:lnTo>
                    <a:pt x="6436" y="21600"/>
                  </a:lnTo>
                  <a:lnTo>
                    <a:pt x="3945" y="21600"/>
                  </a:lnTo>
                  <a:lnTo>
                    <a:pt x="3649" y="21312"/>
                  </a:lnTo>
                  <a:cubicBezTo>
                    <a:pt x="3031" y="20669"/>
                    <a:pt x="2478" y="19972"/>
                    <a:pt x="2001" y="19228"/>
                  </a:cubicBezTo>
                  <a:cubicBezTo>
                    <a:pt x="691" y="17178"/>
                    <a:pt x="1" y="14847"/>
                    <a:pt x="0" y="12473"/>
                  </a:cubicBezTo>
                  <a:cubicBezTo>
                    <a:pt x="-1" y="6919"/>
                    <a:pt x="3694" y="2153"/>
                    <a:pt x="8962" y="117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Freeform: Shape 15"/>
            <p:cNvSpPr/>
            <p:nvPr/>
          </p:nvSpPr>
          <p:spPr>
            <a:xfrm flipH="1">
              <a:off x="-1" y="0"/>
              <a:ext cx="6238676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21599" y="20934"/>
                  </a:moveTo>
                  <a:lnTo>
                    <a:pt x="21599" y="21600"/>
                  </a:lnTo>
                  <a:lnTo>
                    <a:pt x="20677" y="21600"/>
                  </a:lnTo>
                  <a:lnTo>
                    <a:pt x="21106" y="21295"/>
                  </a:lnTo>
                  <a:close/>
                  <a:moveTo>
                    <a:pt x="9286" y="0"/>
                  </a:moveTo>
                  <a:lnTo>
                    <a:pt x="20246" y="0"/>
                  </a:lnTo>
                  <a:lnTo>
                    <a:pt x="20773" y="215"/>
                  </a:lnTo>
                  <a:cubicBezTo>
                    <a:pt x="20984" y="309"/>
                    <a:pt x="21193" y="407"/>
                    <a:pt x="21398" y="511"/>
                  </a:cubicBezTo>
                  <a:lnTo>
                    <a:pt x="21599" y="620"/>
                  </a:lnTo>
                  <a:lnTo>
                    <a:pt x="21599" y="1692"/>
                  </a:lnTo>
                  <a:lnTo>
                    <a:pt x="21480" y="1629"/>
                  </a:lnTo>
                  <a:cubicBezTo>
                    <a:pt x="20729" y="1260"/>
                    <a:pt x="19930" y="976"/>
                    <a:pt x="19103" y="786"/>
                  </a:cubicBezTo>
                  <a:cubicBezTo>
                    <a:pt x="18692" y="691"/>
                    <a:pt x="18276" y="616"/>
                    <a:pt x="17856" y="563"/>
                  </a:cubicBezTo>
                  <a:cubicBezTo>
                    <a:pt x="17439" y="510"/>
                    <a:pt x="17019" y="476"/>
                    <a:pt x="16599" y="462"/>
                  </a:cubicBezTo>
                  <a:cubicBezTo>
                    <a:pt x="16417" y="455"/>
                    <a:pt x="16232" y="452"/>
                    <a:pt x="16050" y="452"/>
                  </a:cubicBezTo>
                  <a:cubicBezTo>
                    <a:pt x="15387" y="452"/>
                    <a:pt x="14726" y="497"/>
                    <a:pt x="14071" y="586"/>
                  </a:cubicBezTo>
                  <a:cubicBezTo>
                    <a:pt x="13641" y="648"/>
                    <a:pt x="13223" y="723"/>
                    <a:pt x="12828" y="809"/>
                  </a:cubicBezTo>
                  <a:cubicBezTo>
                    <a:pt x="12401" y="903"/>
                    <a:pt x="11990" y="1011"/>
                    <a:pt x="11605" y="1126"/>
                  </a:cubicBezTo>
                  <a:cubicBezTo>
                    <a:pt x="11203" y="1247"/>
                    <a:pt x="10804" y="1383"/>
                    <a:pt x="10414" y="1531"/>
                  </a:cubicBezTo>
                  <a:cubicBezTo>
                    <a:pt x="10025" y="1680"/>
                    <a:pt x="9636" y="1845"/>
                    <a:pt x="9258" y="2021"/>
                  </a:cubicBezTo>
                  <a:cubicBezTo>
                    <a:pt x="8495" y="2376"/>
                    <a:pt x="7761" y="2779"/>
                    <a:pt x="7060" y="3228"/>
                  </a:cubicBezTo>
                  <a:cubicBezTo>
                    <a:pt x="6917" y="3321"/>
                    <a:pt x="6729" y="3444"/>
                    <a:pt x="6542" y="3575"/>
                  </a:cubicBezTo>
                  <a:cubicBezTo>
                    <a:pt x="6471" y="3623"/>
                    <a:pt x="6399" y="3674"/>
                    <a:pt x="6329" y="3724"/>
                  </a:cubicBezTo>
                  <a:lnTo>
                    <a:pt x="6286" y="3754"/>
                  </a:lnTo>
                  <a:cubicBezTo>
                    <a:pt x="6196" y="3817"/>
                    <a:pt x="6110" y="3881"/>
                    <a:pt x="6037" y="3936"/>
                  </a:cubicBezTo>
                  <a:cubicBezTo>
                    <a:pt x="5675" y="4207"/>
                    <a:pt x="5359" y="4462"/>
                    <a:pt x="5066" y="4715"/>
                  </a:cubicBezTo>
                  <a:cubicBezTo>
                    <a:pt x="4436" y="5257"/>
                    <a:pt x="3858" y="5846"/>
                    <a:pt x="3337" y="6477"/>
                  </a:cubicBezTo>
                  <a:cubicBezTo>
                    <a:pt x="3071" y="6802"/>
                    <a:pt x="2823" y="7133"/>
                    <a:pt x="2600" y="7461"/>
                  </a:cubicBezTo>
                  <a:cubicBezTo>
                    <a:pt x="2351" y="7837"/>
                    <a:pt x="2146" y="8179"/>
                    <a:pt x="1974" y="8508"/>
                  </a:cubicBezTo>
                  <a:cubicBezTo>
                    <a:pt x="1923" y="8600"/>
                    <a:pt x="1876" y="8694"/>
                    <a:pt x="1836" y="8776"/>
                  </a:cubicBezTo>
                  <a:lnTo>
                    <a:pt x="1769" y="8910"/>
                  </a:lnTo>
                  <a:lnTo>
                    <a:pt x="1705" y="9046"/>
                  </a:lnTo>
                  <a:lnTo>
                    <a:pt x="1695" y="9067"/>
                  </a:lnTo>
                  <a:cubicBezTo>
                    <a:pt x="1656" y="9155"/>
                    <a:pt x="1618" y="9237"/>
                    <a:pt x="1584" y="9322"/>
                  </a:cubicBezTo>
                  <a:cubicBezTo>
                    <a:pt x="1569" y="9356"/>
                    <a:pt x="1555" y="9390"/>
                    <a:pt x="1541" y="9425"/>
                  </a:cubicBezTo>
                  <a:cubicBezTo>
                    <a:pt x="1515" y="9488"/>
                    <a:pt x="1491" y="9545"/>
                    <a:pt x="1469" y="9604"/>
                  </a:cubicBezTo>
                  <a:lnTo>
                    <a:pt x="1469" y="9606"/>
                  </a:lnTo>
                  <a:cubicBezTo>
                    <a:pt x="1321" y="9981"/>
                    <a:pt x="1196" y="10365"/>
                    <a:pt x="1097" y="10753"/>
                  </a:cubicBezTo>
                  <a:cubicBezTo>
                    <a:pt x="897" y="11533"/>
                    <a:pt x="796" y="12331"/>
                    <a:pt x="796" y="13132"/>
                  </a:cubicBezTo>
                  <a:cubicBezTo>
                    <a:pt x="799" y="13528"/>
                    <a:pt x="843" y="13924"/>
                    <a:pt x="927" y="14313"/>
                  </a:cubicBezTo>
                  <a:cubicBezTo>
                    <a:pt x="1013" y="14697"/>
                    <a:pt x="1141" y="15073"/>
                    <a:pt x="1310" y="15433"/>
                  </a:cubicBezTo>
                  <a:cubicBezTo>
                    <a:pt x="1338" y="15496"/>
                    <a:pt x="1369" y="15557"/>
                    <a:pt x="1402" y="15623"/>
                  </a:cubicBezTo>
                  <a:cubicBezTo>
                    <a:pt x="1415" y="15648"/>
                    <a:pt x="1428" y="15674"/>
                    <a:pt x="1441" y="15700"/>
                  </a:cubicBezTo>
                  <a:lnTo>
                    <a:pt x="1476" y="15764"/>
                  </a:lnTo>
                  <a:cubicBezTo>
                    <a:pt x="1513" y="15832"/>
                    <a:pt x="1548" y="15897"/>
                    <a:pt x="1587" y="15960"/>
                  </a:cubicBezTo>
                  <a:cubicBezTo>
                    <a:pt x="1674" y="16114"/>
                    <a:pt x="1775" y="16270"/>
                    <a:pt x="1914" y="16472"/>
                  </a:cubicBezTo>
                  <a:cubicBezTo>
                    <a:pt x="2023" y="16631"/>
                    <a:pt x="2139" y="16786"/>
                    <a:pt x="2278" y="16968"/>
                  </a:cubicBezTo>
                  <a:cubicBezTo>
                    <a:pt x="2407" y="17136"/>
                    <a:pt x="2542" y="17301"/>
                    <a:pt x="2669" y="17456"/>
                  </a:cubicBezTo>
                  <a:cubicBezTo>
                    <a:pt x="2831" y="17651"/>
                    <a:pt x="3001" y="17849"/>
                    <a:pt x="3165" y="18041"/>
                  </a:cubicBezTo>
                  <a:cubicBezTo>
                    <a:pt x="3272" y="18166"/>
                    <a:pt x="3378" y="18290"/>
                    <a:pt x="3492" y="18424"/>
                  </a:cubicBezTo>
                  <a:cubicBezTo>
                    <a:pt x="3606" y="18559"/>
                    <a:pt x="3756" y="18736"/>
                    <a:pt x="3907" y="18919"/>
                  </a:cubicBezTo>
                  <a:cubicBezTo>
                    <a:pt x="3978" y="19006"/>
                    <a:pt x="4052" y="19099"/>
                    <a:pt x="4118" y="19182"/>
                  </a:cubicBezTo>
                  <a:cubicBezTo>
                    <a:pt x="4184" y="19265"/>
                    <a:pt x="4246" y="19342"/>
                    <a:pt x="4308" y="19418"/>
                  </a:cubicBezTo>
                  <a:cubicBezTo>
                    <a:pt x="4415" y="19553"/>
                    <a:pt x="4529" y="19688"/>
                    <a:pt x="4640" y="19818"/>
                  </a:cubicBezTo>
                  <a:lnTo>
                    <a:pt x="4704" y="19894"/>
                  </a:lnTo>
                  <a:lnTo>
                    <a:pt x="4736" y="19930"/>
                  </a:lnTo>
                  <a:cubicBezTo>
                    <a:pt x="4860" y="20071"/>
                    <a:pt x="4988" y="20216"/>
                    <a:pt x="5119" y="20354"/>
                  </a:cubicBezTo>
                  <a:cubicBezTo>
                    <a:pt x="5406" y="20661"/>
                    <a:pt x="5702" y="20952"/>
                    <a:pt x="5996" y="21220"/>
                  </a:cubicBezTo>
                  <a:lnTo>
                    <a:pt x="6436" y="21600"/>
                  </a:lnTo>
                  <a:lnTo>
                    <a:pt x="3945" y="21600"/>
                  </a:lnTo>
                  <a:lnTo>
                    <a:pt x="3649" y="21312"/>
                  </a:lnTo>
                  <a:cubicBezTo>
                    <a:pt x="3031" y="20669"/>
                    <a:pt x="2478" y="19972"/>
                    <a:pt x="2001" y="19228"/>
                  </a:cubicBezTo>
                  <a:cubicBezTo>
                    <a:pt x="691" y="17178"/>
                    <a:pt x="1" y="14847"/>
                    <a:pt x="0" y="12473"/>
                  </a:cubicBezTo>
                  <a:cubicBezTo>
                    <a:pt x="-1" y="6919"/>
                    <a:pt x="3694" y="2153"/>
                    <a:pt x="8962" y="117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Rectangle 8"/>
          <p:cNvSpPr/>
          <p:nvPr/>
        </p:nvSpPr>
        <p:spPr>
          <a:xfrm>
            <a:off x="-1" y="-2"/>
            <a:ext cx="12191697" cy="68520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1" name="Rectangle 10"/>
          <p:cNvSpPr/>
          <p:nvPr/>
        </p:nvSpPr>
        <p:spPr>
          <a:xfrm>
            <a:off x="304" y="0"/>
            <a:ext cx="12191697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2" name="Title 1"/>
          <p:cNvSpPr txBox="1"/>
          <p:nvPr>
            <p:ph type="title"/>
          </p:nvPr>
        </p:nvSpPr>
        <p:spPr>
          <a:xfrm>
            <a:off x="6590662" y="4267832"/>
            <a:ext cx="4805997" cy="1297116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44546A"/>
                </a:solidFill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313" name="Graphic 5" descr="Graphic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69" y="1815320"/>
            <a:ext cx="4141761" cy="414176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7" name="Group 12"/>
          <p:cNvGrpSpPr/>
          <p:nvPr/>
        </p:nvGrpSpPr>
        <p:grpSpPr>
          <a:xfrm>
            <a:off x="-4254" y="-5977"/>
            <a:ext cx="6238676" cy="6863979"/>
            <a:chOff x="0" y="0"/>
            <a:chExt cx="6238674" cy="6863977"/>
          </a:xfrm>
        </p:grpSpPr>
        <p:sp>
          <p:nvSpPr>
            <p:cNvPr id="314" name="Freeform: Shape 13"/>
            <p:cNvSpPr/>
            <p:nvPr/>
          </p:nvSpPr>
          <p:spPr>
            <a:xfrm flipH="1">
              <a:off x="-1" y="40832"/>
              <a:ext cx="6028698" cy="681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3" fill="norm" stroke="1" extrusionOk="0">
                  <a:moveTo>
                    <a:pt x="21598" y="19497"/>
                  </a:moveTo>
                  <a:lnTo>
                    <a:pt x="21598" y="21593"/>
                  </a:lnTo>
                  <a:lnTo>
                    <a:pt x="18478" y="21593"/>
                  </a:lnTo>
                  <a:lnTo>
                    <a:pt x="19156" y="21182"/>
                  </a:lnTo>
                  <a:cubicBezTo>
                    <a:pt x="19325" y="21074"/>
                    <a:pt x="19492" y="20961"/>
                    <a:pt x="19659" y="20847"/>
                  </a:cubicBezTo>
                  <a:cubicBezTo>
                    <a:pt x="19826" y="20734"/>
                    <a:pt x="19994" y="20618"/>
                    <a:pt x="20161" y="20501"/>
                  </a:cubicBezTo>
                  <a:lnTo>
                    <a:pt x="21178" y="19782"/>
                  </a:lnTo>
                  <a:close/>
                  <a:moveTo>
                    <a:pt x="16054" y="2"/>
                  </a:moveTo>
                  <a:cubicBezTo>
                    <a:pt x="16282" y="5"/>
                    <a:pt x="16510" y="12"/>
                    <a:pt x="16739" y="24"/>
                  </a:cubicBezTo>
                  <a:cubicBezTo>
                    <a:pt x="17655" y="71"/>
                    <a:pt x="18564" y="196"/>
                    <a:pt x="19453" y="397"/>
                  </a:cubicBezTo>
                  <a:cubicBezTo>
                    <a:pt x="20123" y="549"/>
                    <a:pt x="20778" y="750"/>
                    <a:pt x="21410" y="998"/>
                  </a:cubicBezTo>
                  <a:lnTo>
                    <a:pt x="21598" y="1077"/>
                  </a:lnTo>
                  <a:lnTo>
                    <a:pt x="21598" y="2320"/>
                  </a:lnTo>
                  <a:lnTo>
                    <a:pt x="21463" y="2256"/>
                  </a:lnTo>
                  <a:cubicBezTo>
                    <a:pt x="20721" y="1930"/>
                    <a:pt x="19940" y="1679"/>
                    <a:pt x="19136" y="1506"/>
                  </a:cubicBezTo>
                  <a:cubicBezTo>
                    <a:pt x="18326" y="1332"/>
                    <a:pt x="17498" y="1228"/>
                    <a:pt x="16666" y="1195"/>
                  </a:cubicBezTo>
                  <a:cubicBezTo>
                    <a:pt x="15830" y="1157"/>
                    <a:pt x="14993" y="1184"/>
                    <a:pt x="14162" y="1275"/>
                  </a:cubicBezTo>
                  <a:cubicBezTo>
                    <a:pt x="13331" y="1368"/>
                    <a:pt x="12509" y="1521"/>
                    <a:pt x="11706" y="1732"/>
                  </a:cubicBezTo>
                  <a:cubicBezTo>
                    <a:pt x="9284" y="2378"/>
                    <a:pt x="7049" y="3482"/>
                    <a:pt x="5157" y="4967"/>
                  </a:cubicBezTo>
                  <a:cubicBezTo>
                    <a:pt x="4534" y="5466"/>
                    <a:pt x="3960" y="6010"/>
                    <a:pt x="3442" y="6595"/>
                  </a:cubicBezTo>
                  <a:cubicBezTo>
                    <a:pt x="2923" y="7179"/>
                    <a:pt x="2468" y="7805"/>
                    <a:pt x="2085" y="8466"/>
                  </a:cubicBezTo>
                  <a:cubicBezTo>
                    <a:pt x="1698" y="9125"/>
                    <a:pt x="1389" y="9817"/>
                    <a:pt x="1164" y="10533"/>
                  </a:cubicBezTo>
                  <a:cubicBezTo>
                    <a:pt x="942" y="11252"/>
                    <a:pt x="829" y="11995"/>
                    <a:pt x="828" y="12741"/>
                  </a:cubicBezTo>
                  <a:cubicBezTo>
                    <a:pt x="829" y="13104"/>
                    <a:pt x="877" y="13465"/>
                    <a:pt x="970" y="13819"/>
                  </a:cubicBezTo>
                  <a:cubicBezTo>
                    <a:pt x="1068" y="14168"/>
                    <a:pt x="1208" y="14507"/>
                    <a:pt x="1388" y="14829"/>
                  </a:cubicBezTo>
                  <a:cubicBezTo>
                    <a:pt x="1476" y="14990"/>
                    <a:pt x="1575" y="15148"/>
                    <a:pt x="1679" y="15304"/>
                  </a:cubicBezTo>
                  <a:cubicBezTo>
                    <a:pt x="1783" y="15459"/>
                    <a:pt x="1896" y="15613"/>
                    <a:pt x="2013" y="15764"/>
                  </a:cubicBezTo>
                  <a:cubicBezTo>
                    <a:pt x="2250" y="16066"/>
                    <a:pt x="2513" y="16359"/>
                    <a:pt x="2786" y="16653"/>
                  </a:cubicBezTo>
                  <a:cubicBezTo>
                    <a:pt x="3058" y="16948"/>
                    <a:pt x="3345" y="17242"/>
                    <a:pt x="3622" y="17549"/>
                  </a:cubicBezTo>
                  <a:cubicBezTo>
                    <a:pt x="3762" y="17702"/>
                    <a:pt x="3900" y="17858"/>
                    <a:pt x="4038" y="18017"/>
                  </a:cubicBezTo>
                  <a:lnTo>
                    <a:pt x="4237" y="18246"/>
                  </a:lnTo>
                  <a:cubicBezTo>
                    <a:pt x="4303" y="18320"/>
                    <a:pt x="4365" y="18395"/>
                    <a:pt x="4433" y="18466"/>
                  </a:cubicBezTo>
                  <a:cubicBezTo>
                    <a:pt x="4957" y="19036"/>
                    <a:pt x="5519" y="19578"/>
                    <a:pt x="6114" y="20090"/>
                  </a:cubicBezTo>
                  <a:cubicBezTo>
                    <a:pt x="6406" y="20343"/>
                    <a:pt x="6704" y="20587"/>
                    <a:pt x="7008" y="20821"/>
                  </a:cubicBezTo>
                  <a:cubicBezTo>
                    <a:pt x="7313" y="21055"/>
                    <a:pt x="7623" y="21282"/>
                    <a:pt x="7945" y="21495"/>
                  </a:cubicBezTo>
                  <a:lnTo>
                    <a:pt x="8100" y="21593"/>
                  </a:lnTo>
                  <a:lnTo>
                    <a:pt x="5121" y="21593"/>
                  </a:lnTo>
                  <a:lnTo>
                    <a:pt x="4755" y="21266"/>
                  </a:lnTo>
                  <a:cubicBezTo>
                    <a:pt x="4440" y="20965"/>
                    <a:pt x="4145" y="20649"/>
                    <a:pt x="3871" y="20317"/>
                  </a:cubicBezTo>
                  <a:cubicBezTo>
                    <a:pt x="3600" y="19989"/>
                    <a:pt x="3341" y="19655"/>
                    <a:pt x="3100" y="19314"/>
                  </a:cubicBezTo>
                  <a:cubicBezTo>
                    <a:pt x="3038" y="19229"/>
                    <a:pt x="2979" y="19143"/>
                    <a:pt x="2919" y="19058"/>
                  </a:cubicBezTo>
                  <a:lnTo>
                    <a:pt x="2747" y="18810"/>
                  </a:lnTo>
                  <a:cubicBezTo>
                    <a:pt x="2637" y="18650"/>
                    <a:pt x="2522" y="18490"/>
                    <a:pt x="2407" y="18329"/>
                  </a:cubicBezTo>
                  <a:lnTo>
                    <a:pt x="1701" y="17341"/>
                  </a:lnTo>
                  <a:cubicBezTo>
                    <a:pt x="1465" y="17006"/>
                    <a:pt x="1231" y="16661"/>
                    <a:pt x="1013" y="16301"/>
                  </a:cubicBezTo>
                  <a:cubicBezTo>
                    <a:pt x="904" y="16122"/>
                    <a:pt x="799" y="15939"/>
                    <a:pt x="703" y="15751"/>
                  </a:cubicBezTo>
                  <a:cubicBezTo>
                    <a:pt x="606" y="15563"/>
                    <a:pt x="518" y="15372"/>
                    <a:pt x="439" y="15178"/>
                  </a:cubicBezTo>
                  <a:cubicBezTo>
                    <a:pt x="360" y="14984"/>
                    <a:pt x="293" y="14782"/>
                    <a:pt x="236" y="14580"/>
                  </a:cubicBezTo>
                  <a:cubicBezTo>
                    <a:pt x="209" y="14479"/>
                    <a:pt x="182" y="14378"/>
                    <a:pt x="161" y="14276"/>
                  </a:cubicBezTo>
                  <a:lnTo>
                    <a:pt x="128" y="14123"/>
                  </a:lnTo>
                  <a:lnTo>
                    <a:pt x="100" y="13970"/>
                  </a:lnTo>
                  <a:cubicBezTo>
                    <a:pt x="31" y="13563"/>
                    <a:pt x="-2" y="13152"/>
                    <a:pt x="1" y="12741"/>
                  </a:cubicBezTo>
                  <a:cubicBezTo>
                    <a:pt x="3" y="11937"/>
                    <a:pt x="97" y="11136"/>
                    <a:pt x="283" y="10349"/>
                  </a:cubicBezTo>
                  <a:cubicBezTo>
                    <a:pt x="466" y="9559"/>
                    <a:pt x="751" y="8790"/>
                    <a:pt x="1130" y="8057"/>
                  </a:cubicBezTo>
                  <a:cubicBezTo>
                    <a:pt x="1893" y="6592"/>
                    <a:pt x="3003" y="5281"/>
                    <a:pt x="4309" y="4165"/>
                  </a:cubicBezTo>
                  <a:cubicBezTo>
                    <a:pt x="4964" y="3608"/>
                    <a:pt x="5669" y="3098"/>
                    <a:pt x="6417" y="2641"/>
                  </a:cubicBezTo>
                  <a:cubicBezTo>
                    <a:pt x="8670" y="1254"/>
                    <a:pt x="11275" y="379"/>
                    <a:pt x="14002" y="95"/>
                  </a:cubicBezTo>
                  <a:cubicBezTo>
                    <a:pt x="14683" y="24"/>
                    <a:pt x="15368" y="-7"/>
                    <a:pt x="16054" y="2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Freeform: Shape 14"/>
            <p:cNvSpPr/>
            <p:nvPr/>
          </p:nvSpPr>
          <p:spPr>
            <a:xfrm flipH="1">
              <a:off x="-1" y="5978"/>
              <a:ext cx="6165117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21599" y="20934"/>
                  </a:moveTo>
                  <a:lnTo>
                    <a:pt x="21599" y="21600"/>
                  </a:lnTo>
                  <a:lnTo>
                    <a:pt x="20677" y="21600"/>
                  </a:lnTo>
                  <a:lnTo>
                    <a:pt x="21106" y="21295"/>
                  </a:lnTo>
                  <a:close/>
                  <a:moveTo>
                    <a:pt x="9286" y="0"/>
                  </a:moveTo>
                  <a:lnTo>
                    <a:pt x="20246" y="0"/>
                  </a:lnTo>
                  <a:lnTo>
                    <a:pt x="20773" y="215"/>
                  </a:lnTo>
                  <a:cubicBezTo>
                    <a:pt x="20984" y="309"/>
                    <a:pt x="21193" y="407"/>
                    <a:pt x="21398" y="511"/>
                  </a:cubicBezTo>
                  <a:lnTo>
                    <a:pt x="21599" y="620"/>
                  </a:lnTo>
                  <a:lnTo>
                    <a:pt x="21599" y="1692"/>
                  </a:lnTo>
                  <a:lnTo>
                    <a:pt x="21480" y="1629"/>
                  </a:lnTo>
                  <a:cubicBezTo>
                    <a:pt x="20729" y="1260"/>
                    <a:pt x="19930" y="976"/>
                    <a:pt x="19103" y="786"/>
                  </a:cubicBezTo>
                  <a:cubicBezTo>
                    <a:pt x="18692" y="691"/>
                    <a:pt x="18276" y="616"/>
                    <a:pt x="17856" y="563"/>
                  </a:cubicBezTo>
                  <a:cubicBezTo>
                    <a:pt x="17439" y="510"/>
                    <a:pt x="17019" y="476"/>
                    <a:pt x="16599" y="462"/>
                  </a:cubicBezTo>
                  <a:cubicBezTo>
                    <a:pt x="16417" y="455"/>
                    <a:pt x="16232" y="452"/>
                    <a:pt x="16050" y="452"/>
                  </a:cubicBezTo>
                  <a:cubicBezTo>
                    <a:pt x="15387" y="452"/>
                    <a:pt x="14726" y="497"/>
                    <a:pt x="14071" y="586"/>
                  </a:cubicBezTo>
                  <a:cubicBezTo>
                    <a:pt x="13641" y="648"/>
                    <a:pt x="13223" y="723"/>
                    <a:pt x="12828" y="809"/>
                  </a:cubicBezTo>
                  <a:cubicBezTo>
                    <a:pt x="12401" y="903"/>
                    <a:pt x="11990" y="1011"/>
                    <a:pt x="11605" y="1126"/>
                  </a:cubicBezTo>
                  <a:cubicBezTo>
                    <a:pt x="11203" y="1247"/>
                    <a:pt x="10804" y="1383"/>
                    <a:pt x="10414" y="1531"/>
                  </a:cubicBezTo>
                  <a:cubicBezTo>
                    <a:pt x="10025" y="1680"/>
                    <a:pt x="9636" y="1845"/>
                    <a:pt x="9258" y="2021"/>
                  </a:cubicBezTo>
                  <a:cubicBezTo>
                    <a:pt x="8495" y="2376"/>
                    <a:pt x="7761" y="2779"/>
                    <a:pt x="7060" y="3228"/>
                  </a:cubicBezTo>
                  <a:cubicBezTo>
                    <a:pt x="6917" y="3321"/>
                    <a:pt x="6729" y="3444"/>
                    <a:pt x="6542" y="3575"/>
                  </a:cubicBezTo>
                  <a:cubicBezTo>
                    <a:pt x="6471" y="3623"/>
                    <a:pt x="6399" y="3674"/>
                    <a:pt x="6329" y="3724"/>
                  </a:cubicBezTo>
                  <a:lnTo>
                    <a:pt x="6286" y="3754"/>
                  </a:lnTo>
                  <a:cubicBezTo>
                    <a:pt x="6196" y="3817"/>
                    <a:pt x="6110" y="3881"/>
                    <a:pt x="6037" y="3936"/>
                  </a:cubicBezTo>
                  <a:cubicBezTo>
                    <a:pt x="5675" y="4207"/>
                    <a:pt x="5359" y="4462"/>
                    <a:pt x="5066" y="4715"/>
                  </a:cubicBezTo>
                  <a:cubicBezTo>
                    <a:pt x="4436" y="5257"/>
                    <a:pt x="3858" y="5846"/>
                    <a:pt x="3337" y="6477"/>
                  </a:cubicBezTo>
                  <a:cubicBezTo>
                    <a:pt x="3071" y="6802"/>
                    <a:pt x="2823" y="7133"/>
                    <a:pt x="2600" y="7461"/>
                  </a:cubicBezTo>
                  <a:cubicBezTo>
                    <a:pt x="2351" y="7837"/>
                    <a:pt x="2146" y="8179"/>
                    <a:pt x="1974" y="8508"/>
                  </a:cubicBezTo>
                  <a:cubicBezTo>
                    <a:pt x="1923" y="8600"/>
                    <a:pt x="1876" y="8694"/>
                    <a:pt x="1836" y="8776"/>
                  </a:cubicBezTo>
                  <a:lnTo>
                    <a:pt x="1769" y="8910"/>
                  </a:lnTo>
                  <a:lnTo>
                    <a:pt x="1705" y="9046"/>
                  </a:lnTo>
                  <a:lnTo>
                    <a:pt x="1695" y="9067"/>
                  </a:lnTo>
                  <a:cubicBezTo>
                    <a:pt x="1656" y="9155"/>
                    <a:pt x="1618" y="9237"/>
                    <a:pt x="1584" y="9322"/>
                  </a:cubicBezTo>
                  <a:cubicBezTo>
                    <a:pt x="1569" y="9356"/>
                    <a:pt x="1555" y="9390"/>
                    <a:pt x="1541" y="9425"/>
                  </a:cubicBezTo>
                  <a:cubicBezTo>
                    <a:pt x="1515" y="9488"/>
                    <a:pt x="1491" y="9545"/>
                    <a:pt x="1469" y="9604"/>
                  </a:cubicBezTo>
                  <a:lnTo>
                    <a:pt x="1469" y="9606"/>
                  </a:lnTo>
                  <a:cubicBezTo>
                    <a:pt x="1321" y="9981"/>
                    <a:pt x="1196" y="10365"/>
                    <a:pt x="1097" y="10753"/>
                  </a:cubicBezTo>
                  <a:cubicBezTo>
                    <a:pt x="897" y="11533"/>
                    <a:pt x="796" y="12331"/>
                    <a:pt x="796" y="13132"/>
                  </a:cubicBezTo>
                  <a:cubicBezTo>
                    <a:pt x="799" y="13528"/>
                    <a:pt x="843" y="13924"/>
                    <a:pt x="927" y="14313"/>
                  </a:cubicBezTo>
                  <a:cubicBezTo>
                    <a:pt x="1013" y="14697"/>
                    <a:pt x="1141" y="15073"/>
                    <a:pt x="1310" y="15433"/>
                  </a:cubicBezTo>
                  <a:cubicBezTo>
                    <a:pt x="1338" y="15496"/>
                    <a:pt x="1369" y="15557"/>
                    <a:pt x="1402" y="15623"/>
                  </a:cubicBezTo>
                  <a:cubicBezTo>
                    <a:pt x="1415" y="15648"/>
                    <a:pt x="1428" y="15674"/>
                    <a:pt x="1441" y="15700"/>
                  </a:cubicBezTo>
                  <a:lnTo>
                    <a:pt x="1476" y="15764"/>
                  </a:lnTo>
                  <a:cubicBezTo>
                    <a:pt x="1513" y="15832"/>
                    <a:pt x="1548" y="15897"/>
                    <a:pt x="1587" y="15960"/>
                  </a:cubicBezTo>
                  <a:cubicBezTo>
                    <a:pt x="1674" y="16114"/>
                    <a:pt x="1775" y="16270"/>
                    <a:pt x="1914" y="16472"/>
                  </a:cubicBezTo>
                  <a:cubicBezTo>
                    <a:pt x="2023" y="16631"/>
                    <a:pt x="2139" y="16786"/>
                    <a:pt x="2278" y="16968"/>
                  </a:cubicBezTo>
                  <a:cubicBezTo>
                    <a:pt x="2407" y="17136"/>
                    <a:pt x="2542" y="17301"/>
                    <a:pt x="2669" y="17456"/>
                  </a:cubicBezTo>
                  <a:cubicBezTo>
                    <a:pt x="2831" y="17651"/>
                    <a:pt x="3001" y="17849"/>
                    <a:pt x="3165" y="18041"/>
                  </a:cubicBezTo>
                  <a:cubicBezTo>
                    <a:pt x="3272" y="18166"/>
                    <a:pt x="3378" y="18290"/>
                    <a:pt x="3492" y="18424"/>
                  </a:cubicBezTo>
                  <a:cubicBezTo>
                    <a:pt x="3606" y="18559"/>
                    <a:pt x="3756" y="18736"/>
                    <a:pt x="3907" y="18919"/>
                  </a:cubicBezTo>
                  <a:cubicBezTo>
                    <a:pt x="3978" y="19006"/>
                    <a:pt x="4052" y="19099"/>
                    <a:pt x="4118" y="19182"/>
                  </a:cubicBezTo>
                  <a:cubicBezTo>
                    <a:pt x="4184" y="19265"/>
                    <a:pt x="4246" y="19342"/>
                    <a:pt x="4308" y="19418"/>
                  </a:cubicBezTo>
                  <a:cubicBezTo>
                    <a:pt x="4415" y="19553"/>
                    <a:pt x="4529" y="19688"/>
                    <a:pt x="4640" y="19818"/>
                  </a:cubicBezTo>
                  <a:lnTo>
                    <a:pt x="4704" y="19894"/>
                  </a:lnTo>
                  <a:lnTo>
                    <a:pt x="4736" y="19930"/>
                  </a:lnTo>
                  <a:cubicBezTo>
                    <a:pt x="4860" y="20071"/>
                    <a:pt x="4988" y="20216"/>
                    <a:pt x="5119" y="20354"/>
                  </a:cubicBezTo>
                  <a:cubicBezTo>
                    <a:pt x="5406" y="20661"/>
                    <a:pt x="5702" y="20952"/>
                    <a:pt x="5996" y="21220"/>
                  </a:cubicBezTo>
                  <a:lnTo>
                    <a:pt x="6436" y="21600"/>
                  </a:lnTo>
                  <a:lnTo>
                    <a:pt x="3945" y="21600"/>
                  </a:lnTo>
                  <a:lnTo>
                    <a:pt x="3649" y="21312"/>
                  </a:lnTo>
                  <a:cubicBezTo>
                    <a:pt x="3031" y="20669"/>
                    <a:pt x="2478" y="19972"/>
                    <a:pt x="2001" y="19228"/>
                  </a:cubicBezTo>
                  <a:cubicBezTo>
                    <a:pt x="691" y="17178"/>
                    <a:pt x="1" y="14847"/>
                    <a:pt x="0" y="12473"/>
                  </a:cubicBezTo>
                  <a:cubicBezTo>
                    <a:pt x="-1" y="6919"/>
                    <a:pt x="3694" y="2153"/>
                    <a:pt x="8962" y="117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Freeform: Shape 15"/>
            <p:cNvSpPr/>
            <p:nvPr/>
          </p:nvSpPr>
          <p:spPr>
            <a:xfrm flipH="1">
              <a:off x="-1" y="0"/>
              <a:ext cx="6238676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21599" y="20934"/>
                  </a:moveTo>
                  <a:lnTo>
                    <a:pt x="21599" y="21600"/>
                  </a:lnTo>
                  <a:lnTo>
                    <a:pt x="20677" y="21600"/>
                  </a:lnTo>
                  <a:lnTo>
                    <a:pt x="21106" y="21295"/>
                  </a:lnTo>
                  <a:close/>
                  <a:moveTo>
                    <a:pt x="9286" y="0"/>
                  </a:moveTo>
                  <a:lnTo>
                    <a:pt x="20246" y="0"/>
                  </a:lnTo>
                  <a:lnTo>
                    <a:pt x="20773" y="215"/>
                  </a:lnTo>
                  <a:cubicBezTo>
                    <a:pt x="20984" y="309"/>
                    <a:pt x="21193" y="407"/>
                    <a:pt x="21398" y="511"/>
                  </a:cubicBezTo>
                  <a:lnTo>
                    <a:pt x="21599" y="620"/>
                  </a:lnTo>
                  <a:lnTo>
                    <a:pt x="21599" y="1692"/>
                  </a:lnTo>
                  <a:lnTo>
                    <a:pt x="21480" y="1629"/>
                  </a:lnTo>
                  <a:cubicBezTo>
                    <a:pt x="20729" y="1260"/>
                    <a:pt x="19930" y="976"/>
                    <a:pt x="19103" y="786"/>
                  </a:cubicBezTo>
                  <a:cubicBezTo>
                    <a:pt x="18692" y="691"/>
                    <a:pt x="18276" y="616"/>
                    <a:pt x="17856" y="563"/>
                  </a:cubicBezTo>
                  <a:cubicBezTo>
                    <a:pt x="17439" y="510"/>
                    <a:pt x="17019" y="476"/>
                    <a:pt x="16599" y="462"/>
                  </a:cubicBezTo>
                  <a:cubicBezTo>
                    <a:pt x="16417" y="455"/>
                    <a:pt x="16232" y="452"/>
                    <a:pt x="16050" y="452"/>
                  </a:cubicBezTo>
                  <a:cubicBezTo>
                    <a:pt x="15387" y="452"/>
                    <a:pt x="14726" y="497"/>
                    <a:pt x="14071" y="586"/>
                  </a:cubicBezTo>
                  <a:cubicBezTo>
                    <a:pt x="13641" y="648"/>
                    <a:pt x="13223" y="723"/>
                    <a:pt x="12828" y="809"/>
                  </a:cubicBezTo>
                  <a:cubicBezTo>
                    <a:pt x="12401" y="903"/>
                    <a:pt x="11990" y="1011"/>
                    <a:pt x="11605" y="1126"/>
                  </a:cubicBezTo>
                  <a:cubicBezTo>
                    <a:pt x="11203" y="1247"/>
                    <a:pt x="10804" y="1383"/>
                    <a:pt x="10414" y="1531"/>
                  </a:cubicBezTo>
                  <a:cubicBezTo>
                    <a:pt x="10025" y="1680"/>
                    <a:pt x="9636" y="1845"/>
                    <a:pt x="9258" y="2021"/>
                  </a:cubicBezTo>
                  <a:cubicBezTo>
                    <a:pt x="8495" y="2376"/>
                    <a:pt x="7761" y="2779"/>
                    <a:pt x="7060" y="3228"/>
                  </a:cubicBezTo>
                  <a:cubicBezTo>
                    <a:pt x="6917" y="3321"/>
                    <a:pt x="6729" y="3444"/>
                    <a:pt x="6542" y="3575"/>
                  </a:cubicBezTo>
                  <a:cubicBezTo>
                    <a:pt x="6471" y="3623"/>
                    <a:pt x="6399" y="3674"/>
                    <a:pt x="6329" y="3724"/>
                  </a:cubicBezTo>
                  <a:lnTo>
                    <a:pt x="6286" y="3754"/>
                  </a:lnTo>
                  <a:cubicBezTo>
                    <a:pt x="6196" y="3817"/>
                    <a:pt x="6110" y="3881"/>
                    <a:pt x="6037" y="3936"/>
                  </a:cubicBezTo>
                  <a:cubicBezTo>
                    <a:pt x="5675" y="4207"/>
                    <a:pt x="5359" y="4462"/>
                    <a:pt x="5066" y="4715"/>
                  </a:cubicBezTo>
                  <a:cubicBezTo>
                    <a:pt x="4436" y="5257"/>
                    <a:pt x="3858" y="5846"/>
                    <a:pt x="3337" y="6477"/>
                  </a:cubicBezTo>
                  <a:cubicBezTo>
                    <a:pt x="3071" y="6802"/>
                    <a:pt x="2823" y="7133"/>
                    <a:pt x="2600" y="7461"/>
                  </a:cubicBezTo>
                  <a:cubicBezTo>
                    <a:pt x="2351" y="7837"/>
                    <a:pt x="2146" y="8179"/>
                    <a:pt x="1974" y="8508"/>
                  </a:cubicBezTo>
                  <a:cubicBezTo>
                    <a:pt x="1923" y="8600"/>
                    <a:pt x="1876" y="8694"/>
                    <a:pt x="1836" y="8776"/>
                  </a:cubicBezTo>
                  <a:lnTo>
                    <a:pt x="1769" y="8910"/>
                  </a:lnTo>
                  <a:lnTo>
                    <a:pt x="1705" y="9046"/>
                  </a:lnTo>
                  <a:lnTo>
                    <a:pt x="1695" y="9067"/>
                  </a:lnTo>
                  <a:cubicBezTo>
                    <a:pt x="1656" y="9155"/>
                    <a:pt x="1618" y="9237"/>
                    <a:pt x="1584" y="9322"/>
                  </a:cubicBezTo>
                  <a:cubicBezTo>
                    <a:pt x="1569" y="9356"/>
                    <a:pt x="1555" y="9390"/>
                    <a:pt x="1541" y="9425"/>
                  </a:cubicBezTo>
                  <a:cubicBezTo>
                    <a:pt x="1515" y="9488"/>
                    <a:pt x="1491" y="9545"/>
                    <a:pt x="1469" y="9604"/>
                  </a:cubicBezTo>
                  <a:lnTo>
                    <a:pt x="1469" y="9606"/>
                  </a:lnTo>
                  <a:cubicBezTo>
                    <a:pt x="1321" y="9981"/>
                    <a:pt x="1196" y="10365"/>
                    <a:pt x="1097" y="10753"/>
                  </a:cubicBezTo>
                  <a:cubicBezTo>
                    <a:pt x="897" y="11533"/>
                    <a:pt x="796" y="12331"/>
                    <a:pt x="796" y="13132"/>
                  </a:cubicBezTo>
                  <a:cubicBezTo>
                    <a:pt x="799" y="13528"/>
                    <a:pt x="843" y="13924"/>
                    <a:pt x="927" y="14313"/>
                  </a:cubicBezTo>
                  <a:cubicBezTo>
                    <a:pt x="1013" y="14697"/>
                    <a:pt x="1141" y="15073"/>
                    <a:pt x="1310" y="15433"/>
                  </a:cubicBezTo>
                  <a:cubicBezTo>
                    <a:pt x="1338" y="15496"/>
                    <a:pt x="1369" y="15557"/>
                    <a:pt x="1402" y="15623"/>
                  </a:cubicBezTo>
                  <a:cubicBezTo>
                    <a:pt x="1415" y="15648"/>
                    <a:pt x="1428" y="15674"/>
                    <a:pt x="1441" y="15700"/>
                  </a:cubicBezTo>
                  <a:lnTo>
                    <a:pt x="1476" y="15764"/>
                  </a:lnTo>
                  <a:cubicBezTo>
                    <a:pt x="1513" y="15832"/>
                    <a:pt x="1548" y="15897"/>
                    <a:pt x="1587" y="15960"/>
                  </a:cubicBezTo>
                  <a:cubicBezTo>
                    <a:pt x="1674" y="16114"/>
                    <a:pt x="1775" y="16270"/>
                    <a:pt x="1914" y="16472"/>
                  </a:cubicBezTo>
                  <a:cubicBezTo>
                    <a:pt x="2023" y="16631"/>
                    <a:pt x="2139" y="16786"/>
                    <a:pt x="2278" y="16968"/>
                  </a:cubicBezTo>
                  <a:cubicBezTo>
                    <a:pt x="2407" y="17136"/>
                    <a:pt x="2542" y="17301"/>
                    <a:pt x="2669" y="17456"/>
                  </a:cubicBezTo>
                  <a:cubicBezTo>
                    <a:pt x="2831" y="17651"/>
                    <a:pt x="3001" y="17849"/>
                    <a:pt x="3165" y="18041"/>
                  </a:cubicBezTo>
                  <a:cubicBezTo>
                    <a:pt x="3272" y="18166"/>
                    <a:pt x="3378" y="18290"/>
                    <a:pt x="3492" y="18424"/>
                  </a:cubicBezTo>
                  <a:cubicBezTo>
                    <a:pt x="3606" y="18559"/>
                    <a:pt x="3756" y="18736"/>
                    <a:pt x="3907" y="18919"/>
                  </a:cubicBezTo>
                  <a:cubicBezTo>
                    <a:pt x="3978" y="19006"/>
                    <a:pt x="4052" y="19099"/>
                    <a:pt x="4118" y="19182"/>
                  </a:cubicBezTo>
                  <a:cubicBezTo>
                    <a:pt x="4184" y="19265"/>
                    <a:pt x="4246" y="19342"/>
                    <a:pt x="4308" y="19418"/>
                  </a:cubicBezTo>
                  <a:cubicBezTo>
                    <a:pt x="4415" y="19553"/>
                    <a:pt x="4529" y="19688"/>
                    <a:pt x="4640" y="19818"/>
                  </a:cubicBezTo>
                  <a:lnTo>
                    <a:pt x="4704" y="19894"/>
                  </a:lnTo>
                  <a:lnTo>
                    <a:pt x="4736" y="19930"/>
                  </a:lnTo>
                  <a:cubicBezTo>
                    <a:pt x="4860" y="20071"/>
                    <a:pt x="4988" y="20216"/>
                    <a:pt x="5119" y="20354"/>
                  </a:cubicBezTo>
                  <a:cubicBezTo>
                    <a:pt x="5406" y="20661"/>
                    <a:pt x="5702" y="20952"/>
                    <a:pt x="5996" y="21220"/>
                  </a:cubicBezTo>
                  <a:lnTo>
                    <a:pt x="6436" y="21600"/>
                  </a:lnTo>
                  <a:lnTo>
                    <a:pt x="3945" y="21600"/>
                  </a:lnTo>
                  <a:lnTo>
                    <a:pt x="3649" y="21312"/>
                  </a:lnTo>
                  <a:cubicBezTo>
                    <a:pt x="3031" y="20669"/>
                    <a:pt x="2478" y="19972"/>
                    <a:pt x="2001" y="19228"/>
                  </a:cubicBezTo>
                  <a:cubicBezTo>
                    <a:pt x="691" y="17178"/>
                    <a:pt x="1" y="14847"/>
                    <a:pt x="0" y="12473"/>
                  </a:cubicBezTo>
                  <a:cubicBezTo>
                    <a:pt x="-1" y="6919"/>
                    <a:pt x="3694" y="2153"/>
                    <a:pt x="8962" y="117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FFFFFF">
                    <a:alpha val="10000"/>
                  </a:srgbClr>
                </a:gs>
                <a:gs pos="16000">
                  <a:schemeClr val="accent6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  <a:gs pos="100000">
                  <a:srgbClr val="FFFFFF">
                    <a:alpha val="10000"/>
                  </a:srgbClr>
                </a:gs>
              </a:gsLst>
              <a:lin ang="12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30"/>
          <p:cNvSpPr/>
          <p:nvPr/>
        </p:nvSpPr>
        <p:spPr>
          <a:xfrm rot="10800000">
            <a:off x="9016004" y="5367908"/>
            <a:ext cx="3175997" cy="1490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907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Freeform: Shape 32"/>
          <p:cNvSpPr/>
          <p:nvPr/>
        </p:nvSpPr>
        <p:spPr>
          <a:xfrm>
            <a:off x="0" y="5367908"/>
            <a:ext cx="9566296" cy="1490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004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95959">
              <a:alpha val="4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itle 1"/>
          <p:cNvSpPr txBox="1"/>
          <p:nvPr>
            <p:ph type="title"/>
          </p:nvPr>
        </p:nvSpPr>
        <p:spPr>
          <a:xfrm>
            <a:off x="838200" y="5529884"/>
            <a:ext cx="8078342" cy="1096332"/>
          </a:xfrm>
          <a:prstGeom prst="rect">
            <a:avLst/>
          </a:prstGeom>
        </p:spPr>
        <p:txBody>
          <a:bodyPr/>
          <a:lstStyle/>
          <a:p>
            <a:pPr/>
            <a:r>
              <a:t>Use Cases</a:t>
            </a:r>
          </a:p>
        </p:txBody>
      </p:sp>
      <p:grpSp>
        <p:nvGrpSpPr>
          <p:cNvPr id="140" name="Content Placeholder 4"/>
          <p:cNvGrpSpPr/>
          <p:nvPr/>
        </p:nvGrpSpPr>
        <p:grpSpPr>
          <a:xfrm>
            <a:off x="838200" y="643466"/>
            <a:ext cx="10515600" cy="4087290"/>
            <a:chOff x="0" y="0"/>
            <a:chExt cx="10515600" cy="4087288"/>
          </a:xfrm>
        </p:grpSpPr>
        <p:grpSp>
          <p:nvGrpSpPr>
            <p:cNvPr id="121" name="Group"/>
            <p:cNvGrpSpPr/>
            <p:nvPr/>
          </p:nvGrpSpPr>
          <p:grpSpPr>
            <a:xfrm>
              <a:off x="0" y="0"/>
              <a:ext cx="3286125" cy="4080975"/>
              <a:chOff x="0" y="0"/>
              <a:chExt cx="3286125" cy="4080974"/>
            </a:xfrm>
          </p:grpSpPr>
          <p:sp>
            <p:nvSpPr>
              <p:cNvPr id="119" name="Rectangle"/>
              <p:cNvSpPr/>
              <p:nvPr/>
            </p:nvSpPr>
            <p:spPr>
              <a:xfrm>
                <a:off x="0" y="-1"/>
                <a:ext cx="3286125" cy="4080976"/>
              </a:xfrm>
              <a:prstGeom prst="rect">
                <a:avLst/>
              </a:prstGeom>
              <a:solidFill>
                <a:srgbClr val="F8D6CC">
                  <a:alpha val="90000"/>
                </a:srgbClr>
              </a:solidFill>
              <a:ln w="12700" cap="flat">
                <a:solidFill>
                  <a:srgbClr val="F8D6CC">
                    <a:alpha val="9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11250">
                  <a:lnSpc>
                    <a:spcPct val="90000"/>
                  </a:lnSpc>
                  <a:spcBef>
                    <a:spcPts val="1100"/>
                  </a:spcBef>
                  <a:defRPr cap="all" sz="2800"/>
                </a:pPr>
              </a:p>
            </p:txBody>
          </p:sp>
          <p:sp>
            <p:nvSpPr>
              <p:cNvPr id="120" name="User can monitor live dashboards to find latest trends in the Ethereum market"/>
              <p:cNvSpPr txBox="1"/>
              <p:nvPr/>
            </p:nvSpPr>
            <p:spPr>
              <a:xfrm>
                <a:off x="0" y="1624770"/>
                <a:ext cx="3286125" cy="22813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6198" tIns="256198" rIns="256198" bIns="256198" numCol="1" anchor="t">
                <a:spAutoFit/>
              </a:bodyPr>
              <a:lstStyle/>
              <a:p>
                <a:pPr defTabSz="1111250">
                  <a:lnSpc>
                    <a:spcPct val="90000"/>
                  </a:lnSpc>
                  <a:spcBef>
                    <a:spcPts val="1000"/>
                  </a:spcBef>
                  <a:defRPr cap="all" sz="2500"/>
                </a:pPr>
                <a:r>
                  <a:t>User can </a:t>
                </a:r>
                <a:r>
                  <a:rPr>
                    <a:latin typeface="Calibri Light"/>
                    <a:ea typeface="Calibri Light"/>
                    <a:cs typeface="Calibri Light"/>
                    <a:sym typeface="Calibri Light"/>
                  </a:rPr>
                  <a:t>monitor live dashboards</a:t>
                </a:r>
                <a:r>
                  <a:t> </a:t>
                </a:r>
                <a:r>
                  <a:rPr>
                    <a:latin typeface="Calibri Light"/>
                    <a:ea typeface="Calibri Light"/>
                    <a:cs typeface="Calibri Light"/>
                    <a:sym typeface="Calibri Light"/>
                  </a:rPr>
                  <a:t>to find</a:t>
                </a:r>
                <a:r>
                  <a:t> latest trends in the Ethereum market</a:t>
                </a:r>
              </a:p>
            </p:txBody>
          </p:sp>
        </p:grpSp>
        <p:grpSp>
          <p:nvGrpSpPr>
            <p:cNvPr id="124" name="Group"/>
            <p:cNvGrpSpPr/>
            <p:nvPr/>
          </p:nvGrpSpPr>
          <p:grpSpPr>
            <a:xfrm>
              <a:off x="1030916" y="408097"/>
              <a:ext cx="1224293" cy="1224293"/>
              <a:chOff x="0" y="0"/>
              <a:chExt cx="1224292" cy="1224292"/>
            </a:xfrm>
          </p:grpSpPr>
          <p:sp>
            <p:nvSpPr>
              <p:cNvPr id="122" name="Circle"/>
              <p:cNvSpPr/>
              <p:nvPr/>
            </p:nvSpPr>
            <p:spPr>
              <a:xfrm>
                <a:off x="-1" y="-1"/>
                <a:ext cx="1224294" cy="1224294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ts val="1100"/>
                  </a:spcBef>
                  <a:defRPr sz="25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1"/>
              <p:cNvSpPr txBox="1"/>
              <p:nvPr/>
            </p:nvSpPr>
            <p:spPr>
              <a:xfrm>
                <a:off x="262043" y="175443"/>
                <a:ext cx="700205" cy="8734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 defTabSz="1111250">
                  <a:lnSpc>
                    <a:spcPct val="90000"/>
                  </a:lnSpc>
                  <a:spcBef>
                    <a:spcPts val="1000"/>
                  </a:spcBef>
                  <a:defRPr sz="25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</a:t>
                </a:r>
                <a:endParaRPr sz="2800"/>
              </a:p>
            </p:txBody>
          </p:sp>
        </p:grpSp>
        <p:sp>
          <p:nvSpPr>
            <p:cNvPr id="125" name="Rectangle"/>
            <p:cNvSpPr/>
            <p:nvPr/>
          </p:nvSpPr>
          <p:spPr>
            <a:xfrm>
              <a:off x="0" y="4074588"/>
              <a:ext cx="3286125" cy="12701"/>
            </a:xfrm>
            <a:prstGeom prst="rect">
              <a:avLst/>
            </a:prstGeom>
            <a:solidFill>
              <a:schemeClr val="accent3"/>
            </a:solidFill>
            <a:ln w="1270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grpSp>
          <p:nvGrpSpPr>
            <p:cNvPr id="128" name="Group"/>
            <p:cNvGrpSpPr/>
            <p:nvPr/>
          </p:nvGrpSpPr>
          <p:grpSpPr>
            <a:xfrm>
              <a:off x="3614737" y="0"/>
              <a:ext cx="3286126" cy="4080975"/>
              <a:chOff x="0" y="0"/>
              <a:chExt cx="3286125" cy="4080974"/>
            </a:xfrm>
          </p:grpSpPr>
          <p:sp>
            <p:nvSpPr>
              <p:cNvPr id="126" name="Rectangle"/>
              <p:cNvSpPr/>
              <p:nvPr/>
            </p:nvSpPr>
            <p:spPr>
              <a:xfrm>
                <a:off x="0" y="-1"/>
                <a:ext cx="3286125" cy="4080976"/>
              </a:xfrm>
              <a:prstGeom prst="rect">
                <a:avLst/>
              </a:prstGeom>
              <a:solidFill>
                <a:srgbClr val="E0E0E0">
                  <a:alpha val="90000"/>
                </a:srgbClr>
              </a:solidFill>
              <a:ln w="12700" cap="flat">
                <a:solidFill>
                  <a:srgbClr val="E0E0E0">
                    <a:alpha val="9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11250">
                  <a:lnSpc>
                    <a:spcPct val="90000"/>
                  </a:lnSpc>
                  <a:spcBef>
                    <a:spcPts val="1100"/>
                  </a:spcBef>
                  <a:defRPr cap="all" sz="2500"/>
                </a:pPr>
              </a:p>
            </p:txBody>
          </p:sp>
          <p:sp>
            <p:nvSpPr>
              <p:cNvPr id="127" name="Organizations can identify scams in real-time"/>
              <p:cNvSpPr txBox="1"/>
              <p:nvPr/>
            </p:nvSpPr>
            <p:spPr>
              <a:xfrm>
                <a:off x="0" y="1624770"/>
                <a:ext cx="3286125" cy="1558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6198" tIns="256198" rIns="256198" bIns="256198" numCol="1" anchor="t">
                <a:spAutoFit/>
              </a:bodyPr>
              <a:lstStyle>
                <a:lvl1pPr defTabSz="1111250">
                  <a:lnSpc>
                    <a:spcPct val="90000"/>
                  </a:lnSpc>
                  <a:spcBef>
                    <a:spcPts val="1000"/>
                  </a:spcBef>
                  <a:defRPr cap="all" sz="25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pPr/>
                <a:r>
                  <a:t>Organizations can identify scams in real-time</a:t>
                </a:r>
              </a:p>
            </p:txBody>
          </p:sp>
        </p:grpSp>
        <p:grpSp>
          <p:nvGrpSpPr>
            <p:cNvPr id="131" name="Group"/>
            <p:cNvGrpSpPr/>
            <p:nvPr/>
          </p:nvGrpSpPr>
          <p:grpSpPr>
            <a:xfrm>
              <a:off x="4645652" y="408097"/>
              <a:ext cx="1224293" cy="1224293"/>
              <a:chOff x="0" y="0"/>
              <a:chExt cx="1224292" cy="1224292"/>
            </a:xfrm>
          </p:grpSpPr>
          <p:sp>
            <p:nvSpPr>
              <p:cNvPr id="129" name="Circle"/>
              <p:cNvSpPr/>
              <p:nvPr/>
            </p:nvSpPr>
            <p:spPr>
              <a:xfrm>
                <a:off x="-1" y="-1"/>
                <a:ext cx="1224294" cy="1224294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solidFill>
                  <a:schemeClr val="accent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" name="2"/>
              <p:cNvSpPr txBox="1"/>
              <p:nvPr/>
            </p:nvSpPr>
            <p:spPr>
              <a:xfrm>
                <a:off x="262044" y="437632"/>
                <a:ext cx="700205" cy="3490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 defTabSz="1111250">
                  <a:lnSpc>
                    <a:spcPct val="90000"/>
                  </a:lnSpc>
                  <a:spcBef>
                    <a:spcPts val="1000"/>
                  </a:spcBef>
                  <a:defRPr sz="25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132" name="Rectangle"/>
            <p:cNvSpPr/>
            <p:nvPr/>
          </p:nvSpPr>
          <p:spPr>
            <a:xfrm>
              <a:off x="3614737" y="4074588"/>
              <a:ext cx="3286126" cy="127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grpSp>
          <p:nvGrpSpPr>
            <p:cNvPr id="135" name="Group"/>
            <p:cNvGrpSpPr/>
            <p:nvPr/>
          </p:nvGrpSpPr>
          <p:grpSpPr>
            <a:xfrm>
              <a:off x="7229475" y="0"/>
              <a:ext cx="3286125" cy="4080975"/>
              <a:chOff x="0" y="0"/>
              <a:chExt cx="3286125" cy="4080974"/>
            </a:xfrm>
          </p:grpSpPr>
          <p:sp>
            <p:nvSpPr>
              <p:cNvPr id="133" name="Rectangle"/>
              <p:cNvSpPr/>
              <p:nvPr/>
            </p:nvSpPr>
            <p:spPr>
              <a:xfrm>
                <a:off x="0" y="-1"/>
                <a:ext cx="3286125" cy="4080976"/>
              </a:xfrm>
              <a:prstGeom prst="rect">
                <a:avLst/>
              </a:prstGeom>
              <a:solidFill>
                <a:srgbClr val="FFE8CA">
                  <a:alpha val="90000"/>
                </a:srgbClr>
              </a:solidFill>
              <a:ln w="12700" cap="flat">
                <a:solidFill>
                  <a:srgbClr val="FFE8CA">
                    <a:alpha val="9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111250">
                  <a:lnSpc>
                    <a:spcPct val="90000"/>
                  </a:lnSpc>
                  <a:spcBef>
                    <a:spcPts val="1100"/>
                  </a:spcBef>
                  <a:defRPr cap="all" sz="2800"/>
                </a:pPr>
              </a:p>
            </p:txBody>
          </p:sp>
          <p:sp>
            <p:nvSpPr>
              <p:cNvPr id="134" name="Data Scientists can perform predictive analysis on Ethereum prices"/>
              <p:cNvSpPr txBox="1"/>
              <p:nvPr/>
            </p:nvSpPr>
            <p:spPr>
              <a:xfrm>
                <a:off x="0" y="1624770"/>
                <a:ext cx="3286125" cy="22813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56198" tIns="256198" rIns="256198" bIns="256198" numCol="1" anchor="t">
                <a:spAutoFit/>
              </a:bodyPr>
              <a:lstStyle>
                <a:lvl1pPr defTabSz="1111250">
                  <a:lnSpc>
                    <a:spcPct val="90000"/>
                  </a:lnSpc>
                  <a:spcBef>
                    <a:spcPts val="1000"/>
                  </a:spcBef>
                  <a:defRPr cap="all" sz="25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pPr/>
                <a:r>
                  <a:t>Data Scientists can perform predictive analysis on Ethereum prices</a:t>
                </a:r>
              </a:p>
            </p:txBody>
          </p:sp>
        </p:grpSp>
        <p:grpSp>
          <p:nvGrpSpPr>
            <p:cNvPr id="138" name="Group"/>
            <p:cNvGrpSpPr/>
            <p:nvPr/>
          </p:nvGrpSpPr>
          <p:grpSpPr>
            <a:xfrm>
              <a:off x="8260391" y="408097"/>
              <a:ext cx="1224293" cy="1224293"/>
              <a:chOff x="0" y="0"/>
              <a:chExt cx="1224292" cy="1224292"/>
            </a:xfrm>
          </p:grpSpPr>
          <p:sp>
            <p:nvSpPr>
              <p:cNvPr id="136" name="Circle"/>
              <p:cNvSpPr/>
              <p:nvPr/>
            </p:nvSpPr>
            <p:spPr>
              <a:xfrm>
                <a:off x="-1" y="-1"/>
                <a:ext cx="1224294" cy="1224294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solidFill>
                  <a:schemeClr val="accent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11250">
                  <a:lnSpc>
                    <a:spcPct val="90000"/>
                  </a:lnSpc>
                  <a:spcBef>
                    <a:spcPts val="1100"/>
                  </a:spcBef>
                  <a:defRPr sz="25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" name="3"/>
              <p:cNvSpPr txBox="1"/>
              <p:nvPr/>
            </p:nvSpPr>
            <p:spPr>
              <a:xfrm>
                <a:off x="262043" y="175443"/>
                <a:ext cx="700205" cy="8734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>
                <a:lvl1pPr algn="ctr" defTabSz="1111250">
                  <a:lnSpc>
                    <a:spcPct val="90000"/>
                  </a:lnSpc>
                  <a:spcBef>
                    <a:spcPts val="1000"/>
                  </a:spcBef>
                  <a:defRPr sz="25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3</a:t>
                </a:r>
                <a:endParaRPr sz="2800"/>
              </a:p>
            </p:txBody>
          </p:sp>
        </p:grpSp>
        <p:sp>
          <p:nvSpPr>
            <p:cNvPr id="139" name="Rectangle"/>
            <p:cNvSpPr/>
            <p:nvPr/>
          </p:nvSpPr>
          <p:spPr>
            <a:xfrm>
              <a:off x="7229475" y="4074588"/>
              <a:ext cx="3286125" cy="1270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7"/>
          <p:cNvSpPr/>
          <p:nvPr/>
        </p:nvSpPr>
        <p:spPr>
          <a:xfrm>
            <a:off x="3047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Title 1"/>
          <p:cNvSpPr txBox="1"/>
          <p:nvPr>
            <p:ph type="title"/>
          </p:nvPr>
        </p:nvSpPr>
        <p:spPr>
          <a:xfrm>
            <a:off x="838200" y="365125"/>
            <a:ext cx="5558490" cy="1325563"/>
          </a:xfrm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44" name="Freeform: Shape 9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TextBox 2"/>
          <p:cNvSpPr txBox="1"/>
          <p:nvPr/>
        </p:nvSpPr>
        <p:spPr>
          <a:xfrm>
            <a:off x="883919" y="1825625"/>
            <a:ext cx="546705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just" defTabSz="886968">
              <a:lnSpc>
                <a:spcPct val="81000"/>
              </a:lnSpc>
              <a:spcBef>
                <a:spcPts val="500"/>
              </a:spcBef>
              <a:defRPr sz="1746"/>
            </a:pPr>
            <a:r>
              <a:t>Purpose: To analyze the full set of transactions which have occurred on the Ethereum network from the first transactions 2016 till 2019 using Big data tools such as Kafka and Spark. </a:t>
            </a:r>
          </a:p>
          <a:p>
            <a:pPr marL="332613" indent="-221742" defTabSz="886968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1746"/>
            </a:pPr>
            <a:r>
              <a:t>Download chunk of dataset from BigQuery and store locally.</a:t>
            </a:r>
          </a:p>
          <a:p>
            <a:pPr marL="332613" indent="-221742" defTabSz="886968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1746"/>
            </a:pPr>
            <a:r>
              <a:t>Use Spark-Streaming API  to read the CSV file and write to Kafka topic as stream of records</a:t>
            </a:r>
          </a:p>
          <a:p>
            <a:pPr marL="332613" indent="-221742" defTabSz="886968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1746"/>
            </a:pPr>
            <a:r>
              <a:t>Use Spark-Streaming API to consume data stream from the Kafka Topic and load it as a data frame.</a:t>
            </a:r>
          </a:p>
          <a:p>
            <a:pPr marL="332613" indent="-221742" defTabSz="886968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1746"/>
            </a:pPr>
            <a:r>
              <a:t>Store the transformed data into MySQL and use Apache Superset to create visualizations of relevant data</a:t>
            </a:r>
          </a:p>
          <a:p>
            <a:pPr marL="332613" indent="-221742" defTabSz="886968">
              <a:lnSpc>
                <a:spcPct val="81000"/>
              </a:lnSpc>
              <a:spcBef>
                <a:spcPts val="500"/>
              </a:spcBef>
              <a:buSzPct val="100000"/>
              <a:buFont typeface="Arial"/>
              <a:buChar char="•"/>
              <a:defRPr sz="1746"/>
            </a:pPr>
          </a:p>
          <a:p>
            <a:pPr defTabSz="886968">
              <a:lnSpc>
                <a:spcPct val="81000"/>
              </a:lnSpc>
              <a:spcBef>
                <a:spcPts val="500"/>
              </a:spcBef>
              <a:defRPr b="1" sz="1746"/>
            </a:pPr>
            <a:r>
              <a:t>CSV file (Local system) -&gt;  Spark (Producer) -&gt; Kafka -&gt; Spark (Consumer) -&gt; MySQL -&gt; Apache Superset</a:t>
            </a:r>
          </a:p>
        </p:txBody>
      </p:sp>
      <p:sp>
        <p:nvSpPr>
          <p:cNvPr id="146" name="Oval 11"/>
          <p:cNvSpPr/>
          <p:nvPr/>
        </p:nvSpPr>
        <p:spPr>
          <a:xfrm>
            <a:off x="6821309" y="2624478"/>
            <a:ext cx="812430" cy="812429"/>
          </a:xfrm>
          <a:prstGeom prst="ellipse">
            <a:avLst/>
          </a:prstGeom>
          <a:ln w="127000">
            <a:solidFill>
              <a:schemeClr val="accent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Block Arc 13"/>
          <p:cNvSpPr/>
          <p:nvPr/>
        </p:nvSpPr>
        <p:spPr>
          <a:xfrm rot="16200000">
            <a:off x="8315517" y="1815431"/>
            <a:ext cx="2387601" cy="119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  <a:lnTo>
                  <a:pt x="16200" y="21600"/>
                </a:lnTo>
                <a:cubicBezTo>
                  <a:pt x="16200" y="15635"/>
                  <a:pt x="13782" y="10800"/>
                  <a:pt x="10800" y="10800"/>
                </a:cubicBezTo>
                <a:cubicBezTo>
                  <a:pt x="7818" y="10800"/>
                  <a:pt x="5400" y="15635"/>
                  <a:pt x="540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8" name="Freeform: Shape 15"/>
          <p:cNvSpPr/>
          <p:nvPr/>
        </p:nvSpPr>
        <p:spPr>
          <a:xfrm>
            <a:off x="6821309" y="-1"/>
            <a:ext cx="2315252" cy="1550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600" fill="norm" stroke="1" extrusionOk="0">
                <a:moveTo>
                  <a:pt x="0" y="0"/>
                </a:moveTo>
                <a:lnTo>
                  <a:pt x="1289" y="0"/>
                </a:lnTo>
                <a:lnTo>
                  <a:pt x="1289" y="18959"/>
                </a:lnTo>
                <a:lnTo>
                  <a:pt x="19577" y="3101"/>
                </a:lnTo>
                <a:lnTo>
                  <a:pt x="16001" y="0"/>
                </a:lnTo>
                <a:lnTo>
                  <a:pt x="18575" y="0"/>
                </a:lnTo>
                <a:lnTo>
                  <a:pt x="21186" y="2265"/>
                </a:lnTo>
                <a:cubicBezTo>
                  <a:pt x="21494" y="2531"/>
                  <a:pt x="21600" y="3122"/>
                  <a:pt x="21422" y="3584"/>
                </a:cubicBezTo>
                <a:cubicBezTo>
                  <a:pt x="21366" y="3731"/>
                  <a:pt x="21284" y="3853"/>
                  <a:pt x="21186" y="3938"/>
                </a:cubicBezTo>
                <a:lnTo>
                  <a:pt x="966" y="21471"/>
                </a:lnTo>
                <a:cubicBezTo>
                  <a:pt x="868" y="21555"/>
                  <a:pt x="757" y="21600"/>
                  <a:pt x="644" y="21600"/>
                </a:cubicBezTo>
                <a:cubicBezTo>
                  <a:pt x="288" y="21600"/>
                  <a:pt x="0" y="21167"/>
                  <a:pt x="0" y="2063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49" name="Straight Connector 17"/>
          <p:cNvSpPr/>
          <p:nvPr/>
        </p:nvSpPr>
        <p:spPr>
          <a:xfrm>
            <a:off x="11724637" y="1331571"/>
            <a:ext cx="1" cy="1597709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Freeform: Shape 19"/>
          <p:cNvSpPr/>
          <p:nvPr/>
        </p:nvSpPr>
        <p:spPr>
          <a:xfrm>
            <a:off x="11005549" y="4112081"/>
            <a:ext cx="1186452" cy="177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27" y="0"/>
                </a:moveTo>
                <a:lnTo>
                  <a:pt x="21600" y="0"/>
                </a:lnTo>
                <a:lnTo>
                  <a:pt x="21600" y="1510"/>
                </a:lnTo>
                <a:lnTo>
                  <a:pt x="2254" y="1510"/>
                </a:lnTo>
                <a:lnTo>
                  <a:pt x="2254" y="20090"/>
                </a:lnTo>
                <a:lnTo>
                  <a:pt x="21600" y="20090"/>
                </a:lnTo>
                <a:lnTo>
                  <a:pt x="21600" y="21600"/>
                </a:lnTo>
                <a:lnTo>
                  <a:pt x="1127" y="21600"/>
                </a:lnTo>
                <a:cubicBezTo>
                  <a:pt x="505" y="21600"/>
                  <a:pt x="0" y="21262"/>
                  <a:pt x="0" y="20845"/>
                </a:cubicBezTo>
                <a:lnTo>
                  <a:pt x="0" y="755"/>
                </a:lnTo>
                <a:cubicBezTo>
                  <a:pt x="0" y="338"/>
                  <a:pt x="505" y="0"/>
                  <a:pt x="112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51" name="Arc 21"/>
          <p:cNvSpPr/>
          <p:nvPr/>
        </p:nvSpPr>
        <p:spPr>
          <a:xfrm rot="20992896">
            <a:off x="7933431" y="3981652"/>
            <a:ext cx="2041718" cy="204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2" name="Freeform: Shape 23"/>
          <p:cNvSpPr/>
          <p:nvPr/>
        </p:nvSpPr>
        <p:spPr>
          <a:xfrm>
            <a:off x="6821309" y="4962669"/>
            <a:ext cx="2643354" cy="1895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6744"/>
                  <a:pt x="21600" y="15062"/>
                </a:cubicBezTo>
                <a:cubicBezTo>
                  <a:pt x="21600" y="17142"/>
                  <a:pt x="21298" y="19123"/>
                  <a:pt x="20751" y="20925"/>
                </a:cubicBezTo>
                <a:lnTo>
                  <a:pt x="20518" y="21600"/>
                </a:lnTo>
                <a:lnTo>
                  <a:pt x="1082" y="21600"/>
                </a:lnTo>
                <a:lnTo>
                  <a:pt x="849" y="20925"/>
                </a:lnTo>
                <a:cubicBezTo>
                  <a:pt x="302" y="19123"/>
                  <a:pt x="0" y="17142"/>
                  <a:pt x="0" y="15062"/>
                </a:cubicBezTo>
                <a:cubicBezTo>
                  <a:pt x="0" y="6744"/>
                  <a:pt x="4835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8"/>
          <p:cNvSpPr txBox="1"/>
          <p:nvPr/>
        </p:nvSpPr>
        <p:spPr>
          <a:xfrm>
            <a:off x="323223" y="61412"/>
            <a:ext cx="6143312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Architecture</a:t>
            </a:r>
          </a:p>
        </p:txBody>
      </p:sp>
      <p:sp>
        <p:nvSpPr>
          <p:cNvPr id="155" name="TextBox 7"/>
          <p:cNvSpPr txBox="1"/>
          <p:nvPr/>
        </p:nvSpPr>
        <p:spPr>
          <a:xfrm>
            <a:off x="10754359" y="4683759"/>
            <a:ext cx="67056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JDBC </a:t>
            </a:r>
          </a:p>
        </p:txBody>
      </p:sp>
      <p:grpSp>
        <p:nvGrpSpPr>
          <p:cNvPr id="181" name="Group 16"/>
          <p:cNvGrpSpPr/>
          <p:nvPr/>
        </p:nvGrpSpPr>
        <p:grpSpPr>
          <a:xfrm>
            <a:off x="640079" y="1076960"/>
            <a:ext cx="10281922" cy="4717542"/>
            <a:chOff x="0" y="0"/>
            <a:chExt cx="10281920" cy="4717542"/>
          </a:xfrm>
        </p:grpSpPr>
        <p:pic>
          <p:nvPicPr>
            <p:cNvPr id="156" name="Picture 69" descr="Picture 6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1254759"/>
              <a:ext cx="772161" cy="772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TextBox 70"/>
            <p:cNvSpPr txBox="1"/>
            <p:nvPr/>
          </p:nvSpPr>
          <p:spPr>
            <a:xfrm>
              <a:off x="4008119" y="-1"/>
              <a:ext cx="1422401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Kafka Topics</a:t>
              </a:r>
            </a:p>
          </p:txBody>
        </p:sp>
        <p:grpSp>
          <p:nvGrpSpPr>
            <p:cNvPr id="180" name="Group 15"/>
            <p:cNvGrpSpPr/>
            <p:nvPr/>
          </p:nvGrpSpPr>
          <p:grpSpPr>
            <a:xfrm>
              <a:off x="1126235" y="441959"/>
              <a:ext cx="9155686" cy="4275583"/>
              <a:chOff x="0" y="0"/>
              <a:chExt cx="9155684" cy="4275581"/>
            </a:xfrm>
          </p:grpSpPr>
          <p:sp>
            <p:nvSpPr>
              <p:cNvPr id="158" name="Rectangle: Rounded Corners 69"/>
              <p:cNvSpPr/>
              <p:nvPr/>
            </p:nvSpPr>
            <p:spPr>
              <a:xfrm>
                <a:off x="2480563" y="0"/>
                <a:ext cx="2062482" cy="19812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>
                <a:solidFill>
                  <a:srgbClr val="32538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" name="TextBox 71"/>
              <p:cNvSpPr txBox="1"/>
              <p:nvPr/>
            </p:nvSpPr>
            <p:spPr>
              <a:xfrm>
                <a:off x="2729483" y="513079"/>
                <a:ext cx="1717042" cy="3330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eth_transactions</a:t>
                </a:r>
              </a:p>
            </p:txBody>
          </p:sp>
          <p:sp>
            <p:nvSpPr>
              <p:cNvPr id="160" name="TextBox 72"/>
              <p:cNvSpPr txBox="1"/>
              <p:nvPr/>
            </p:nvSpPr>
            <p:spPr>
              <a:xfrm>
                <a:off x="3024123" y="1214119"/>
                <a:ext cx="1422402" cy="3330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eth_blocks</a:t>
                </a:r>
              </a:p>
            </p:txBody>
          </p:sp>
          <p:grpSp>
            <p:nvGrpSpPr>
              <p:cNvPr id="165" name="Group 2"/>
              <p:cNvGrpSpPr/>
              <p:nvPr/>
            </p:nvGrpSpPr>
            <p:grpSpPr>
              <a:xfrm>
                <a:off x="0" y="563879"/>
                <a:ext cx="1981200" cy="860045"/>
                <a:chOff x="0" y="0"/>
                <a:chExt cx="1981200" cy="860044"/>
              </a:xfrm>
            </p:grpSpPr>
            <p:sp>
              <p:nvSpPr>
                <p:cNvPr id="161" name="TextBox 67"/>
                <p:cNvSpPr txBox="1"/>
                <p:nvPr/>
              </p:nvSpPr>
              <p:spPr>
                <a:xfrm>
                  <a:off x="6604" y="0"/>
                  <a:ext cx="1930401" cy="3330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b="1"/>
                  </a:lvl1pPr>
                </a:lstStyle>
                <a:p>
                  <a:pPr/>
                  <a:r>
                    <a:t>DataProducer.scala</a:t>
                  </a:r>
                </a:p>
              </p:txBody>
            </p:sp>
            <p:grpSp>
              <p:nvGrpSpPr>
                <p:cNvPr id="164" name="Arrow: Right 1"/>
                <p:cNvGrpSpPr/>
                <p:nvPr/>
              </p:nvGrpSpPr>
              <p:grpSpPr>
                <a:xfrm>
                  <a:off x="0" y="402844"/>
                  <a:ext cx="1981200" cy="457201"/>
                  <a:chOff x="0" y="0"/>
                  <a:chExt cx="1981200" cy="457200"/>
                </a:xfrm>
              </p:grpSpPr>
              <p:sp>
                <p:nvSpPr>
                  <p:cNvPr id="162" name="Arrow"/>
                  <p:cNvSpPr/>
                  <p:nvPr/>
                </p:nvSpPr>
                <p:spPr>
                  <a:xfrm>
                    <a:off x="0" y="0"/>
                    <a:ext cx="1981200" cy="457200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44546A"/>
                  </a:solidFill>
                  <a:ln w="12700" cap="flat">
                    <a:solidFill>
                      <a:srgbClr val="32538F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163" name="writes"/>
                  <p:cNvSpPr txBox="1"/>
                  <p:nvPr/>
                </p:nvSpPr>
                <p:spPr>
                  <a:xfrm>
                    <a:off x="52069" y="62056"/>
                    <a:ext cx="1762762" cy="33308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defRPr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writes</a:t>
                    </a:r>
                  </a:p>
                </p:txBody>
              </p:sp>
            </p:grpSp>
          </p:grpSp>
          <p:grpSp>
            <p:nvGrpSpPr>
              <p:cNvPr id="170" name="Group 10"/>
              <p:cNvGrpSpPr/>
              <p:nvPr/>
            </p:nvGrpSpPr>
            <p:grpSpPr>
              <a:xfrm>
                <a:off x="5025643" y="553718"/>
                <a:ext cx="2641601" cy="809245"/>
                <a:chOff x="0" y="0"/>
                <a:chExt cx="2641600" cy="809244"/>
              </a:xfrm>
            </p:grpSpPr>
            <p:sp>
              <p:nvSpPr>
                <p:cNvPr id="166" name="TextBox 11"/>
                <p:cNvSpPr txBox="1"/>
                <p:nvPr/>
              </p:nvSpPr>
              <p:spPr>
                <a:xfrm>
                  <a:off x="0" y="0"/>
                  <a:ext cx="2641600" cy="3330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>
                    <a:defRPr b="1"/>
                  </a:lvl1pPr>
                </a:lstStyle>
                <a:p>
                  <a:pPr/>
                  <a:r>
                    <a:t>StreamingConsumer.scala</a:t>
                  </a:r>
                </a:p>
              </p:txBody>
            </p:sp>
            <p:grpSp>
              <p:nvGrpSpPr>
                <p:cNvPr id="169" name="Arrow: Right 12"/>
                <p:cNvGrpSpPr/>
                <p:nvPr/>
              </p:nvGrpSpPr>
              <p:grpSpPr>
                <a:xfrm>
                  <a:off x="185852" y="362204"/>
                  <a:ext cx="2104645" cy="447041"/>
                  <a:chOff x="0" y="0"/>
                  <a:chExt cx="2104644" cy="447040"/>
                </a:xfrm>
              </p:grpSpPr>
              <p:sp>
                <p:nvSpPr>
                  <p:cNvPr id="167" name="Arrow"/>
                  <p:cNvSpPr/>
                  <p:nvPr/>
                </p:nvSpPr>
                <p:spPr>
                  <a:xfrm>
                    <a:off x="0" y="0"/>
                    <a:ext cx="2104645" cy="447041"/>
                  </a:xfrm>
                  <a:prstGeom prst="rightArrow">
                    <a:avLst>
                      <a:gd name="adj1" fmla="val 50000"/>
                      <a:gd name="adj2" fmla="val 50000"/>
                    </a:avLst>
                  </a:prstGeom>
                  <a:solidFill>
                    <a:srgbClr val="44546A"/>
                  </a:solidFill>
                  <a:ln w="12700" cap="flat">
                    <a:solidFill>
                      <a:srgbClr val="32538F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168" name="reads"/>
                  <p:cNvSpPr txBox="1"/>
                  <p:nvPr/>
                </p:nvSpPr>
                <p:spPr>
                  <a:xfrm>
                    <a:off x="52070" y="56976"/>
                    <a:ext cx="1888744" cy="33308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defRPr>
                        <a:solidFill>
                          <a:srgbClr val="FFFFFF"/>
                        </a:solidFill>
                      </a:defRPr>
                    </a:lvl1pPr>
                  </a:lstStyle>
                  <a:p>
                    <a:pPr/>
                    <a:r>
                      <a:t>reads</a:t>
                    </a:r>
                  </a:p>
                </p:txBody>
              </p:sp>
            </p:grpSp>
          </p:grpSp>
          <p:pic>
            <p:nvPicPr>
              <p:cNvPr id="171" name="Picture 4" descr="Picture 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845044" y="402889"/>
                <a:ext cx="1310641" cy="11246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74" name="Arrow: Right 4"/>
              <p:cNvGrpSpPr/>
              <p:nvPr/>
            </p:nvGrpSpPr>
            <p:grpSpPr>
              <a:xfrm>
                <a:off x="8285478" y="1591563"/>
                <a:ext cx="447041" cy="1056641"/>
                <a:chOff x="0" y="0"/>
                <a:chExt cx="447040" cy="1056640"/>
              </a:xfrm>
            </p:grpSpPr>
            <p:sp>
              <p:nvSpPr>
                <p:cNvPr id="172" name="Arrow"/>
                <p:cNvSpPr/>
                <p:nvPr/>
              </p:nvSpPr>
              <p:spPr>
                <a:xfrm rot="5400000">
                  <a:off x="-304801" y="304800"/>
                  <a:ext cx="1056642" cy="44704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44546A"/>
                </a:solidFill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3" name="writes"/>
                <p:cNvSpPr txBox="1"/>
                <p:nvPr/>
              </p:nvSpPr>
              <p:spPr>
                <a:xfrm rot="5400000">
                  <a:off x="-196850" y="305896"/>
                  <a:ext cx="840741" cy="3330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writes</a:t>
                  </a:r>
                </a:p>
              </p:txBody>
            </p:sp>
          </p:grpSp>
          <p:pic>
            <p:nvPicPr>
              <p:cNvPr id="175" name="Picture 6" descr="Picture 6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8058404" y="2997200"/>
                <a:ext cx="904241" cy="90424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78" name="Arrow: Left 8"/>
              <p:cNvGrpSpPr/>
              <p:nvPr/>
            </p:nvGrpSpPr>
            <p:grpSpPr>
              <a:xfrm>
                <a:off x="5741035" y="3212719"/>
                <a:ext cx="1442721" cy="487681"/>
                <a:chOff x="0" y="0"/>
                <a:chExt cx="1442719" cy="487680"/>
              </a:xfrm>
            </p:grpSpPr>
            <p:sp>
              <p:nvSpPr>
                <p:cNvPr id="176" name="Arrow"/>
                <p:cNvSpPr/>
                <p:nvPr/>
              </p:nvSpPr>
              <p:spPr>
                <a:xfrm>
                  <a:off x="0" y="0"/>
                  <a:ext cx="1442720" cy="487681"/>
                </a:xfrm>
                <a:prstGeom prst="leftArrow">
                  <a:avLst>
                    <a:gd name="adj1" fmla="val 50000"/>
                    <a:gd name="adj2" fmla="val 50000"/>
                  </a:avLst>
                </a:prstGeom>
                <a:solidFill>
                  <a:srgbClr val="44546A"/>
                </a:solidFill>
                <a:ln w="12700" cap="flat">
                  <a:solidFill>
                    <a:srgbClr val="32538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7" name="pulls"/>
                <p:cNvSpPr txBox="1"/>
                <p:nvPr/>
              </p:nvSpPr>
              <p:spPr>
                <a:xfrm>
                  <a:off x="173989" y="77296"/>
                  <a:ext cx="1216662" cy="33308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pulls</a:t>
                  </a:r>
                </a:p>
              </p:txBody>
            </p:sp>
          </p:grpSp>
          <p:pic>
            <p:nvPicPr>
              <p:cNvPr id="179" name="Picture 15" descr="Picture 15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978404" y="2734817"/>
                <a:ext cx="2743201" cy="154076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1862" y="1236287"/>
            <a:ext cx="1514904" cy="8606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0" name="Group 16"/>
          <p:cNvGrpSpPr/>
          <p:nvPr/>
        </p:nvGrpSpPr>
        <p:grpSpPr>
          <a:xfrm>
            <a:off x="277078" y="4024526"/>
            <a:ext cx="8416119" cy="2729552"/>
            <a:chOff x="0" y="0"/>
            <a:chExt cx="8416118" cy="2729551"/>
          </a:xfrm>
        </p:grpSpPr>
        <p:sp>
          <p:nvSpPr>
            <p:cNvPr id="184" name="Rectangle: Rounded Corners 12"/>
            <p:cNvSpPr/>
            <p:nvPr/>
          </p:nvSpPr>
          <p:spPr>
            <a:xfrm>
              <a:off x="0" y="0"/>
              <a:ext cx="8416119" cy="27295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85" name="Picture 3" descr="Picture 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8677" y="141036"/>
              <a:ext cx="1503685" cy="13002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Picture 5" descr="Picture 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59665" y="250036"/>
              <a:ext cx="1538583" cy="791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Picture 8" descr="Picture 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43978" y="637321"/>
              <a:ext cx="923501" cy="9576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TextBox 10"/>
            <p:cNvSpPr txBox="1"/>
            <p:nvPr/>
          </p:nvSpPr>
          <p:spPr>
            <a:xfrm>
              <a:off x="2957669" y="2235245"/>
              <a:ext cx="2651761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Local Installation</a:t>
              </a:r>
            </a:p>
          </p:txBody>
        </p:sp>
        <p:pic>
          <p:nvPicPr>
            <p:cNvPr id="189" name="Picture 14" descr="Picture 1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70501" y="1449456"/>
              <a:ext cx="1741119" cy="9707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6" name="Group 15"/>
          <p:cNvGrpSpPr/>
          <p:nvPr/>
        </p:nvGrpSpPr>
        <p:grpSpPr>
          <a:xfrm>
            <a:off x="277078" y="931032"/>
            <a:ext cx="7130954" cy="2843285"/>
            <a:chOff x="0" y="0"/>
            <a:chExt cx="7130953" cy="2843283"/>
          </a:xfrm>
        </p:grpSpPr>
        <p:sp>
          <p:nvSpPr>
            <p:cNvPr id="191" name="Rectangle: Rounded Corners 11"/>
            <p:cNvSpPr/>
            <p:nvPr/>
          </p:nvSpPr>
          <p:spPr>
            <a:xfrm>
              <a:off x="0" y="0"/>
              <a:ext cx="7130954" cy="28432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92" name="Picture 4" descr="Picture 4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909185" y="1643571"/>
              <a:ext cx="1068443" cy="10763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Picture 7" descr="Picture 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253732" y="361154"/>
              <a:ext cx="2285863" cy="12580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Picture 10" descr="Picture 10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0666" y="736592"/>
              <a:ext cx="1280852" cy="1222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Picture 15" descr="Picture 15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832935" y="311148"/>
              <a:ext cx="1305695" cy="8547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7" name="TextBox 18"/>
          <p:cNvSpPr txBox="1"/>
          <p:nvPr/>
        </p:nvSpPr>
        <p:spPr>
          <a:xfrm>
            <a:off x="323223" y="61412"/>
            <a:ext cx="6143312" cy="65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Environment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0" name="Title 1"/>
          <p:cNvSpPr txBox="1"/>
          <p:nvPr>
            <p:ph type="title"/>
          </p:nvPr>
        </p:nvSpPr>
        <p:spPr>
          <a:xfrm>
            <a:off x="838200" y="459863"/>
            <a:ext cx="10515600" cy="100459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Data Source</a:t>
            </a:r>
          </a:p>
        </p:txBody>
      </p:sp>
      <p:sp>
        <p:nvSpPr>
          <p:cNvPr id="201" name="Rectangle: Rounded Corners 11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8" name="TextBox 3"/>
          <p:cNvGrpSpPr/>
          <p:nvPr/>
        </p:nvGrpSpPr>
        <p:grpSpPr>
          <a:xfrm>
            <a:off x="1256170" y="2788107"/>
            <a:ext cx="9679659" cy="2300701"/>
            <a:chOff x="0" y="0"/>
            <a:chExt cx="9679657" cy="2300699"/>
          </a:xfrm>
        </p:grpSpPr>
        <p:sp>
          <p:nvSpPr>
            <p:cNvPr id="202" name="Square"/>
            <p:cNvSpPr/>
            <p:nvPr/>
          </p:nvSpPr>
          <p:spPr>
            <a:xfrm>
              <a:off x="794598" y="0"/>
              <a:ext cx="1300253" cy="1300253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Big query crypto currency Ethereum dumps daily. We download it in csv format and save it locally."/>
            <p:cNvSpPr txBox="1"/>
            <p:nvPr/>
          </p:nvSpPr>
          <p:spPr>
            <a:xfrm>
              <a:off x="0" y="1656943"/>
              <a:ext cx="2889450" cy="643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66750">
                <a:spcBef>
                  <a:spcPts val="600"/>
                </a:spcBef>
                <a:defRPr sz="1500"/>
              </a:lvl1pPr>
            </a:lstStyle>
            <a:p>
              <a:pPr/>
              <a:r>
                <a:t>Big query crypto currency Ethereum dumps daily. We download it in csv format and save it locally.</a:t>
              </a:r>
            </a:p>
          </p:txBody>
        </p:sp>
        <p:sp>
          <p:nvSpPr>
            <p:cNvPr id="204" name="Square"/>
            <p:cNvSpPr/>
            <p:nvPr/>
          </p:nvSpPr>
          <p:spPr>
            <a:xfrm>
              <a:off x="4189702" y="0"/>
              <a:ext cx="1300253" cy="130025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We use the transaction and blocks tables"/>
            <p:cNvSpPr txBox="1"/>
            <p:nvPr/>
          </p:nvSpPr>
          <p:spPr>
            <a:xfrm>
              <a:off x="3395104" y="1656943"/>
              <a:ext cx="2889450" cy="41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66750">
                <a:spcBef>
                  <a:spcPts val="600"/>
                </a:spcBef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We use the transaction and blocks tables</a:t>
              </a:r>
            </a:p>
          </p:txBody>
        </p:sp>
        <p:sp>
          <p:nvSpPr>
            <p:cNvPr id="206" name="Square"/>
            <p:cNvSpPr/>
            <p:nvPr/>
          </p:nvSpPr>
          <p:spPr>
            <a:xfrm>
              <a:off x="7584805" y="0"/>
              <a:ext cx="1300253" cy="130025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Number of rows are approximately 30,000 per data table"/>
            <p:cNvSpPr txBox="1"/>
            <p:nvPr/>
          </p:nvSpPr>
          <p:spPr>
            <a:xfrm>
              <a:off x="6790207" y="1656943"/>
              <a:ext cx="2889451" cy="41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 defTabSz="666750">
                <a:spcBef>
                  <a:spcPts val="600"/>
                </a:spcBef>
                <a:defRPr sz="1500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/>
              <a:r>
                <a:t>Number of rows are approximately 30,000 per data table</a:t>
              </a:r>
            </a:p>
          </p:txBody>
        </p:sp>
      </p:grpSp>
      <p:sp>
        <p:nvSpPr>
          <p:cNvPr id="209" name="https://console.cloud.google.com/marketplace/product/ethereum-classic/"/>
          <p:cNvSpPr txBox="1"/>
          <p:nvPr/>
        </p:nvSpPr>
        <p:spPr>
          <a:xfrm>
            <a:off x="2480302" y="1959738"/>
            <a:ext cx="703168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https://console.cloud.google.com/marketplace/product/ethereum-classic/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12" descr="Picture 12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rcRect l="0" t="4397" r="0" b="18811"/>
          <a:stretch>
            <a:fillRect/>
          </a:stretch>
        </p:blipFill>
        <p:spPr>
          <a:xfrm>
            <a:off x="19" y="10"/>
            <a:ext cx="12191981" cy="685799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itle 1"/>
          <p:cNvSpPr txBox="1"/>
          <p:nvPr>
            <p:ph type="title"/>
          </p:nvPr>
        </p:nvSpPr>
        <p:spPr>
          <a:xfrm>
            <a:off x="1524000" y="1122362"/>
            <a:ext cx="9144000" cy="426539"/>
          </a:xfrm>
          <a:prstGeom prst="rect">
            <a:avLst/>
          </a:prstGeom>
        </p:spPr>
        <p:txBody>
          <a:bodyPr anchor="b"/>
          <a:lstStyle>
            <a:lvl1pPr algn="ctr" defTabSz="457200">
              <a:defRPr sz="2700"/>
            </a:lvl1pPr>
          </a:lstStyle>
          <a:p>
            <a:pPr/>
            <a:r>
              <a:t>Milestones/Sprints</a:t>
            </a:r>
          </a:p>
        </p:txBody>
      </p:sp>
      <p:grpSp>
        <p:nvGrpSpPr>
          <p:cNvPr id="237" name="TextBox 2"/>
          <p:cNvGrpSpPr/>
          <p:nvPr/>
        </p:nvGrpSpPr>
        <p:grpSpPr>
          <a:xfrm>
            <a:off x="881742" y="1856131"/>
            <a:ext cx="10515601" cy="4348380"/>
            <a:chOff x="0" y="0"/>
            <a:chExt cx="10515600" cy="4348378"/>
          </a:xfrm>
        </p:grpSpPr>
        <p:grpSp>
          <p:nvGrpSpPr>
            <p:cNvPr id="215" name="Group"/>
            <p:cNvGrpSpPr/>
            <p:nvPr/>
          </p:nvGrpSpPr>
          <p:grpSpPr>
            <a:xfrm>
              <a:off x="0" y="3567560"/>
              <a:ext cx="2628901" cy="780819"/>
              <a:chOff x="0" y="0"/>
              <a:chExt cx="2628900" cy="780817"/>
            </a:xfrm>
          </p:grpSpPr>
          <p:sp>
            <p:nvSpPr>
              <p:cNvPr id="213" name="Rectangle"/>
              <p:cNvSpPr/>
              <p:nvPr/>
            </p:nvSpPr>
            <p:spPr>
              <a:xfrm>
                <a:off x="0" y="0"/>
                <a:ext cx="2628900" cy="780818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001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4" name="Create"/>
              <p:cNvSpPr txBox="1"/>
              <p:nvPr/>
            </p:nvSpPr>
            <p:spPr>
              <a:xfrm>
                <a:off x="0" y="31731"/>
                <a:ext cx="2628900" cy="7173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967" tIns="186967" rIns="186967" bIns="186967" numCol="1" anchor="ctr">
                <a:spAutoFit/>
              </a:bodyPr>
              <a:lstStyle>
                <a:lvl1pPr algn="ctr" defTabSz="1200150">
                  <a:lnSpc>
                    <a:spcPct val="90000"/>
                  </a:lnSpc>
                  <a:spcBef>
                    <a:spcPts val="1100"/>
                  </a:spcBef>
                  <a:defRPr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Create</a:t>
                </a:r>
              </a:p>
            </p:txBody>
          </p:sp>
        </p:grpSp>
        <p:grpSp>
          <p:nvGrpSpPr>
            <p:cNvPr id="218" name="Group"/>
            <p:cNvGrpSpPr/>
            <p:nvPr/>
          </p:nvGrpSpPr>
          <p:grpSpPr>
            <a:xfrm>
              <a:off x="2628900" y="3567560"/>
              <a:ext cx="7886700" cy="780819"/>
              <a:chOff x="0" y="0"/>
              <a:chExt cx="7886700" cy="780817"/>
            </a:xfrm>
          </p:grpSpPr>
          <p:sp>
            <p:nvSpPr>
              <p:cNvPr id="216" name="Rectangle"/>
              <p:cNvSpPr/>
              <p:nvPr/>
            </p:nvSpPr>
            <p:spPr>
              <a:xfrm>
                <a:off x="0" y="0"/>
                <a:ext cx="7886700" cy="780818"/>
              </a:xfrm>
              <a:prstGeom prst="rect">
                <a:avLst/>
              </a:prstGeom>
              <a:solidFill>
                <a:srgbClr val="CDD4EA">
                  <a:alpha val="90000"/>
                </a:srgbClr>
              </a:solidFill>
              <a:ln w="12700" cap="flat">
                <a:solidFill>
                  <a:srgbClr val="CDD4EA">
                    <a:alpha val="9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7" name="Create dashboards to visualize data (22 Apr – 27 Apr)"/>
              <p:cNvSpPr txBox="1"/>
              <p:nvPr/>
            </p:nvSpPr>
            <p:spPr>
              <a:xfrm>
                <a:off x="0" y="111006"/>
                <a:ext cx="7886700" cy="5588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9980" tIns="159980" rIns="159980" bIns="159980" numCol="1" anchor="ctr">
                <a:spAutoFit/>
              </a:bodyPr>
              <a:lstStyle>
                <a:lvl1pPr defTabSz="844550">
                  <a:lnSpc>
                    <a:spcPct val="90000"/>
                  </a:lnSpc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Create dashboards to visualize data (22 Apr – 27 Apr)</a:t>
                </a:r>
              </a:p>
            </p:txBody>
          </p:sp>
        </p:grpSp>
        <p:grpSp>
          <p:nvGrpSpPr>
            <p:cNvPr id="221" name="Group"/>
            <p:cNvGrpSpPr/>
            <p:nvPr/>
          </p:nvGrpSpPr>
          <p:grpSpPr>
            <a:xfrm>
              <a:off x="-1" y="2378373"/>
              <a:ext cx="2628902" cy="1200901"/>
              <a:chOff x="0" y="0"/>
              <a:chExt cx="2628900" cy="1200899"/>
            </a:xfrm>
          </p:grpSpPr>
          <p:sp>
            <p:nvSpPr>
              <p:cNvPr id="219" name="Shape"/>
              <p:cNvSpPr/>
              <p:nvPr/>
            </p:nvSpPr>
            <p:spPr>
              <a:xfrm rot="10800000">
                <a:off x="0" y="0"/>
                <a:ext cx="2628901" cy="1200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565"/>
                    </a:moveTo>
                    <a:lnTo>
                      <a:pt x="10553" y="7565"/>
                    </a:lnTo>
                    <a:lnTo>
                      <a:pt x="10553" y="3240"/>
                    </a:lnTo>
                    <a:lnTo>
                      <a:pt x="9813" y="3240"/>
                    </a:lnTo>
                    <a:lnTo>
                      <a:pt x="10800" y="0"/>
                    </a:lnTo>
                    <a:lnTo>
                      <a:pt x="11787" y="3240"/>
                    </a:lnTo>
                    <a:lnTo>
                      <a:pt x="11047" y="3240"/>
                    </a:lnTo>
                    <a:lnTo>
                      <a:pt x="11047" y="7565"/>
                    </a:lnTo>
                    <a:lnTo>
                      <a:pt x="21600" y="7565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001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0" name="Perform"/>
              <p:cNvSpPr txBox="1"/>
              <p:nvPr/>
            </p:nvSpPr>
            <p:spPr>
              <a:xfrm>
                <a:off x="0" y="31614"/>
                <a:ext cx="2628901" cy="7173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967" tIns="186967" rIns="186967" bIns="186967" numCol="1" anchor="ctr">
                <a:spAutoFit/>
              </a:bodyPr>
              <a:lstStyle>
                <a:lvl1pPr algn="ctr" defTabSz="1200150">
                  <a:lnSpc>
                    <a:spcPct val="90000"/>
                  </a:lnSpc>
                  <a:spcBef>
                    <a:spcPts val="1100"/>
                  </a:spcBef>
                  <a:defRPr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Perform</a:t>
                </a:r>
              </a:p>
            </p:txBody>
          </p:sp>
        </p:grpSp>
        <p:grpSp>
          <p:nvGrpSpPr>
            <p:cNvPr id="224" name="Group"/>
            <p:cNvGrpSpPr/>
            <p:nvPr/>
          </p:nvGrpSpPr>
          <p:grpSpPr>
            <a:xfrm>
              <a:off x="2628900" y="2378374"/>
              <a:ext cx="7886700" cy="780585"/>
              <a:chOff x="0" y="0"/>
              <a:chExt cx="7886700" cy="780583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0" y="0"/>
                <a:ext cx="7886700" cy="780584"/>
              </a:xfrm>
              <a:prstGeom prst="rect">
                <a:avLst/>
              </a:prstGeom>
              <a:solidFill>
                <a:srgbClr val="CDD4EA">
                  <a:alpha val="90000"/>
                </a:srgbClr>
              </a:solidFill>
              <a:ln w="12700" cap="flat">
                <a:solidFill>
                  <a:srgbClr val="CDD4EA">
                    <a:alpha val="9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3" name="Perform data transformation according to need of analysis (15 Apr – 21 Apr)"/>
              <p:cNvSpPr txBox="1"/>
              <p:nvPr/>
            </p:nvSpPr>
            <p:spPr>
              <a:xfrm>
                <a:off x="0" y="110889"/>
                <a:ext cx="7886700" cy="5588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9980" tIns="159980" rIns="159980" bIns="159980" numCol="1" anchor="ctr">
                <a:spAutoFit/>
              </a:bodyPr>
              <a:lstStyle/>
              <a:p>
                <a:pPr defTabSz="844550">
                  <a:lnSpc>
                    <a:spcPct val="90000"/>
                  </a:lnSpc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pPr>
                <a:r>
                  <a:t>Perform data </a:t>
                </a:r>
                <a:r>
                  <a:rPr>
                    <a:latin typeface="Calibri Light"/>
                    <a:ea typeface="Calibri Light"/>
                    <a:cs typeface="Calibri Light"/>
                    <a:sym typeface="Calibri Light"/>
                  </a:rPr>
                  <a:t>transformation according</a:t>
                </a:r>
                <a:r>
                  <a:t> to need of analysis (15 Apr – 21 Apr)</a:t>
                </a:r>
              </a:p>
            </p:txBody>
          </p:sp>
        </p:grpSp>
        <p:grpSp>
          <p:nvGrpSpPr>
            <p:cNvPr id="227" name="Group"/>
            <p:cNvGrpSpPr/>
            <p:nvPr/>
          </p:nvGrpSpPr>
          <p:grpSpPr>
            <a:xfrm>
              <a:off x="-1" y="1189186"/>
              <a:ext cx="2628902" cy="1200901"/>
              <a:chOff x="0" y="0"/>
              <a:chExt cx="2628900" cy="1200899"/>
            </a:xfrm>
          </p:grpSpPr>
          <p:sp>
            <p:nvSpPr>
              <p:cNvPr id="225" name="Shape"/>
              <p:cNvSpPr/>
              <p:nvPr/>
            </p:nvSpPr>
            <p:spPr>
              <a:xfrm rot="10800000">
                <a:off x="0" y="0"/>
                <a:ext cx="2628901" cy="1200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565"/>
                    </a:moveTo>
                    <a:lnTo>
                      <a:pt x="10553" y="7565"/>
                    </a:lnTo>
                    <a:lnTo>
                      <a:pt x="10553" y="3240"/>
                    </a:lnTo>
                    <a:lnTo>
                      <a:pt x="9813" y="3240"/>
                    </a:lnTo>
                    <a:lnTo>
                      <a:pt x="10800" y="0"/>
                    </a:lnTo>
                    <a:lnTo>
                      <a:pt x="11787" y="3240"/>
                    </a:lnTo>
                    <a:lnTo>
                      <a:pt x="11047" y="3240"/>
                    </a:lnTo>
                    <a:lnTo>
                      <a:pt x="11047" y="7565"/>
                    </a:lnTo>
                    <a:lnTo>
                      <a:pt x="21600" y="7565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001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6" name="Write"/>
              <p:cNvSpPr txBox="1"/>
              <p:nvPr/>
            </p:nvSpPr>
            <p:spPr>
              <a:xfrm>
                <a:off x="0" y="31614"/>
                <a:ext cx="2628901" cy="7173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967" tIns="186967" rIns="186967" bIns="186967" numCol="1" anchor="ctr">
                <a:spAutoFit/>
              </a:bodyPr>
              <a:lstStyle>
                <a:lvl1pPr algn="ctr" defTabSz="1200150">
                  <a:lnSpc>
                    <a:spcPct val="90000"/>
                  </a:lnSpc>
                  <a:spcBef>
                    <a:spcPts val="1100"/>
                  </a:spcBef>
                  <a:defRPr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Write</a:t>
                </a:r>
              </a:p>
            </p:txBody>
          </p:sp>
        </p:grpSp>
        <p:grpSp>
          <p:nvGrpSpPr>
            <p:cNvPr id="230" name="Group"/>
            <p:cNvGrpSpPr/>
            <p:nvPr/>
          </p:nvGrpSpPr>
          <p:grpSpPr>
            <a:xfrm>
              <a:off x="2628900" y="1189187"/>
              <a:ext cx="7886700" cy="780585"/>
              <a:chOff x="0" y="0"/>
              <a:chExt cx="7886700" cy="780583"/>
            </a:xfrm>
          </p:grpSpPr>
          <p:sp>
            <p:nvSpPr>
              <p:cNvPr id="228" name="Rectangle"/>
              <p:cNvSpPr/>
              <p:nvPr/>
            </p:nvSpPr>
            <p:spPr>
              <a:xfrm>
                <a:off x="0" y="0"/>
                <a:ext cx="7886700" cy="780584"/>
              </a:xfrm>
              <a:prstGeom prst="rect">
                <a:avLst/>
              </a:prstGeom>
              <a:solidFill>
                <a:srgbClr val="CDD4EA">
                  <a:alpha val="90000"/>
                </a:srgbClr>
              </a:solidFill>
              <a:ln w="12700" cap="flat">
                <a:solidFill>
                  <a:srgbClr val="CDD4EA">
                    <a:alpha val="9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9" name="Write Consumer &amp; Producer Logic (8 Apr – 14 Apr)"/>
              <p:cNvSpPr txBox="1"/>
              <p:nvPr/>
            </p:nvSpPr>
            <p:spPr>
              <a:xfrm>
                <a:off x="0" y="110889"/>
                <a:ext cx="7886700" cy="5588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9980" tIns="159980" rIns="159980" bIns="159980" numCol="1" anchor="ctr">
                <a:spAutoFit/>
              </a:bodyPr>
              <a:lstStyle>
                <a:lvl1pPr defTabSz="844550">
                  <a:lnSpc>
                    <a:spcPct val="90000"/>
                  </a:lnSpc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Write Consumer &amp; Producer Logic (8 Apr – 14 Apr)</a:t>
                </a:r>
              </a:p>
            </p:txBody>
          </p:sp>
        </p:grpSp>
        <p:grpSp>
          <p:nvGrpSpPr>
            <p:cNvPr id="233" name="Group"/>
            <p:cNvGrpSpPr/>
            <p:nvPr/>
          </p:nvGrpSpPr>
          <p:grpSpPr>
            <a:xfrm>
              <a:off x="-1" y="-1"/>
              <a:ext cx="2628902" cy="1200901"/>
              <a:chOff x="0" y="0"/>
              <a:chExt cx="2628900" cy="1200899"/>
            </a:xfrm>
          </p:grpSpPr>
          <p:sp>
            <p:nvSpPr>
              <p:cNvPr id="231" name="Shape"/>
              <p:cNvSpPr/>
              <p:nvPr/>
            </p:nvSpPr>
            <p:spPr>
              <a:xfrm rot="10800000">
                <a:off x="0" y="0"/>
                <a:ext cx="2628901" cy="1200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7565"/>
                    </a:moveTo>
                    <a:lnTo>
                      <a:pt x="10553" y="7565"/>
                    </a:lnTo>
                    <a:lnTo>
                      <a:pt x="10553" y="3240"/>
                    </a:lnTo>
                    <a:lnTo>
                      <a:pt x="9813" y="3240"/>
                    </a:lnTo>
                    <a:lnTo>
                      <a:pt x="10800" y="0"/>
                    </a:lnTo>
                    <a:lnTo>
                      <a:pt x="11787" y="3240"/>
                    </a:lnTo>
                    <a:lnTo>
                      <a:pt x="11047" y="3240"/>
                    </a:lnTo>
                    <a:lnTo>
                      <a:pt x="11047" y="7565"/>
                    </a:lnTo>
                    <a:lnTo>
                      <a:pt x="21600" y="7565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001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2" name="Project"/>
              <p:cNvSpPr txBox="1"/>
              <p:nvPr/>
            </p:nvSpPr>
            <p:spPr>
              <a:xfrm>
                <a:off x="0" y="31614"/>
                <a:ext cx="2628901" cy="7173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6967" tIns="186967" rIns="186967" bIns="186967" numCol="1" anchor="ctr">
                <a:spAutoFit/>
              </a:bodyPr>
              <a:lstStyle>
                <a:lvl1pPr algn="ctr" defTabSz="1200150">
                  <a:lnSpc>
                    <a:spcPct val="90000"/>
                  </a:lnSpc>
                  <a:spcBef>
                    <a:spcPts val="1100"/>
                  </a:spcBef>
                  <a:defRPr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Project</a:t>
                </a:r>
              </a:p>
            </p:txBody>
          </p:sp>
        </p:grpSp>
        <p:grpSp>
          <p:nvGrpSpPr>
            <p:cNvPr id="236" name="Group"/>
            <p:cNvGrpSpPr/>
            <p:nvPr/>
          </p:nvGrpSpPr>
          <p:grpSpPr>
            <a:xfrm>
              <a:off x="2628900" y="0"/>
              <a:ext cx="7886700" cy="780585"/>
              <a:chOff x="0" y="0"/>
              <a:chExt cx="7886700" cy="780583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0" y="0"/>
                <a:ext cx="7886700" cy="780584"/>
              </a:xfrm>
              <a:prstGeom prst="rect">
                <a:avLst/>
              </a:prstGeom>
              <a:solidFill>
                <a:srgbClr val="CDD4EA">
                  <a:alpha val="90000"/>
                </a:srgbClr>
              </a:solidFill>
              <a:ln w="12700" cap="flat">
                <a:solidFill>
                  <a:srgbClr val="CDD4EA">
                    <a:alpha val="9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84455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5" name="Project Set Up (1 Apr – 7 Apr)"/>
              <p:cNvSpPr txBox="1"/>
              <p:nvPr/>
            </p:nvSpPr>
            <p:spPr>
              <a:xfrm>
                <a:off x="0" y="110889"/>
                <a:ext cx="7886700" cy="5588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9980" tIns="159980" rIns="159980" bIns="159980" numCol="1" anchor="ctr">
                <a:spAutoFit/>
              </a:bodyPr>
              <a:lstStyle>
                <a:lvl1pPr defTabSz="844550">
                  <a:lnSpc>
                    <a:spcPct val="90000"/>
                  </a:lnSpc>
                  <a:spcBef>
                    <a:spcPts val="700"/>
                  </a:spcBef>
                  <a:defRPr sz="1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Project Set Up (1 Apr – 7 Apr)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9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Freeform: Shape 11"/>
          <p:cNvSpPr/>
          <p:nvPr/>
        </p:nvSpPr>
        <p:spPr>
          <a:xfrm>
            <a:off x="0" y="0"/>
            <a:ext cx="5217025" cy="3994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5" h="21475" fill="norm" stroke="1" extrusionOk="0">
                <a:moveTo>
                  <a:pt x="8004" y="20361"/>
                </a:moveTo>
                <a:lnTo>
                  <a:pt x="7991" y="20375"/>
                </a:lnTo>
                <a:lnTo>
                  <a:pt x="8011" y="20364"/>
                </a:lnTo>
                <a:cubicBezTo>
                  <a:pt x="8011" y="20364"/>
                  <a:pt x="8008" y="20359"/>
                  <a:pt x="8004" y="20361"/>
                </a:cubicBezTo>
                <a:close/>
                <a:moveTo>
                  <a:pt x="0" y="0"/>
                </a:moveTo>
                <a:lnTo>
                  <a:pt x="20699" y="0"/>
                </a:lnTo>
                <a:lnTo>
                  <a:pt x="20762" y="825"/>
                </a:lnTo>
                <a:cubicBezTo>
                  <a:pt x="20786" y="1293"/>
                  <a:pt x="20800" y="1763"/>
                  <a:pt x="20801" y="2235"/>
                </a:cubicBezTo>
                <a:cubicBezTo>
                  <a:pt x="20809" y="4966"/>
                  <a:pt x="20404" y="7575"/>
                  <a:pt x="19482" y="10037"/>
                </a:cubicBezTo>
                <a:cubicBezTo>
                  <a:pt x="18652" y="12258"/>
                  <a:pt x="17482" y="14135"/>
                  <a:pt x="16076" y="15797"/>
                </a:cubicBezTo>
                <a:cubicBezTo>
                  <a:pt x="16139" y="15760"/>
                  <a:pt x="16193" y="15705"/>
                  <a:pt x="16237" y="15636"/>
                </a:cubicBezTo>
                <a:cubicBezTo>
                  <a:pt x="17253" y="14520"/>
                  <a:pt x="18139" y="13216"/>
                  <a:pt x="18866" y="11765"/>
                </a:cubicBezTo>
                <a:cubicBezTo>
                  <a:pt x="20439" y="8647"/>
                  <a:pt x="21268" y="5243"/>
                  <a:pt x="21158" y="1489"/>
                </a:cubicBezTo>
                <a:cubicBezTo>
                  <a:pt x="21147" y="1044"/>
                  <a:pt x="21118" y="601"/>
                  <a:pt x="21073" y="162"/>
                </a:cubicBezTo>
                <a:lnTo>
                  <a:pt x="21050" y="0"/>
                </a:lnTo>
                <a:lnTo>
                  <a:pt x="21332" y="0"/>
                </a:lnTo>
                <a:lnTo>
                  <a:pt x="21379" y="355"/>
                </a:lnTo>
                <a:cubicBezTo>
                  <a:pt x="21600" y="2670"/>
                  <a:pt x="21386" y="5006"/>
                  <a:pt x="20813" y="7355"/>
                </a:cubicBezTo>
                <a:cubicBezTo>
                  <a:pt x="20047" y="10504"/>
                  <a:pt x="18697" y="13178"/>
                  <a:pt x="16855" y="15433"/>
                </a:cubicBezTo>
                <a:cubicBezTo>
                  <a:pt x="16510" y="15856"/>
                  <a:pt x="16146" y="16248"/>
                  <a:pt x="15771" y="16623"/>
                </a:cubicBezTo>
                <a:cubicBezTo>
                  <a:pt x="15396" y="16998"/>
                  <a:pt x="15012" y="17340"/>
                  <a:pt x="14550" y="17725"/>
                </a:cubicBezTo>
                <a:cubicBezTo>
                  <a:pt x="14101" y="18131"/>
                  <a:pt x="13530" y="18440"/>
                  <a:pt x="12956" y="18737"/>
                </a:cubicBezTo>
                <a:cubicBezTo>
                  <a:pt x="11232" y="19629"/>
                  <a:pt x="9472" y="20369"/>
                  <a:pt x="7655" y="20863"/>
                </a:cubicBezTo>
                <a:cubicBezTo>
                  <a:pt x="5908" y="21339"/>
                  <a:pt x="4147" y="21600"/>
                  <a:pt x="2360" y="21416"/>
                </a:cubicBezTo>
                <a:cubicBezTo>
                  <a:pt x="1708" y="21349"/>
                  <a:pt x="1068" y="21223"/>
                  <a:pt x="446" y="21013"/>
                </a:cubicBezTo>
                <a:lnTo>
                  <a:pt x="0" y="20841"/>
                </a:lnTo>
                <a:lnTo>
                  <a:pt x="0" y="20444"/>
                </a:lnTo>
                <a:lnTo>
                  <a:pt x="152" y="20514"/>
                </a:lnTo>
                <a:cubicBezTo>
                  <a:pt x="849" y="20791"/>
                  <a:pt x="1572" y="20952"/>
                  <a:pt x="2311" y="21034"/>
                </a:cubicBezTo>
                <a:cubicBezTo>
                  <a:pt x="3862" y="21207"/>
                  <a:pt x="5397" y="21023"/>
                  <a:pt x="6925" y="20667"/>
                </a:cubicBezTo>
                <a:cubicBezTo>
                  <a:pt x="7094" y="20628"/>
                  <a:pt x="7262" y="20586"/>
                  <a:pt x="7431" y="20541"/>
                </a:cubicBezTo>
                <a:cubicBezTo>
                  <a:pt x="7590" y="20499"/>
                  <a:pt x="7748" y="20451"/>
                  <a:pt x="7907" y="20405"/>
                </a:cubicBezTo>
                <a:cubicBezTo>
                  <a:pt x="6982" y="20570"/>
                  <a:pt x="6050" y="20662"/>
                  <a:pt x="5117" y="20678"/>
                </a:cubicBezTo>
                <a:cubicBezTo>
                  <a:pt x="3452" y="20692"/>
                  <a:pt x="1824" y="20429"/>
                  <a:pt x="259" y="19719"/>
                </a:cubicBezTo>
                <a:lnTo>
                  <a:pt x="0" y="1959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Title 1"/>
          <p:cNvSpPr txBox="1"/>
          <p:nvPr>
            <p:ph type="title"/>
          </p:nvPr>
        </p:nvSpPr>
        <p:spPr>
          <a:xfrm>
            <a:off x="838200" y="673770"/>
            <a:ext cx="3220330" cy="2027228"/>
          </a:xfrm>
          <a:prstGeom prst="rect">
            <a:avLst/>
          </a:prstGeom>
        </p:spPr>
        <p:txBody>
          <a:bodyPr anchor="t"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/>
            <a:r>
              <a:t>What will you program in Scala?</a:t>
            </a:r>
          </a:p>
        </p:txBody>
      </p:sp>
      <p:grpSp>
        <p:nvGrpSpPr>
          <p:cNvPr id="254" name="TextBox 2"/>
          <p:cNvGrpSpPr/>
          <p:nvPr/>
        </p:nvGrpSpPr>
        <p:grpSpPr>
          <a:xfrm>
            <a:off x="5543381" y="1563541"/>
            <a:ext cx="5809709" cy="3634347"/>
            <a:chOff x="0" y="0"/>
            <a:chExt cx="5809708" cy="3634345"/>
          </a:xfrm>
        </p:grpSpPr>
        <p:grpSp>
          <p:nvGrpSpPr>
            <p:cNvPr id="244" name="Group"/>
            <p:cNvGrpSpPr/>
            <p:nvPr/>
          </p:nvGrpSpPr>
          <p:grpSpPr>
            <a:xfrm>
              <a:off x="0" y="0"/>
              <a:ext cx="2766529" cy="1697777"/>
              <a:chOff x="0" y="0"/>
              <a:chExt cx="2766528" cy="1697776"/>
            </a:xfrm>
          </p:grpSpPr>
          <p:sp>
            <p:nvSpPr>
              <p:cNvPr id="242" name="Rectangle"/>
              <p:cNvSpPr/>
              <p:nvPr/>
            </p:nvSpPr>
            <p:spPr>
              <a:xfrm>
                <a:off x="0" y="18930"/>
                <a:ext cx="2766529" cy="1659916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3" name="Kafka Producer to simulate data stream of transactions"/>
              <p:cNvSpPr txBox="1"/>
              <p:nvPr/>
            </p:nvSpPr>
            <p:spPr>
              <a:xfrm>
                <a:off x="0" y="-1"/>
                <a:ext cx="2766529" cy="16977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pPr/>
                <a:r>
                  <a:t>Kafka Producer to simulate data stream of transactions</a:t>
                </a:r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3043180" y="0"/>
              <a:ext cx="2766529" cy="1697777"/>
              <a:chOff x="0" y="0"/>
              <a:chExt cx="2766528" cy="1697776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18930"/>
                <a:ext cx="2766529" cy="1659916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700"/>
                  </a:spcBef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6" name="Stream Consumer to read from Kafka through Spark-Streaming API"/>
              <p:cNvSpPr txBox="1"/>
              <p:nvPr/>
            </p:nvSpPr>
            <p:spPr>
              <a:xfrm>
                <a:off x="0" y="-1"/>
                <a:ext cx="2766529" cy="16977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pPr/>
                <a:r>
                  <a:t>Stream Consumer to read from Kafka through Spark-Streaming API</a:t>
                </a:r>
              </a:p>
            </p:txBody>
          </p:sp>
        </p:grpSp>
        <p:grpSp>
          <p:nvGrpSpPr>
            <p:cNvPr id="250" name="Group"/>
            <p:cNvGrpSpPr/>
            <p:nvPr/>
          </p:nvGrpSpPr>
          <p:grpSpPr>
            <a:xfrm>
              <a:off x="0" y="1936569"/>
              <a:ext cx="2766529" cy="1697777"/>
              <a:chOff x="0" y="0"/>
              <a:chExt cx="2766528" cy="1697776"/>
            </a:xfrm>
          </p:grpSpPr>
          <p:sp>
            <p:nvSpPr>
              <p:cNvPr id="248" name="Rectangle"/>
              <p:cNvSpPr/>
              <p:nvPr/>
            </p:nvSpPr>
            <p:spPr>
              <a:xfrm>
                <a:off x="0" y="18930"/>
                <a:ext cx="2766529" cy="1659916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700"/>
                  </a:spcBef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9" name="Batch Consumer to enable computation of Non-Stream Data"/>
              <p:cNvSpPr txBox="1"/>
              <p:nvPr/>
            </p:nvSpPr>
            <p:spPr>
              <a:xfrm>
                <a:off x="0" y="-1"/>
                <a:ext cx="2766529" cy="16977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pPr/>
                <a:r>
                  <a:t>Batch Consumer to enable computation of Non-Stream Data</a:t>
                </a:r>
              </a:p>
            </p:txBody>
          </p:sp>
        </p:grpSp>
        <p:grpSp>
          <p:nvGrpSpPr>
            <p:cNvPr id="253" name="Group"/>
            <p:cNvGrpSpPr/>
            <p:nvPr/>
          </p:nvGrpSpPr>
          <p:grpSpPr>
            <a:xfrm>
              <a:off x="3043180" y="1936569"/>
              <a:ext cx="2766529" cy="1697777"/>
              <a:chOff x="0" y="0"/>
              <a:chExt cx="2766528" cy="1697776"/>
            </a:xfrm>
          </p:grpSpPr>
          <p:sp>
            <p:nvSpPr>
              <p:cNvPr id="251" name="Rectangle"/>
              <p:cNvSpPr/>
              <p:nvPr/>
            </p:nvSpPr>
            <p:spPr>
              <a:xfrm>
                <a:off x="0" y="18930"/>
                <a:ext cx="2766529" cy="165991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700"/>
                  </a:spcBef>
                  <a:defRPr sz="26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2" name="Test Cases to ensure Query performance and reliability"/>
              <p:cNvSpPr txBox="1"/>
              <p:nvPr/>
            </p:nvSpPr>
            <p:spPr>
              <a:xfrm>
                <a:off x="0" y="-1"/>
                <a:ext cx="2766529" cy="16977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9060" tIns="99060" rIns="99060" bIns="99060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pPr/>
                <a:r>
                  <a:t>Test Cases to ensure Query performance and reliability</a:t>
                </a:r>
              </a:p>
            </p:txBody>
          </p:sp>
        </p:grpSp>
      </p:grpSp>
      <p:sp>
        <p:nvSpPr>
          <p:cNvPr id="255" name="TextBox 97"/>
          <p:cNvSpPr txBox="1"/>
          <p:nvPr/>
        </p:nvSpPr>
        <p:spPr>
          <a:xfrm>
            <a:off x="1073983" y="5836744"/>
            <a:ext cx="693472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https://github.com/charmiidalal/ethereum-analysis-csye7200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8" name="Title 1"/>
          <p:cNvSpPr txBox="1"/>
          <p:nvPr>
            <p:ph type="title"/>
          </p:nvPr>
        </p:nvSpPr>
        <p:spPr>
          <a:xfrm>
            <a:off x="838200" y="459863"/>
            <a:ext cx="10515600" cy="100459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Acceptance criteria </a:t>
            </a:r>
          </a:p>
        </p:txBody>
      </p:sp>
      <p:sp>
        <p:nvSpPr>
          <p:cNvPr id="259" name="Rectangle: Rounded Corners 11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rgbClr val="FFFFFF">
              <a:alpha val="9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66" name="Content Placeholder 3"/>
          <p:cNvGrpSpPr/>
          <p:nvPr/>
        </p:nvGrpSpPr>
        <p:grpSpPr>
          <a:xfrm>
            <a:off x="1050535" y="3308622"/>
            <a:ext cx="10090930" cy="1335917"/>
            <a:chOff x="0" y="0"/>
            <a:chExt cx="10090929" cy="1335916"/>
          </a:xfrm>
        </p:grpSpPr>
        <p:sp>
          <p:nvSpPr>
            <p:cNvPr id="260" name="Circle"/>
            <p:cNvSpPr/>
            <p:nvPr/>
          </p:nvSpPr>
          <p:spPr>
            <a:xfrm>
              <a:off x="0" y="0"/>
              <a:ext cx="1335917" cy="133591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61" name="Square"/>
            <p:cNvSpPr/>
            <p:nvPr/>
          </p:nvSpPr>
          <p:spPr>
            <a:xfrm>
              <a:off x="280541" y="280542"/>
              <a:ext cx="774832" cy="77483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62" name="Live dashboard configured to pull the data every 10 seconds"/>
            <p:cNvSpPr txBox="1"/>
            <p:nvPr/>
          </p:nvSpPr>
          <p:spPr>
            <a:xfrm>
              <a:off x="1622182" y="149142"/>
              <a:ext cx="3148943" cy="1037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066800">
                <a:spcBef>
                  <a:spcPts val="1000"/>
                </a:spcBef>
                <a:defRPr sz="2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Live dashboard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 </a:t>
              </a:r>
              <a:r>
                <a:t>configured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 to pull the data every</a:t>
              </a:r>
              <a:r>
                <a:t> 10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 seconds</a:t>
              </a:r>
            </a:p>
          </p:txBody>
        </p:sp>
        <p:sp>
          <p:nvSpPr>
            <p:cNvPr id="263" name="Circle"/>
            <p:cNvSpPr/>
            <p:nvPr/>
          </p:nvSpPr>
          <p:spPr>
            <a:xfrm>
              <a:off x="5319803" y="0"/>
              <a:ext cx="1335918" cy="133591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64" name="Square"/>
            <p:cNvSpPr/>
            <p:nvPr/>
          </p:nvSpPr>
          <p:spPr>
            <a:xfrm>
              <a:off x="5600345" y="280542"/>
              <a:ext cx="774831" cy="7748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265" name="Data sent to the kafka topic  loads it into a data frame every second."/>
            <p:cNvSpPr txBox="1"/>
            <p:nvPr/>
          </p:nvSpPr>
          <p:spPr>
            <a:xfrm>
              <a:off x="6941987" y="149142"/>
              <a:ext cx="3148943" cy="1037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defTabSz="1066800">
                <a:spcBef>
                  <a:spcPts val="1000"/>
                </a:spcBef>
                <a:defRPr sz="2400"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t>Data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 </a:t>
              </a:r>
              <a:r>
                <a:t>sent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 to the kafka topic</a:t>
              </a:r>
              <a:r>
                <a:t>  loads it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 into a </a:t>
              </a:r>
              <a:r>
                <a:t>data frame </a:t>
              </a:r>
              <a:r>
                <a:rPr>
                  <a:latin typeface="+mj-lt"/>
                  <a:ea typeface="+mj-ea"/>
                  <a:cs typeface="+mj-cs"/>
                  <a:sym typeface="Calibri"/>
                </a:rPr>
                <a:t>every second.</a:t>
              </a:r>
            </a:p>
          </p:txBody>
        </p:sp>
      </p:grpSp>
      <p:pic>
        <p:nvPicPr>
          <p:cNvPr id="267" name="Graphic 11" descr="Graphic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2960" y="2778760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Graphic 11" descr="Graphic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4377" y="2827054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