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3" r:id="rId8"/>
    <p:sldId id="265" r:id="rId9"/>
    <p:sldId id="267" r:id="rId10"/>
    <p:sldId id="264" r:id="rId11"/>
    <p:sldId id="266" r:id="rId12"/>
    <p:sldId id="26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CE30B-D1CA-35F2-C8BC-3DBDCEC7E2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7DD1CFA-245A-4F38-F877-0A7AB826BD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D082EF8-4DEF-8DA7-0FC7-2CD604E7322B}"/>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5" name="Footer Placeholder 4">
            <a:extLst>
              <a:ext uri="{FF2B5EF4-FFF2-40B4-BE49-F238E27FC236}">
                <a16:creationId xmlns:a16="http://schemas.microsoft.com/office/drawing/2014/main" id="{A34AB2EE-53F9-640A-0D46-4B768B5225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1DE6D9-1E3D-20C8-D321-B2D1F37E01A3}"/>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30071724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08FF9-6590-D01C-BD5A-8066C9A8B8C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9D3340-3A85-A87A-D915-83D3F071B8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4539864-7861-FB6A-C813-18F5CCB6DDF9}"/>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5" name="Footer Placeholder 4">
            <a:extLst>
              <a:ext uri="{FF2B5EF4-FFF2-40B4-BE49-F238E27FC236}">
                <a16:creationId xmlns:a16="http://schemas.microsoft.com/office/drawing/2014/main" id="{BDBAD2D9-B375-96B0-930C-0517EB8F397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813EBAD-EC5F-9D2F-84EE-16B43C99CD5A}"/>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343380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BCB2D9-C0C6-94F8-D9B2-B6E5204A8F5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F3BE05-C673-3F1A-32E2-C2214541F4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FA6C38-BE7B-E268-4CE8-02AF68E756C7}"/>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5" name="Footer Placeholder 4">
            <a:extLst>
              <a:ext uri="{FF2B5EF4-FFF2-40B4-BE49-F238E27FC236}">
                <a16:creationId xmlns:a16="http://schemas.microsoft.com/office/drawing/2014/main" id="{426F215C-5714-9B71-E173-1A4ACFB02C6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90B294-CE38-D889-7C04-9DFDA907A70E}"/>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425523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AF0ED-355E-81A9-0D4B-EE6E96F21F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838E5F-7848-C3C8-41F8-69D92162F1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968C14-E7F8-94B2-E28F-95E5BF94AA89}"/>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5" name="Footer Placeholder 4">
            <a:extLst>
              <a:ext uri="{FF2B5EF4-FFF2-40B4-BE49-F238E27FC236}">
                <a16:creationId xmlns:a16="http://schemas.microsoft.com/office/drawing/2014/main" id="{DD11FC74-D859-5B3D-F2BF-04D8ED9EBD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845793-4D97-2313-91CD-7D24C6DA51D8}"/>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223790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C7E58-DFFB-BA1B-E24B-0E6314A11A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369021-9E2D-2E70-7E5B-CB1C8EF68B2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A473211-1B3D-CE4A-1AE3-1320B407457C}"/>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5" name="Footer Placeholder 4">
            <a:extLst>
              <a:ext uri="{FF2B5EF4-FFF2-40B4-BE49-F238E27FC236}">
                <a16:creationId xmlns:a16="http://schemas.microsoft.com/office/drawing/2014/main" id="{286BA429-9AA6-1541-88E4-03804670704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E0A1345-39B4-F60F-0A76-79B3AEB7F64A}"/>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3341438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FFAC8-94DC-D42D-C45B-0F6948BA49E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6C2B08-FC9E-B574-EDFA-552186C004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852EA7-CE21-6B56-7E4B-8960B1DFD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CDC30A3-E280-910B-7DE0-4FF96C7D8934}"/>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6" name="Footer Placeholder 5">
            <a:extLst>
              <a:ext uri="{FF2B5EF4-FFF2-40B4-BE49-F238E27FC236}">
                <a16:creationId xmlns:a16="http://schemas.microsoft.com/office/drawing/2014/main" id="{42298DDA-451E-2AC3-FA4C-8A30BFFFD5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544B25-E203-B1D6-3BEE-4A6A9946016D}"/>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2232371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EC6FB-0AB6-F4C5-ACD1-B3A86B471D7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7965279-10AB-E9F4-983D-73F041C8BD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1EE129D-6C04-F66B-56EA-01C8E077738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8869D71-16FC-A143-1924-3511B0576EE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80877F-5B84-03AF-BF3F-9D8EE3F3B9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8A198CC-5B6D-4FF4-4732-54500A96DAB8}"/>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8" name="Footer Placeholder 7">
            <a:extLst>
              <a:ext uri="{FF2B5EF4-FFF2-40B4-BE49-F238E27FC236}">
                <a16:creationId xmlns:a16="http://schemas.microsoft.com/office/drawing/2014/main" id="{5AB06B86-4AF9-D818-A8CB-5421AB02012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9D89988-6383-9EA1-C7DE-826BD8DE400A}"/>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705380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BD292-3E88-4E4A-9797-41D15F34142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A4F3DBB-A65F-AEF7-5CD4-79C1FA9BB991}"/>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4" name="Footer Placeholder 3">
            <a:extLst>
              <a:ext uri="{FF2B5EF4-FFF2-40B4-BE49-F238E27FC236}">
                <a16:creationId xmlns:a16="http://schemas.microsoft.com/office/drawing/2014/main" id="{01564818-B9FF-C1B4-B291-D1ABF075BE9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CE230E-F586-B328-7064-809B22D3BFB8}"/>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208488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6B96558-A493-7A97-7BF3-220B2798E61E}"/>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3" name="Footer Placeholder 2">
            <a:extLst>
              <a:ext uri="{FF2B5EF4-FFF2-40B4-BE49-F238E27FC236}">
                <a16:creationId xmlns:a16="http://schemas.microsoft.com/office/drawing/2014/main" id="{F1085D16-F432-2520-FF96-A0FE32C6D7B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CBEE474-D5A2-1CE2-2815-35B290B3B739}"/>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2331405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F71FA-86CF-BEAE-6A60-A3F5A29BC19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D5618E-D35E-135C-C504-0F1D1E552D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CF3E90-DA38-A4FF-0AE8-4592CE9BE7C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E36ED9-5083-CB3B-1E4A-B77269D1EE0D}"/>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6" name="Footer Placeholder 5">
            <a:extLst>
              <a:ext uri="{FF2B5EF4-FFF2-40B4-BE49-F238E27FC236}">
                <a16:creationId xmlns:a16="http://schemas.microsoft.com/office/drawing/2014/main" id="{95D74D7D-CCC0-C255-F776-6DC1399136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2E4743C-FB6D-C71C-D1D6-AC7AA003B76B}"/>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868879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3DE887-424C-C1BB-26F3-E61CFDA764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836E974-96B1-E6C4-B804-E1373CF6D3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D825F32-CA2F-9C48-DC89-FC71247C41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C8DC33-EF7D-F38F-E15D-9C6FA7190474}"/>
              </a:ext>
            </a:extLst>
          </p:cNvPr>
          <p:cNvSpPr>
            <a:spLocks noGrp="1"/>
          </p:cNvSpPr>
          <p:nvPr>
            <p:ph type="dt" sz="half" idx="10"/>
          </p:nvPr>
        </p:nvSpPr>
        <p:spPr/>
        <p:txBody>
          <a:bodyPr/>
          <a:lstStyle/>
          <a:p>
            <a:fld id="{7ACE1C98-E5A8-42BD-A6A4-D4D161F13831}" type="datetimeFigureOut">
              <a:rPr lang="en-IN" smtClean="0"/>
              <a:t>08-09-2025</a:t>
            </a:fld>
            <a:endParaRPr lang="en-IN"/>
          </a:p>
        </p:txBody>
      </p:sp>
      <p:sp>
        <p:nvSpPr>
          <p:cNvPr id="6" name="Footer Placeholder 5">
            <a:extLst>
              <a:ext uri="{FF2B5EF4-FFF2-40B4-BE49-F238E27FC236}">
                <a16:creationId xmlns:a16="http://schemas.microsoft.com/office/drawing/2014/main" id="{217E8882-C922-B64F-808E-463B5770E61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AA5345-0E5E-7D75-630C-F0D233621F49}"/>
              </a:ext>
            </a:extLst>
          </p:cNvPr>
          <p:cNvSpPr>
            <a:spLocks noGrp="1"/>
          </p:cNvSpPr>
          <p:nvPr>
            <p:ph type="sldNum" sz="quarter" idx="12"/>
          </p:nvPr>
        </p:nvSpPr>
        <p:spPr/>
        <p:txBody>
          <a:bodyPr/>
          <a:lstStyle/>
          <a:p>
            <a:fld id="{2569B577-461E-42D4-9591-6D167F16EFA7}" type="slidenum">
              <a:rPr lang="en-IN" smtClean="0"/>
              <a:t>‹#›</a:t>
            </a:fld>
            <a:endParaRPr lang="en-IN"/>
          </a:p>
        </p:txBody>
      </p:sp>
    </p:spTree>
    <p:extLst>
      <p:ext uri="{BB962C8B-B14F-4D97-AF65-F5344CB8AC3E}">
        <p14:creationId xmlns:p14="http://schemas.microsoft.com/office/powerpoint/2010/main" val="417592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203F6C-422E-B647-AEB5-DCF9CC31A24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3A2E5A3-9E78-FF2F-C3CE-813C792CAE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3AAF22-3B61-E860-A345-371E3F1264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CE1C98-E5A8-42BD-A6A4-D4D161F13831}" type="datetimeFigureOut">
              <a:rPr lang="en-IN" smtClean="0"/>
              <a:t>08-09-2025</a:t>
            </a:fld>
            <a:endParaRPr lang="en-IN"/>
          </a:p>
        </p:txBody>
      </p:sp>
      <p:sp>
        <p:nvSpPr>
          <p:cNvPr id="5" name="Footer Placeholder 4">
            <a:extLst>
              <a:ext uri="{FF2B5EF4-FFF2-40B4-BE49-F238E27FC236}">
                <a16:creationId xmlns:a16="http://schemas.microsoft.com/office/drawing/2014/main" id="{FDBCEAB9-6529-02C5-8348-1FDBEC45B1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1970CF4-3B1B-5B26-F696-AA53BD0B95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69B577-461E-42D4-9591-6D167F16EFA7}" type="slidenum">
              <a:rPr lang="en-IN" smtClean="0"/>
              <a:t>‹#›</a:t>
            </a:fld>
            <a:endParaRPr lang="en-IN"/>
          </a:p>
        </p:txBody>
      </p:sp>
    </p:spTree>
    <p:extLst>
      <p:ext uri="{BB962C8B-B14F-4D97-AF65-F5344CB8AC3E}">
        <p14:creationId xmlns:p14="http://schemas.microsoft.com/office/powerpoint/2010/main" val="25071940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27D2-036D-5CDD-9186-77ABC8C88459}"/>
              </a:ext>
            </a:extLst>
          </p:cNvPr>
          <p:cNvSpPr>
            <a:spLocks noGrp="1"/>
          </p:cNvSpPr>
          <p:nvPr>
            <p:ph type="ctrTitle"/>
          </p:nvPr>
        </p:nvSpPr>
        <p:spPr>
          <a:xfrm>
            <a:off x="1524000" y="1122363"/>
            <a:ext cx="9144000" cy="1040734"/>
          </a:xfrm>
        </p:spPr>
        <p:txBody>
          <a:bodyPr>
            <a:normAutofit/>
          </a:bodyPr>
          <a:lstStyle/>
          <a:p>
            <a:r>
              <a:rPr lang="en-IN" sz="4400" b="1" dirty="0">
                <a:latin typeface="Times New Roman" panose="02020603050405020304" pitchFamily="18" charset="0"/>
                <a:cs typeface="Times New Roman" panose="02020603050405020304" pitchFamily="18" charset="0"/>
              </a:rPr>
              <a:t>Project: CozyHaven – Hotel Booking</a:t>
            </a:r>
          </a:p>
        </p:txBody>
      </p:sp>
      <p:sp>
        <p:nvSpPr>
          <p:cNvPr id="3" name="Subtitle 2">
            <a:extLst>
              <a:ext uri="{FF2B5EF4-FFF2-40B4-BE49-F238E27FC236}">
                <a16:creationId xmlns:a16="http://schemas.microsoft.com/office/drawing/2014/main" id="{3FDDD296-7B07-057E-A8D0-AA00749F0581}"/>
              </a:ext>
            </a:extLst>
          </p:cNvPr>
          <p:cNvSpPr>
            <a:spLocks noGrp="1"/>
          </p:cNvSpPr>
          <p:nvPr>
            <p:ph type="subTitle" idx="1"/>
          </p:nvPr>
        </p:nvSpPr>
        <p:spPr>
          <a:xfrm>
            <a:off x="1524000" y="2987010"/>
            <a:ext cx="9144000" cy="1655762"/>
          </a:xfrm>
        </p:spPr>
        <p:txBody>
          <a:bodyPr>
            <a:normAutofit/>
          </a:bodyPr>
          <a:lstStyle/>
          <a:p>
            <a:r>
              <a:rPr lang="en-IN" sz="2800" dirty="0">
                <a:latin typeface="Times New Roman" panose="02020603050405020304" pitchFamily="18" charset="0"/>
                <a:cs typeface="Times New Roman" panose="02020603050405020304" pitchFamily="18" charset="0"/>
              </a:rPr>
              <a:t>Project By: Charmila A B</a:t>
            </a:r>
          </a:p>
          <a:p>
            <a:r>
              <a:rPr lang="en-IN" sz="2800" dirty="0">
                <a:latin typeface="Times New Roman" panose="02020603050405020304" pitchFamily="18" charset="0"/>
                <a:cs typeface="Times New Roman" panose="02020603050405020304" pitchFamily="18" charset="0"/>
              </a:rPr>
              <a:t>Trainer By: Javeed Mohammed </a:t>
            </a:r>
          </a:p>
        </p:txBody>
      </p:sp>
    </p:spTree>
    <p:extLst>
      <p:ext uri="{BB962C8B-B14F-4D97-AF65-F5344CB8AC3E}">
        <p14:creationId xmlns:p14="http://schemas.microsoft.com/office/powerpoint/2010/main" val="26630682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8500879-6E67-1F58-8CE1-751621D3D5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0542" y="1288159"/>
            <a:ext cx="10294374" cy="4542370"/>
          </a:xfrm>
          <a:prstGeom prst="rect">
            <a:avLst/>
          </a:prstGeom>
        </p:spPr>
      </p:pic>
      <p:sp>
        <p:nvSpPr>
          <p:cNvPr id="2" name="TextBox 1">
            <a:extLst>
              <a:ext uri="{FF2B5EF4-FFF2-40B4-BE49-F238E27FC236}">
                <a16:creationId xmlns:a16="http://schemas.microsoft.com/office/drawing/2014/main" id="{425C25F3-C5B2-7316-A203-E989B6CB8D74}"/>
              </a:ext>
            </a:extLst>
          </p:cNvPr>
          <p:cNvSpPr txBox="1"/>
          <p:nvPr/>
        </p:nvSpPr>
        <p:spPr>
          <a:xfrm>
            <a:off x="3175819" y="442696"/>
            <a:ext cx="6646607"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Validation is done in Payments</a:t>
            </a:r>
          </a:p>
        </p:txBody>
      </p:sp>
    </p:spTree>
    <p:extLst>
      <p:ext uri="{BB962C8B-B14F-4D97-AF65-F5344CB8AC3E}">
        <p14:creationId xmlns:p14="http://schemas.microsoft.com/office/powerpoint/2010/main" val="3609896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665F27-2119-FB4F-1BD3-0BFF531FAE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819" y="1812374"/>
            <a:ext cx="9488130" cy="4078825"/>
          </a:xfrm>
          <a:prstGeom prst="rect">
            <a:avLst/>
          </a:prstGeom>
        </p:spPr>
      </p:pic>
      <p:sp>
        <p:nvSpPr>
          <p:cNvPr id="3" name="TextBox 2">
            <a:extLst>
              <a:ext uri="{FF2B5EF4-FFF2-40B4-BE49-F238E27FC236}">
                <a16:creationId xmlns:a16="http://schemas.microsoft.com/office/drawing/2014/main" id="{BC3EAEB8-D6DE-1881-D7AF-763AF6F1F74B}"/>
              </a:ext>
            </a:extLst>
          </p:cNvPr>
          <p:cNvSpPr txBox="1"/>
          <p:nvPr/>
        </p:nvSpPr>
        <p:spPr>
          <a:xfrm>
            <a:off x="2674375" y="580103"/>
            <a:ext cx="7502012"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Validation is done in Booking Management</a:t>
            </a:r>
          </a:p>
        </p:txBody>
      </p:sp>
    </p:spTree>
    <p:extLst>
      <p:ext uri="{BB962C8B-B14F-4D97-AF65-F5344CB8AC3E}">
        <p14:creationId xmlns:p14="http://schemas.microsoft.com/office/powerpoint/2010/main" val="41389392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1A05A9-FFED-55D8-87CE-333F03019C82}"/>
              </a:ext>
            </a:extLst>
          </p:cNvPr>
          <p:cNvSpPr txBox="1"/>
          <p:nvPr/>
        </p:nvSpPr>
        <p:spPr>
          <a:xfrm>
            <a:off x="4203290" y="2423652"/>
            <a:ext cx="3785419" cy="646331"/>
          </a:xfrm>
          <a:prstGeom prst="rect">
            <a:avLst/>
          </a:prstGeom>
          <a:noFill/>
        </p:spPr>
        <p:txBody>
          <a:bodyPr wrap="square" rtlCol="0">
            <a:spAutoFit/>
          </a:bodyPr>
          <a:lstStyle/>
          <a:p>
            <a:r>
              <a:rPr lang="en-IN" sz="3600" b="1"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09068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6ABFB-A203-0B5E-86C6-B36074707BAE}"/>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Technologies Used</a:t>
            </a:r>
          </a:p>
        </p:txBody>
      </p:sp>
      <p:sp>
        <p:nvSpPr>
          <p:cNvPr id="3" name="Content Placeholder 2">
            <a:extLst>
              <a:ext uri="{FF2B5EF4-FFF2-40B4-BE49-F238E27FC236}">
                <a16:creationId xmlns:a16="http://schemas.microsoft.com/office/drawing/2014/main" id="{85671F27-14B3-DDBA-5B87-92B2A3678EF3}"/>
              </a:ext>
            </a:extLst>
          </p:cNvPr>
          <p:cNvSpPr>
            <a:spLocks noGrp="1"/>
          </p:cNvSpPr>
          <p:nvPr>
            <p:ph idx="1"/>
          </p:nvPr>
        </p:nvSpPr>
        <p:spPr>
          <a:xfrm>
            <a:off x="1034845" y="1867668"/>
            <a:ext cx="3252019" cy="3414969"/>
          </a:xfrm>
        </p:spPr>
        <p:txBody>
          <a:bodyPr>
            <a:normAutofit/>
          </a:bodyPr>
          <a:lstStyle/>
          <a:p>
            <a:pPr marL="0" indent="0">
              <a:buNone/>
            </a:pPr>
            <a:r>
              <a:rPr lang="en-IN" sz="2000" b="1" dirty="0">
                <a:latin typeface="Times New Roman" panose="02020603050405020304" pitchFamily="18" charset="0"/>
                <a:cs typeface="Times New Roman" panose="02020603050405020304" pitchFamily="18" charset="0"/>
              </a:rPr>
              <a:t>For Backend:</a:t>
            </a:r>
          </a:p>
          <a:p>
            <a:pPr marL="0" indent="0">
              <a:buNone/>
            </a:pPr>
            <a:r>
              <a:rPr lang="en-IN" sz="2000" dirty="0">
                <a:latin typeface="Times New Roman" panose="02020603050405020304" pitchFamily="18" charset="0"/>
                <a:cs typeface="Times New Roman" panose="02020603050405020304" pitchFamily="18" charset="0"/>
              </a:rPr>
              <a:t>Java Spring Boot</a:t>
            </a:r>
          </a:p>
          <a:p>
            <a:pPr marL="0" indent="0">
              <a:buNone/>
            </a:pPr>
            <a:r>
              <a:rPr lang="en-IN" sz="2000" b="1" dirty="0">
                <a:latin typeface="Times New Roman" panose="02020603050405020304" pitchFamily="18" charset="0"/>
                <a:cs typeface="Times New Roman" panose="02020603050405020304" pitchFamily="18" charset="0"/>
              </a:rPr>
              <a:t>For Frontend:</a:t>
            </a:r>
          </a:p>
          <a:p>
            <a:pPr marL="0" indent="0">
              <a:buNone/>
            </a:pPr>
            <a:r>
              <a:rPr lang="en-IN" sz="2000" dirty="0">
                <a:latin typeface="Times New Roman" panose="02020603050405020304" pitchFamily="18" charset="0"/>
                <a:cs typeface="Times New Roman" panose="02020603050405020304" pitchFamily="18" charset="0"/>
              </a:rPr>
              <a:t>React.js</a:t>
            </a:r>
          </a:p>
          <a:p>
            <a:pPr marL="0" indent="0">
              <a:buNone/>
            </a:pPr>
            <a:r>
              <a:rPr lang="en-IN" sz="2000" b="1" dirty="0">
                <a:latin typeface="Times New Roman" panose="02020603050405020304" pitchFamily="18" charset="0"/>
                <a:cs typeface="Times New Roman" panose="02020603050405020304" pitchFamily="18" charset="0"/>
              </a:rPr>
              <a:t>For Database:</a:t>
            </a:r>
          </a:p>
          <a:p>
            <a:pPr marL="0" indent="0">
              <a:buNone/>
            </a:pPr>
            <a:r>
              <a:rPr lang="en-IN" sz="2000" dirty="0">
                <a:latin typeface="Times New Roman" panose="02020603050405020304" pitchFamily="18" charset="0"/>
                <a:cs typeface="Times New Roman" panose="02020603050405020304" pitchFamily="18" charset="0"/>
              </a:rPr>
              <a:t>MySql</a:t>
            </a:r>
          </a:p>
          <a:p>
            <a:pPr marL="0" indent="0">
              <a:buNone/>
            </a:pPr>
            <a:r>
              <a:rPr lang="en-IN" sz="2000" b="1" dirty="0">
                <a:latin typeface="Times New Roman" panose="02020603050405020304" pitchFamily="18" charset="0"/>
                <a:cs typeface="Times New Roman" panose="02020603050405020304" pitchFamily="18" charset="0"/>
              </a:rPr>
              <a:t>For Authentication:</a:t>
            </a:r>
          </a:p>
          <a:p>
            <a:pPr marL="0" indent="0">
              <a:buNone/>
            </a:pPr>
            <a:r>
              <a:rPr lang="en-IN" sz="2000" dirty="0">
                <a:latin typeface="Times New Roman" panose="02020603050405020304" pitchFamily="18" charset="0"/>
                <a:cs typeface="Times New Roman" panose="02020603050405020304" pitchFamily="18" charset="0"/>
              </a:rPr>
              <a:t>JSON Web Tokens(JWT)</a:t>
            </a:r>
          </a:p>
        </p:txBody>
      </p:sp>
    </p:spTree>
    <p:extLst>
      <p:ext uri="{BB962C8B-B14F-4D97-AF65-F5344CB8AC3E}">
        <p14:creationId xmlns:p14="http://schemas.microsoft.com/office/powerpoint/2010/main" val="2167134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38CFF-4994-80B0-50AB-910FD6FA3021}"/>
              </a:ext>
            </a:extLst>
          </p:cNvPr>
          <p:cNvSpPr>
            <a:spLocks noGrp="1"/>
          </p:cNvSpPr>
          <p:nvPr>
            <p:ph type="title"/>
          </p:nvPr>
        </p:nvSpPr>
        <p:spPr/>
        <p:txBody>
          <a:bodyPr>
            <a:normAutofit/>
          </a:bodyPr>
          <a:lstStyle/>
          <a:p>
            <a:r>
              <a:rPr lang="en-IN" sz="3600" b="1" dirty="0">
                <a:latin typeface="Times New Roman" panose="02020603050405020304" pitchFamily="18" charset="0"/>
                <a:cs typeface="Times New Roman" panose="02020603050405020304" pitchFamily="18" charset="0"/>
              </a:rPr>
              <a:t>           Introduction About the Project</a:t>
            </a:r>
          </a:p>
        </p:txBody>
      </p:sp>
      <p:sp>
        <p:nvSpPr>
          <p:cNvPr id="3" name="Content Placeholder 2">
            <a:extLst>
              <a:ext uri="{FF2B5EF4-FFF2-40B4-BE49-F238E27FC236}">
                <a16:creationId xmlns:a16="http://schemas.microsoft.com/office/drawing/2014/main" id="{D48ECB96-A509-D44F-2ED5-D2BC49FA8E9B}"/>
              </a:ext>
            </a:extLst>
          </p:cNvPr>
          <p:cNvSpPr>
            <a:spLocks noGrp="1"/>
          </p:cNvSpPr>
          <p:nvPr>
            <p:ph idx="1"/>
          </p:nvPr>
        </p:nvSpPr>
        <p:spPr/>
        <p:txBody>
          <a:bodyPr>
            <a:normAutofit fontScale="70000" lnSpcReduction="20000"/>
          </a:bodyPr>
          <a:lstStyle/>
          <a:p>
            <a:pPr marL="0" indent="0">
              <a:lnSpc>
                <a:spcPct val="120000"/>
              </a:lnSpc>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Cozy Haven Hotel Booking System</a:t>
            </a:r>
            <a:r>
              <a:rPr lang="en-US" dirty="0">
                <a:latin typeface="Times New Roman" panose="02020603050405020304" pitchFamily="18" charset="0"/>
                <a:cs typeface="Times New Roman" panose="02020603050405020304" pitchFamily="18" charset="0"/>
              </a:rPr>
              <a:t> is a web application that simplifies and streamlines the hotel booking process, allowing administrators to manage hotels and customers to easily view and book rooms online. The system is designed to be secure, fast, and user-friendly.</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Times New Roman" panose="02020603050405020304" pitchFamily="18" charset="0"/>
                <a:cs typeface="Times New Roman" panose="02020603050405020304" pitchFamily="18" charset="0"/>
              </a:rPr>
              <a:t>Backend:</a:t>
            </a:r>
            <a:r>
              <a:rPr lang="en-US" dirty="0">
                <a:latin typeface="Times New Roman" panose="02020603050405020304" pitchFamily="18" charset="0"/>
                <a:cs typeface="Times New Roman" panose="02020603050405020304" pitchFamily="18" charset="0"/>
              </a:rPr>
              <a:t> Developed using It provides REST APIs to handle hotel management. For security, Spring Boot. JWT (JSON Web Token) authentication is implemented to ensure that only authorized users can access protected features.</a:t>
            </a:r>
          </a:p>
          <a:p>
            <a:pPr marL="0" indent="0">
              <a:lnSpc>
                <a:spcPct val="120000"/>
              </a:lnSpc>
              <a:buNone/>
            </a:pPr>
            <a:endParaRPr lang="en-US" dirty="0">
              <a:latin typeface="Times New Roman" panose="02020603050405020304" pitchFamily="18" charset="0"/>
              <a:cs typeface="Times New Roman" panose="02020603050405020304" pitchFamily="18" charset="0"/>
            </a:endParaRPr>
          </a:p>
          <a:p>
            <a:pPr marL="0" indent="0">
              <a:lnSpc>
                <a:spcPct val="120000"/>
              </a:lnSpc>
              <a:buNone/>
            </a:pPr>
            <a:r>
              <a:rPr lang="en-US" b="1" dirty="0">
                <a:latin typeface="Times New Roman" panose="02020603050405020304" pitchFamily="18" charset="0"/>
                <a:cs typeface="Times New Roman" panose="02020603050405020304" pitchFamily="18" charset="0"/>
              </a:rPr>
              <a:t>Frontend:</a:t>
            </a:r>
            <a:r>
              <a:rPr lang="en-US" dirty="0">
                <a:latin typeface="Times New Roman" panose="02020603050405020304" pitchFamily="18" charset="0"/>
                <a:cs typeface="Times New Roman" panose="02020603050405020304" pitchFamily="18" charset="0"/>
              </a:rPr>
              <a:t> Developed using ReactJS, which provides an interactive and responsive UI. React is used for routing, forms, data binding, and client-side validations, ensuring a smooth booking experience.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1216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D2B9D3-CB44-06E7-615E-3AE581D7D10A}"/>
              </a:ext>
            </a:extLst>
          </p:cNvPr>
          <p:cNvSpPr txBox="1"/>
          <p:nvPr/>
        </p:nvSpPr>
        <p:spPr>
          <a:xfrm>
            <a:off x="707922" y="922646"/>
            <a:ext cx="10776155" cy="4832092"/>
          </a:xfrm>
          <a:prstGeom prst="rect">
            <a:avLst/>
          </a:prstGeom>
          <a:noFill/>
        </p:spPr>
        <p:txBody>
          <a:bodyPr wrap="square">
            <a:spAutoFit/>
          </a:bodyPr>
          <a:lstStyle/>
          <a:p>
            <a:pPr>
              <a:buNone/>
            </a:pPr>
            <a:r>
              <a:rPr lang="en-US" sz="2400" b="1" dirty="0">
                <a:latin typeface="Times New Roman" panose="02020603050405020304" pitchFamily="18" charset="0"/>
                <a:cs typeface="Times New Roman" panose="02020603050405020304" pitchFamily="18" charset="0"/>
              </a:rPr>
              <a:t>User Roles</a:t>
            </a:r>
          </a:p>
          <a:p>
            <a:pPr>
              <a:buNone/>
            </a:pPr>
            <a:endParaRPr lang="en-US" sz="2400" b="1"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1. Admin</a:t>
            </a:r>
          </a:p>
          <a:p>
            <a:r>
              <a:rPr lang="en-US" sz="2000" dirty="0">
                <a:latin typeface="Times New Roman" panose="02020603050405020304" pitchFamily="18" charset="0"/>
                <a:cs typeface="Times New Roman" panose="02020603050405020304" pitchFamily="18" charset="0"/>
              </a:rPr>
              <a:t>The Admin is responsible for managing the hotel data and services. The Admin can:</a:t>
            </a:r>
          </a:p>
          <a:p>
            <a:r>
              <a:rPr lang="en-US" sz="2000" dirty="0">
                <a:latin typeface="Times New Roman" panose="02020603050405020304" pitchFamily="18" charset="0"/>
                <a:cs typeface="Times New Roman" panose="02020603050405020304" pitchFamily="18" charset="0"/>
              </a:rPr>
              <a:t>Add, edit, and delete hotels.</a:t>
            </a:r>
          </a:p>
          <a:p>
            <a:r>
              <a:rPr lang="en-US" sz="2000" dirty="0">
                <a:latin typeface="Times New Roman" panose="02020603050405020304" pitchFamily="18" charset="0"/>
                <a:cs typeface="Times New Roman" panose="02020603050405020304" pitchFamily="18" charset="0"/>
              </a:rPr>
              <a:t>Add rooms for a particular hotel.</a:t>
            </a:r>
          </a:p>
          <a:p>
            <a:r>
              <a:rPr lang="en-US" sz="2000" dirty="0">
                <a:latin typeface="Times New Roman" panose="02020603050405020304" pitchFamily="18" charset="0"/>
                <a:cs typeface="Times New Roman" panose="02020603050405020304" pitchFamily="18" charset="0"/>
              </a:rPr>
              <a:t>Add transport services for hotels.</a:t>
            </a:r>
          </a:p>
          <a:p>
            <a:r>
              <a:rPr lang="en-US" sz="2000" dirty="0">
                <a:latin typeface="Times New Roman" panose="02020603050405020304" pitchFamily="18" charset="0"/>
                <a:cs typeface="Times New Roman" panose="02020603050405020304" pitchFamily="18" charset="0"/>
              </a:rPr>
              <a:t>View all bookings made by customers.</a:t>
            </a:r>
          </a:p>
          <a:p>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2. Customer</a:t>
            </a:r>
          </a:p>
          <a:p>
            <a:r>
              <a:rPr lang="en-US" sz="2000" dirty="0">
                <a:latin typeface="Times New Roman" panose="02020603050405020304" pitchFamily="18" charset="0"/>
                <a:cs typeface="Times New Roman" panose="02020603050405020304" pitchFamily="18" charset="0"/>
              </a:rPr>
              <a:t>The Customer interacts with the system to make hotel reservations. The Customer can:</a:t>
            </a:r>
          </a:p>
          <a:p>
            <a:r>
              <a:rPr lang="en-US" sz="2000" dirty="0">
                <a:latin typeface="Times New Roman" panose="02020603050405020304" pitchFamily="18" charset="0"/>
                <a:cs typeface="Times New Roman" panose="02020603050405020304" pitchFamily="18" charset="0"/>
              </a:rPr>
              <a:t>View all hotels on the main page.</a:t>
            </a:r>
          </a:p>
          <a:p>
            <a:r>
              <a:rPr lang="en-US" sz="2000" dirty="0">
                <a:latin typeface="Times New Roman" panose="02020603050405020304" pitchFamily="18" charset="0"/>
                <a:cs typeface="Times New Roman" panose="02020603050405020304" pitchFamily="18" charset="0"/>
              </a:rPr>
              <a:t>Check hotel facilities and details (Wi-Fi, dining, parking, etc.).</a:t>
            </a:r>
          </a:p>
          <a:p>
            <a:r>
              <a:rPr lang="en-US" sz="2000" dirty="0">
                <a:latin typeface="Times New Roman" panose="02020603050405020304" pitchFamily="18" charset="0"/>
                <a:cs typeface="Times New Roman" panose="02020603050405020304" pitchFamily="18" charset="0"/>
              </a:rPr>
              <a:t>Quickly book a hotel by selecting rooms, dates, and making the payment.</a:t>
            </a:r>
          </a:p>
          <a:p>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99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4647-B99C-05DD-7DF9-E2FEC40EEA3D}"/>
              </a:ext>
            </a:extLst>
          </p:cNvPr>
          <p:cNvSpPr>
            <a:spLocks noGrp="1"/>
          </p:cNvSpPr>
          <p:nvPr>
            <p:ph type="title"/>
          </p:nvPr>
        </p:nvSpPr>
        <p:spPr>
          <a:xfrm>
            <a:off x="838200" y="365125"/>
            <a:ext cx="10515600" cy="627933"/>
          </a:xfrm>
        </p:spPr>
        <p:txBody>
          <a:bodyPr>
            <a:normAutofit/>
          </a:bodyPr>
          <a:lstStyle/>
          <a:p>
            <a:r>
              <a:rPr lang="en-IN" sz="3600" b="1" dirty="0">
                <a:latin typeface="Times New Roman" panose="02020603050405020304" pitchFamily="18" charset="0"/>
                <a:cs typeface="Times New Roman" panose="02020603050405020304" pitchFamily="18" charset="0"/>
              </a:rPr>
              <a:t>ER Diagram</a:t>
            </a:r>
          </a:p>
        </p:txBody>
      </p:sp>
      <p:pic>
        <p:nvPicPr>
          <p:cNvPr id="5" name="Content Placeholder 4">
            <a:extLst>
              <a:ext uri="{FF2B5EF4-FFF2-40B4-BE49-F238E27FC236}">
                <a16:creationId xmlns:a16="http://schemas.microsoft.com/office/drawing/2014/main" id="{FE1A976D-9CF3-D753-8FAD-F2B87131FB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8528" y="993058"/>
            <a:ext cx="9881419" cy="5574889"/>
          </a:xfrm>
        </p:spPr>
      </p:pic>
    </p:spTree>
    <p:extLst>
      <p:ext uri="{BB962C8B-B14F-4D97-AF65-F5344CB8AC3E}">
        <p14:creationId xmlns:p14="http://schemas.microsoft.com/office/powerpoint/2010/main" val="3715370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919F8-C594-F5A7-9029-8345BDFD9454}"/>
              </a:ext>
            </a:extLst>
          </p:cNvPr>
          <p:cNvSpPr>
            <a:spLocks noGrp="1"/>
          </p:cNvSpPr>
          <p:nvPr>
            <p:ph type="title"/>
          </p:nvPr>
        </p:nvSpPr>
        <p:spPr>
          <a:xfrm>
            <a:off x="838200" y="365126"/>
            <a:ext cx="10515600" cy="431288"/>
          </a:xfrm>
        </p:spPr>
        <p:txBody>
          <a:bodyPr>
            <a:noAutofit/>
          </a:bodyPr>
          <a:lstStyle/>
          <a:p>
            <a:r>
              <a:rPr lang="en-IN" sz="3600" b="1" dirty="0">
                <a:latin typeface="Times New Roman" panose="02020603050405020304" pitchFamily="18" charset="0"/>
                <a:cs typeface="Times New Roman" panose="02020603050405020304" pitchFamily="18" charset="0"/>
              </a:rPr>
              <a:t>Use Case Diagram</a:t>
            </a:r>
          </a:p>
        </p:txBody>
      </p:sp>
      <p:pic>
        <p:nvPicPr>
          <p:cNvPr id="5" name="Picture 4">
            <a:extLst>
              <a:ext uri="{FF2B5EF4-FFF2-40B4-BE49-F238E27FC236}">
                <a16:creationId xmlns:a16="http://schemas.microsoft.com/office/drawing/2014/main" id="{2D90533A-3DC2-FF5A-0559-C57310D5FE26}"/>
              </a:ext>
            </a:extLst>
          </p:cNvPr>
          <p:cNvPicPr>
            <a:picLocks noChangeAspect="1"/>
          </p:cNvPicPr>
          <p:nvPr/>
        </p:nvPicPr>
        <p:blipFill>
          <a:blip r:embed="rId2">
            <a:extLst>
              <a:ext uri="{28A0092B-C50C-407E-A947-70E740481C1C}">
                <a14:useLocalDpi xmlns:a14="http://schemas.microsoft.com/office/drawing/2010/main" val="0"/>
              </a:ext>
            </a:extLst>
          </a:blip>
          <a:srcRect l="6316" r="8525"/>
          <a:stretch>
            <a:fillRect/>
          </a:stretch>
        </p:blipFill>
        <p:spPr>
          <a:xfrm>
            <a:off x="2123766" y="1091380"/>
            <a:ext cx="6892413" cy="5555226"/>
          </a:xfrm>
          <a:prstGeom prst="rect">
            <a:avLst/>
          </a:prstGeom>
        </p:spPr>
      </p:pic>
    </p:spTree>
    <p:extLst>
      <p:ext uri="{BB962C8B-B14F-4D97-AF65-F5344CB8AC3E}">
        <p14:creationId xmlns:p14="http://schemas.microsoft.com/office/powerpoint/2010/main" val="13338338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FC668-46FC-67F7-C190-6F8FBDB3F510}"/>
              </a:ext>
            </a:extLst>
          </p:cNvPr>
          <p:cNvSpPr>
            <a:spLocks noGrp="1"/>
          </p:cNvSpPr>
          <p:nvPr>
            <p:ph type="title"/>
          </p:nvPr>
        </p:nvSpPr>
        <p:spPr>
          <a:xfrm>
            <a:off x="838200" y="365126"/>
            <a:ext cx="10515600" cy="824578"/>
          </a:xfrm>
        </p:spPr>
        <p:txBody>
          <a:bodyPr>
            <a:normAutofit/>
          </a:bodyPr>
          <a:lstStyle/>
          <a:p>
            <a:r>
              <a:rPr lang="en-IN" sz="3600" dirty="0">
                <a:latin typeface="Times New Roman" panose="02020603050405020304" pitchFamily="18" charset="0"/>
                <a:cs typeface="Times New Roman" panose="02020603050405020304" pitchFamily="18" charset="0"/>
              </a:rPr>
              <a:t>Output Screenshots For Validation</a:t>
            </a:r>
          </a:p>
        </p:txBody>
      </p:sp>
      <p:pic>
        <p:nvPicPr>
          <p:cNvPr id="11" name="Picture 10">
            <a:extLst>
              <a:ext uri="{FF2B5EF4-FFF2-40B4-BE49-F238E27FC236}">
                <a16:creationId xmlns:a16="http://schemas.microsoft.com/office/drawing/2014/main" id="{4073A7C0-92E7-995E-6860-100456DD29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4064" y="1369675"/>
            <a:ext cx="9507794" cy="4981963"/>
          </a:xfrm>
          <a:prstGeom prst="rect">
            <a:avLst/>
          </a:prstGeom>
        </p:spPr>
      </p:pic>
    </p:spTree>
    <p:extLst>
      <p:ext uri="{BB962C8B-B14F-4D97-AF65-F5344CB8AC3E}">
        <p14:creationId xmlns:p14="http://schemas.microsoft.com/office/powerpoint/2010/main" val="14354947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54EC52F1-F04E-9119-49E7-E0CF935F5A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43506" y="1052051"/>
            <a:ext cx="6704988" cy="5466735"/>
          </a:xfrm>
          <a:prstGeom prst="rect">
            <a:avLst/>
          </a:prstGeom>
        </p:spPr>
      </p:pic>
      <p:sp>
        <p:nvSpPr>
          <p:cNvPr id="11" name="TextBox 10">
            <a:extLst>
              <a:ext uri="{FF2B5EF4-FFF2-40B4-BE49-F238E27FC236}">
                <a16:creationId xmlns:a16="http://schemas.microsoft.com/office/drawing/2014/main" id="{1EA0D8C7-27C5-F72C-E374-C717CFC7FBEF}"/>
              </a:ext>
            </a:extLst>
          </p:cNvPr>
          <p:cNvSpPr txBox="1"/>
          <p:nvPr/>
        </p:nvSpPr>
        <p:spPr>
          <a:xfrm>
            <a:off x="3146323" y="255639"/>
            <a:ext cx="5978012" cy="646331"/>
          </a:xfrm>
          <a:prstGeom prst="rect">
            <a:avLst/>
          </a:prstGeom>
          <a:noFill/>
        </p:spPr>
        <p:txBody>
          <a:bodyPr wrap="square" rtlCol="0">
            <a:spAutoFit/>
          </a:bodyPr>
          <a:lstStyle/>
          <a:p>
            <a:r>
              <a:rPr lang="en-IN" sz="3600" dirty="0">
                <a:latin typeface="Times New Roman" panose="02020603050405020304" pitchFamily="18" charset="0"/>
                <a:cs typeface="Times New Roman" panose="02020603050405020304" pitchFamily="18" charset="0"/>
              </a:rPr>
              <a:t>Validation is done in Email</a:t>
            </a:r>
          </a:p>
        </p:txBody>
      </p:sp>
    </p:spTree>
    <p:extLst>
      <p:ext uri="{BB962C8B-B14F-4D97-AF65-F5344CB8AC3E}">
        <p14:creationId xmlns:p14="http://schemas.microsoft.com/office/powerpoint/2010/main" val="561344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1E6C024-9EBC-B596-38B5-5C4986A2226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761" y="1033703"/>
            <a:ext cx="10412361" cy="5542400"/>
          </a:xfrm>
          <a:prstGeom prst="rect">
            <a:avLst/>
          </a:prstGeom>
        </p:spPr>
      </p:pic>
      <p:sp>
        <p:nvSpPr>
          <p:cNvPr id="2" name="TextBox 1">
            <a:extLst>
              <a:ext uri="{FF2B5EF4-FFF2-40B4-BE49-F238E27FC236}">
                <a16:creationId xmlns:a16="http://schemas.microsoft.com/office/drawing/2014/main" id="{FF344441-B5FD-370C-1011-3FB6EE954385}"/>
              </a:ext>
            </a:extLst>
          </p:cNvPr>
          <p:cNvSpPr txBox="1"/>
          <p:nvPr/>
        </p:nvSpPr>
        <p:spPr>
          <a:xfrm>
            <a:off x="1976283" y="281897"/>
            <a:ext cx="7767484" cy="584775"/>
          </a:xfrm>
          <a:prstGeom prst="rect">
            <a:avLst/>
          </a:prstGeom>
          <a:noFill/>
        </p:spPr>
        <p:txBody>
          <a:bodyPr wrap="square" rtlCol="0">
            <a:spAutoFit/>
          </a:bodyPr>
          <a:lstStyle/>
          <a:p>
            <a:r>
              <a:rPr lang="en-IN" sz="3200" dirty="0">
                <a:latin typeface="Times New Roman" panose="02020603050405020304" pitchFamily="18" charset="0"/>
                <a:cs typeface="Times New Roman" panose="02020603050405020304" pitchFamily="18" charset="0"/>
              </a:rPr>
              <a:t>Validation is done in room management </a:t>
            </a:r>
          </a:p>
        </p:txBody>
      </p:sp>
    </p:spTree>
    <p:extLst>
      <p:ext uri="{BB962C8B-B14F-4D97-AF65-F5344CB8AC3E}">
        <p14:creationId xmlns:p14="http://schemas.microsoft.com/office/powerpoint/2010/main" val="18465670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137</TotalTime>
  <Words>308</Words>
  <Application>Microsoft Office PowerPoint</Application>
  <PresentationFormat>Widescreen</PresentationFormat>
  <Paragraphs>40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Times New Roman</vt:lpstr>
      <vt:lpstr>Office Theme</vt:lpstr>
      <vt:lpstr>Project: CozyHaven – Hotel Booking</vt:lpstr>
      <vt:lpstr>Technologies Used</vt:lpstr>
      <vt:lpstr>           Introduction About the Project</vt:lpstr>
      <vt:lpstr>PowerPoint Presentation</vt:lpstr>
      <vt:lpstr>ER Diagram</vt:lpstr>
      <vt:lpstr>Use Case Diagram</vt:lpstr>
      <vt:lpstr>Output Screenshots For Validation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CHARMILA A B</dc:creator>
  <cp:lastModifiedBy>CHARMILA A B</cp:lastModifiedBy>
  <cp:revision>4</cp:revision>
  <dcterms:created xsi:type="dcterms:W3CDTF">2025-09-08T11:53:48Z</dcterms:created>
  <dcterms:modified xsi:type="dcterms:W3CDTF">2025-09-08T14:11:29Z</dcterms:modified>
</cp:coreProperties>
</file>