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1.xml" ContentType="application/vnd.openxmlformats-officedocument.themeOverrid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  <p:sldMasterId id="2147483658" r:id="rId3"/>
  </p:sldMasterIdLst>
  <p:notesMasterIdLst>
    <p:notesMasterId r:id="rId20"/>
  </p:notesMasterIdLst>
  <p:sldIdLst>
    <p:sldId id="333" r:id="rId4"/>
    <p:sldId id="345" r:id="rId5"/>
    <p:sldId id="339" r:id="rId6"/>
    <p:sldId id="260" r:id="rId7"/>
    <p:sldId id="336" r:id="rId8"/>
    <p:sldId id="314" r:id="rId9"/>
    <p:sldId id="341" r:id="rId10"/>
    <p:sldId id="346" r:id="rId11"/>
    <p:sldId id="340" r:id="rId12"/>
    <p:sldId id="271" r:id="rId13"/>
    <p:sldId id="316" r:id="rId14"/>
    <p:sldId id="317" r:id="rId15"/>
    <p:sldId id="344" r:id="rId16"/>
    <p:sldId id="332" r:id="rId17"/>
    <p:sldId id="370" r:id="rId18"/>
    <p:sldId id="343" r:id="rId19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BFBFBF"/>
    <a:srgbClr val="A6A6A6"/>
    <a:srgbClr val="7E7E7E"/>
    <a:srgbClr val="C6AC80"/>
    <a:srgbClr val="CBD1D6"/>
    <a:srgbClr val="FFE075"/>
    <a:srgbClr val="F7FDB9"/>
    <a:srgbClr val="EFFB8F"/>
    <a:srgbClr val="FB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72D6-BB17-4D87-8AB1-7C218E9941F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72D6-BB17-4D87-8AB1-7C218E9941F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sz="1200" dirty="0"/>
              <a:t>Delete pictures</a:t>
            </a:r>
          </a:p>
          <a:p>
            <a:pPr marL="228600" indent="-228600">
              <a:buAutoNum type="arabicParenR"/>
            </a:pPr>
            <a:r>
              <a:rPr lang="en-US" sz="1200" dirty="0"/>
              <a:t>Drag</a:t>
            </a:r>
            <a:r>
              <a:rPr lang="en-US" sz="1200" baseline="0" dirty="0"/>
              <a:t> and Drop your images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4E8D62-D41F-6042-BCDF-79D228EFA1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272D6-BB17-4D87-8AB1-7C218E9941F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32105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2" name="任意多边形: 形状 21"/>
          <p:cNvSpPr>
            <a:spLocks noGrp="1"/>
          </p:cNvSpPr>
          <p:nvPr>
            <p:ph type="body" sz="quarter" idx="11"/>
          </p:nvPr>
        </p:nvSpPr>
        <p:spPr>
          <a:xfrm>
            <a:off x="502444" y="1"/>
            <a:ext cx="2225516" cy="4622800"/>
          </a:xfrm>
          <a:prstGeom prst="rect">
            <a:avLst/>
          </a:prstGeom>
          <a:solidFill>
            <a:schemeClr val="accent2">
              <a:alpha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3302277" y="4248325"/>
            <a:ext cx="533809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 spc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302277" y="3449916"/>
            <a:ext cx="5338089" cy="767764"/>
          </a:xfrm>
        </p:spPr>
        <p:txBody>
          <a:bodyPr anchor="b">
            <a:normAutofit/>
          </a:bodyPr>
          <a:lstStyle>
            <a:lvl1pPr algn="l">
              <a:defRPr sz="2700" b="1" spc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64" y="1607419"/>
            <a:ext cx="2675244" cy="36431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65" y="1786111"/>
            <a:ext cx="1135782" cy="15467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66325" y="1833691"/>
            <a:ext cx="180866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6070" y="1833691"/>
            <a:ext cx="180866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68489" y="1833691"/>
            <a:ext cx="180866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618234" y="1833691"/>
            <a:ext cx="180866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66412" y="1647680"/>
            <a:ext cx="1738058" cy="2315293"/>
          </a:xfrm>
          <a:prstGeom prst="rect">
            <a:avLst/>
          </a:prstGeo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9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84860" y="1647680"/>
            <a:ext cx="1738058" cy="2315293"/>
          </a:xfrm>
          <a:prstGeom prst="rect">
            <a:avLst/>
          </a:prstGeo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9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066412" y="4061748"/>
            <a:ext cx="1738058" cy="2315293"/>
          </a:xfrm>
          <a:prstGeom prst="rect">
            <a:avLst/>
          </a:prstGeo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9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584860" y="4061748"/>
            <a:ext cx="1738058" cy="2315293"/>
          </a:xfrm>
          <a:prstGeom prst="rect">
            <a:avLst/>
          </a:prstGeo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9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507454" y="1607963"/>
            <a:ext cx="135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1861436" y="3417713"/>
            <a:ext cx="135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3222407" y="1607963"/>
            <a:ext cx="135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4576388" y="3417713"/>
            <a:ext cx="135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5932014" y="1607963"/>
            <a:ext cx="135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7290760" y="3417713"/>
            <a:ext cx="1350000" cy="18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1618460" y="1854943"/>
            <a:ext cx="1522264" cy="2727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3805028" y="1854943"/>
            <a:ext cx="1558944" cy="27278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938616" y="1856956"/>
            <a:ext cx="1559513" cy="2727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25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3807404" y="2054681"/>
            <a:ext cx="1515412" cy="35815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90"/>
            </a:lvl1pPr>
          </a:lstStyle>
          <a:p>
            <a:endParaRPr lang="en-US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2957270" y="2590800"/>
            <a:ext cx="757592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90"/>
            </a:lvl1pPr>
          </a:lstStyle>
          <a:p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5400567" y="2590800"/>
            <a:ext cx="757592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9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79718" y="1975278"/>
            <a:ext cx="3254597" cy="24910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9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952206" y="3426546"/>
            <a:ext cx="5688160" cy="656792"/>
          </a:xfrm>
        </p:spPr>
        <p:txBody>
          <a:bodyPr anchor="b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2952206" y="4212703"/>
            <a:ext cx="5688160" cy="1015623"/>
          </a:xfrm>
        </p:spPr>
        <p:txBody>
          <a:bodyPr anchor="t">
            <a:normAutofit/>
          </a:bodyPr>
          <a:lstStyle>
            <a:lvl1pPr marL="0" indent="0"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任意多边形: 形状 23"/>
          <p:cNvSpPr>
            <a:spLocks noGrp="1"/>
          </p:cNvSpPr>
          <p:nvPr>
            <p:ph type="pic" sz="quarter" idx="10"/>
          </p:nvPr>
        </p:nvSpPr>
        <p:spPr>
          <a:xfrm>
            <a:off x="0" y="1123950"/>
            <a:ext cx="9144000" cy="20866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5" name="任意多边形: 形状 21"/>
          <p:cNvSpPr>
            <a:spLocks noGrp="1"/>
          </p:cNvSpPr>
          <p:nvPr>
            <p:ph type="body" sz="quarter" idx="11"/>
          </p:nvPr>
        </p:nvSpPr>
        <p:spPr>
          <a:xfrm>
            <a:off x="502444" y="1123949"/>
            <a:ext cx="2225516" cy="3498852"/>
          </a:xfrm>
          <a:prstGeom prst="rect">
            <a:avLst/>
          </a:prstGeom>
          <a:solidFill>
            <a:schemeClr val="accent2">
              <a:alpha val="8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514862" y="2019300"/>
            <a:ext cx="2234202" cy="4000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678459" y="2218840"/>
            <a:ext cx="2276579" cy="30956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0080" y="1497146"/>
            <a:ext cx="192024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" y="3997942"/>
            <a:ext cx="192024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2743200" y="1497146"/>
            <a:ext cx="192024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2743200" y="3997942"/>
            <a:ext cx="1920240" cy="1739900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www.wps.cn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www.wps.cn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502444" y="3631359"/>
            <a:ext cx="2718299" cy="65578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502444" y="4569601"/>
            <a:ext cx="27182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502444" y="4885235"/>
            <a:ext cx="27182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fld id="{CB3FFC9E-A4C1-40CB-8E0E-23B63E3543C5}" type="datetime1">
              <a:rPr lang="zh-CN" altLang="en-US" smtClean="0"/>
              <a:t>​</a:t>
            </a:fld>
            <a:endParaRPr lang="en-US" altLang="zh-CN" dirty="0"/>
          </a:p>
        </p:txBody>
      </p:sp>
      <p:sp>
        <p:nvSpPr>
          <p:cNvPr id="5" name="任意多边形: 形状 2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32105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6" name="任意多边形: 形状 21"/>
          <p:cNvSpPr>
            <a:spLocks noGrp="1"/>
          </p:cNvSpPr>
          <p:nvPr>
            <p:ph type="body" sz="quarter" idx="11"/>
          </p:nvPr>
        </p:nvSpPr>
        <p:spPr>
          <a:xfrm>
            <a:off x="6414850" y="1"/>
            <a:ext cx="2225516" cy="4622800"/>
          </a:xfrm>
          <a:prstGeom prst="rect">
            <a:avLst/>
          </a:prstGeom>
          <a:solidFill>
            <a:schemeClr val="accent2">
              <a:alpha val="8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zh-CN" alt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382" y="209850"/>
            <a:ext cx="7886700" cy="601033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1E284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845389"/>
            <a:ext cx="9144000" cy="601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33" y="190747"/>
            <a:ext cx="4755824" cy="64765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4" y="180977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502444" y="1304926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515101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515101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www.wps.cn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515101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21492" y="1196975"/>
            <a:ext cx="8108157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 dirty="0"/>
            </a:p>
          </p:txBody>
        </p:sp>
      </p:grpSp>
      <p:sp>
        <p:nvSpPr>
          <p:cNvPr id="7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000">
            <a:off x="-691899" y="-897429"/>
            <a:ext cx="1521415" cy="20718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8302909" y="5625590"/>
            <a:ext cx="1521415" cy="20718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350" y="1870710"/>
            <a:ext cx="9156700" cy="2135505"/>
          </a:xfrm>
          <a:prstGeom prst="rect">
            <a:avLst/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>
                <a:solidFill>
                  <a:schemeClr val="tx1"/>
                </a:solidFill>
                <a:latin typeface="+mj-ea"/>
                <a:sym typeface="+mn-ea"/>
              </a:rPr>
              <a:t>温度监控报警系统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585" y="1026160"/>
            <a:ext cx="1939925" cy="1619250"/>
          </a:xfrm>
          <a:prstGeom prst="rect">
            <a:avLst/>
          </a:prstGeom>
        </p:spPr>
      </p:pic>
      <p:sp>
        <p:nvSpPr>
          <p:cNvPr id="39" name="副标题 38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125845" y="5957570"/>
            <a:ext cx="2778760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165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5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16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152210303208 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王园园</a:t>
            </a:r>
          </a:p>
          <a:p>
            <a:pPr>
              <a:lnSpc>
                <a:spcPct val="100000"/>
              </a:lnSpc>
            </a:pP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152210303127 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郑中权</a:t>
            </a:r>
          </a:p>
        </p:txBody>
      </p:sp>
      <p:sp>
        <p:nvSpPr>
          <p:cNvPr id="6" name="燕尾形 5"/>
          <p:cNvSpPr/>
          <p:nvPr/>
        </p:nvSpPr>
        <p:spPr>
          <a:xfrm>
            <a:off x="5569585" y="6349365"/>
            <a:ext cx="417195" cy="167005"/>
          </a:xfrm>
          <a:prstGeom prst="chevron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5569585" y="5957570"/>
            <a:ext cx="417195" cy="167005"/>
          </a:xfrm>
          <a:prstGeom prst="chevron">
            <a:avLst/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%R0ONBFSCBJ)2MVR1HFDNU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20" y="567055"/>
            <a:ext cx="7894955" cy="5723890"/>
          </a:xfrm>
          <a:prstGeom prst="rect">
            <a:avLst/>
          </a:prstGeom>
        </p:spPr>
      </p:pic>
      <p:sp>
        <p:nvSpPr>
          <p:cNvPr id="29" name="标题 28"/>
          <p:cNvSpPr>
            <a:spLocks noGrp="1"/>
          </p:cNvSpPr>
          <p:nvPr/>
        </p:nvSpPr>
        <p:spPr>
          <a:xfrm>
            <a:off x="194187" y="38400"/>
            <a:ext cx="7886700" cy="601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E284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硬件设计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3675" y="1497330"/>
            <a:ext cx="3097805" cy="1092200"/>
            <a:chOff x="8631" y="208"/>
            <a:chExt cx="5443" cy="3492"/>
          </a:xfrm>
        </p:grpSpPr>
        <p:sp>
          <p:nvSpPr>
            <p:cNvPr id="2" name="流程图: 可选过程 1"/>
            <p:cNvSpPr/>
            <p:nvPr/>
          </p:nvSpPr>
          <p:spPr>
            <a:xfrm>
              <a:off x="8631" y="208"/>
              <a:ext cx="5443" cy="3492"/>
            </a:xfrm>
            <a:prstGeom prst="flowChartAlternateProcess">
              <a:avLst/>
            </a:prstGeom>
            <a:solidFill>
              <a:srgbClr val="FBF5E7"/>
            </a:solidFill>
            <a:ln w="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632" y="209"/>
              <a:ext cx="5442" cy="3458"/>
            </a:xfrm>
            <a:prstGeom prst="flowChartAlternateProcess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ym typeface="+mn-ea"/>
                </a:rPr>
                <a:t>按键1，按一下开始设置最高温度，</a:t>
              </a:r>
              <a:endParaRPr lang="zh-CN" altLang="en-US" sz="1200">
                <a:solidFill>
                  <a:schemeClr val="tx1"/>
                </a:solidFill>
              </a:endParaRPr>
            </a:p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ym typeface="+mn-ea"/>
                </a:rPr>
                <a:t>再按一下开始设置最低温度，</a:t>
              </a:r>
              <a:endParaRPr lang="zh-CN" altLang="en-US" sz="1200">
                <a:solidFill>
                  <a:schemeClr val="tx1"/>
                </a:solidFill>
              </a:endParaRPr>
            </a:p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ym typeface="+mn-ea"/>
                </a:rPr>
                <a:t>按第三次返回到当前温度显示，来回反复。</a:t>
              </a:r>
              <a:endParaRPr lang="zh-CN" altLang="en-US" sz="1200">
                <a:solidFill>
                  <a:schemeClr val="tx1"/>
                </a:solidFill>
              </a:endParaRPr>
            </a:p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ym typeface="+mn-ea"/>
                </a:rPr>
                <a:t>按键2设置温度增加，按键3设置温度减小。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743200" y="5802630"/>
            <a:ext cx="3928110" cy="929640"/>
            <a:chOff x="4320" y="9138"/>
            <a:chExt cx="6186" cy="1464"/>
          </a:xfrm>
        </p:grpSpPr>
        <p:sp>
          <p:nvSpPr>
            <p:cNvPr id="9" name="圆角矩形 8"/>
            <p:cNvSpPr/>
            <p:nvPr/>
          </p:nvSpPr>
          <p:spPr>
            <a:xfrm rot="10800000">
              <a:off x="4320" y="9138"/>
              <a:ext cx="6012" cy="1465"/>
            </a:xfrm>
            <a:prstGeom prst="roundRect">
              <a:avLst/>
            </a:prstGeom>
            <a:solidFill>
              <a:srgbClr val="FBF5E7"/>
            </a:solidFill>
            <a:ln w="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320" y="9138"/>
              <a:ext cx="6186" cy="13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ym typeface="+mn-ea"/>
                </a:rPr>
                <a:t>当前温度</a:t>
              </a:r>
              <a:r>
                <a:rPr lang="en-US" altLang="zh-CN" sz="1400">
                  <a:sym typeface="+mn-ea"/>
                </a:rPr>
                <a:t>&gt;</a:t>
              </a:r>
              <a:r>
                <a:rPr lang="zh-CN" altLang="en-US" sz="1400">
                  <a:sym typeface="+mn-ea"/>
                </a:rPr>
                <a:t>最高温度时，LED1闪烁，电机正转</a:t>
              </a:r>
              <a:endParaRPr lang="zh-CN" altLang="en-US" sz="1400">
                <a:solidFill>
                  <a:schemeClr val="tx1"/>
                </a:solidFill>
              </a:endParaRPr>
            </a:p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ym typeface="+mn-ea"/>
                </a:rPr>
                <a:t>当前温度</a:t>
              </a:r>
              <a:r>
                <a:rPr lang="en-US" altLang="zh-CN" sz="1400">
                  <a:sym typeface="+mn-ea"/>
                </a:rPr>
                <a:t>&lt;</a:t>
              </a:r>
              <a:r>
                <a:rPr lang="zh-CN" altLang="en-US" sz="1400">
                  <a:sym typeface="+mn-ea"/>
                </a:rPr>
                <a:t>最低温度，LED2 闪烁，电机反转。</a:t>
              </a:r>
              <a:endParaRPr lang="zh-CN" altLang="en-US" sz="1400">
                <a:solidFill>
                  <a:schemeClr val="tx1"/>
                </a:solidFill>
              </a:endParaRPr>
            </a:p>
            <a:p>
              <a:pPr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ym typeface="+mn-ea"/>
                </a:rPr>
                <a:t>温度正常时，LED1和LED2 熄灭，电机静止。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93420" y="2589530"/>
            <a:ext cx="535305" cy="925830"/>
            <a:chOff x="500" y="4078"/>
            <a:chExt cx="1435" cy="1458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523" y="5490"/>
              <a:ext cx="1413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500" y="4078"/>
              <a:ext cx="23" cy="1458"/>
            </a:xfrm>
            <a:prstGeom prst="line">
              <a:avLst/>
            </a:prstGeom>
            <a:ln w="952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357120" y="5804535"/>
            <a:ext cx="386080" cy="486410"/>
            <a:chOff x="3186" y="9141"/>
            <a:chExt cx="1134" cy="76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186" y="9907"/>
              <a:ext cx="1134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186" y="9141"/>
              <a:ext cx="22" cy="76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16200000">
            <a:off x="6624320" y="2099945"/>
            <a:ext cx="973455" cy="563880"/>
            <a:chOff x="500" y="4078"/>
            <a:chExt cx="1435" cy="1458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523" y="5490"/>
              <a:ext cx="1413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500" y="4078"/>
              <a:ext cx="23" cy="1458"/>
            </a:xfrm>
            <a:prstGeom prst="line">
              <a:avLst/>
            </a:prstGeom>
            <a:ln w="952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圆角矩形 21"/>
          <p:cNvSpPr/>
          <p:nvPr/>
        </p:nvSpPr>
        <p:spPr>
          <a:xfrm>
            <a:off x="5888990" y="1497330"/>
            <a:ext cx="3067685" cy="397510"/>
          </a:xfrm>
          <a:prstGeom prst="roundRect">
            <a:avLst/>
          </a:prstGeom>
          <a:solidFill>
            <a:srgbClr val="FBF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DS18B20监测当前温度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888990" y="675640"/>
            <a:ext cx="3067685" cy="397510"/>
          </a:xfrm>
          <a:prstGeom prst="roundRect">
            <a:avLst/>
          </a:prstGeom>
          <a:solidFill>
            <a:srgbClr val="FBF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LCD1602显示当前温度和上下限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 rot="16200000">
            <a:off x="6729095" y="5626735"/>
            <a:ext cx="492760" cy="852805"/>
            <a:chOff x="500" y="4078"/>
            <a:chExt cx="1435" cy="1458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523" y="5490"/>
              <a:ext cx="1413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500" y="4078"/>
              <a:ext cx="23" cy="1458"/>
            </a:xfrm>
            <a:prstGeom prst="line">
              <a:avLst/>
            </a:prstGeom>
            <a:ln w="9525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连接符 26"/>
          <p:cNvCxnSpPr>
            <a:endCxn id="23" idx="1"/>
          </p:cNvCxnSpPr>
          <p:nvPr/>
        </p:nvCxnSpPr>
        <p:spPr>
          <a:xfrm>
            <a:off x="4787900" y="867410"/>
            <a:ext cx="1101090" cy="6985"/>
          </a:xfrm>
          <a:prstGeom prst="line">
            <a:avLst/>
          </a:prstGeom>
          <a:ln w="95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/>
          <p:nvPr/>
        </p:nvSpPr>
        <p:spPr bwMode="auto">
          <a:xfrm>
            <a:off x="1066800" y="501015"/>
            <a:ext cx="7011035" cy="4305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defTabSz="913765"/>
            <a:r>
              <a:rPr lang="zh-CN" altLang="en-US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charset="0"/>
                <a:ea typeface="微软雅黑" panose="020B0503020204020204" charset="-122"/>
                <a:cs typeface="Lato Regular"/>
                <a:sym typeface="Calibri" panose="020F0502020204030204" charset="0"/>
              </a:rPr>
              <a:t> 温度检测模块</a:t>
            </a:r>
            <a:r>
              <a:rPr lang="en-US" altLang="zh-CN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charset="0"/>
                <a:ea typeface="微软雅黑" panose="020B0503020204020204" charset="-122"/>
                <a:cs typeface="Lato Regular"/>
                <a:sym typeface="Calibri" panose="020F0502020204030204" charset="0"/>
              </a:rPr>
              <a:t>——</a:t>
            </a:r>
            <a:r>
              <a:rPr lang="zh-CN" altLang="en-US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charset="0"/>
                <a:ea typeface="微软雅黑" panose="020B0503020204020204" charset="-122"/>
                <a:cs typeface="Lato Regular"/>
                <a:sym typeface="Calibri" panose="020F0502020204030204" charset="0"/>
              </a:rPr>
              <a:t>DS18B20</a:t>
            </a:r>
            <a:r>
              <a:rPr lang="en-US" altLang="zh-CN" sz="2000" spc="300" dirty="0">
                <a:solidFill>
                  <a:schemeClr val="tx1">
                    <a:lumMod val="50000"/>
                  </a:schemeClr>
                </a:solidFill>
                <a:latin typeface="Calibri" panose="020F0502020204030204" charset="0"/>
                <a:ea typeface="微软雅黑" panose="020B0503020204020204" charset="-122"/>
                <a:cs typeface="Lato Regular"/>
                <a:sym typeface="Calibri" panose="020F0502020204030204" charset="0"/>
              </a:rPr>
              <a:t> 温度传感器                                                                                                    </a:t>
            </a:r>
            <a:endParaRPr lang="en-US" sz="2000" spc="300" dirty="0">
              <a:solidFill>
                <a:schemeClr val="tx1">
                  <a:lumMod val="50000"/>
                </a:schemeClr>
              </a:solidFill>
              <a:latin typeface="Calibri" panose="020F0502020204030204" charset="0"/>
              <a:ea typeface="微软雅黑" panose="020B0503020204020204" charset="-122"/>
              <a:cs typeface="Roboto Light"/>
              <a:sym typeface="Calibri" panose="020F0502020204030204" charset="0"/>
            </a:endParaRPr>
          </a:p>
        </p:txBody>
      </p:sp>
      <p:pic>
        <p:nvPicPr>
          <p:cNvPr id="2" name="图片 1" descr="S]6BH]5CMT1RR07KHA32Z~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495" y="4020185"/>
            <a:ext cx="3613150" cy="190690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89915" y="3592195"/>
            <a:ext cx="3923030" cy="2576195"/>
            <a:chOff x="1340" y="3906"/>
            <a:chExt cx="6178" cy="4057"/>
          </a:xfrm>
        </p:grpSpPr>
        <p:sp>
          <p:nvSpPr>
            <p:cNvPr id="19" name="Rectangle 18"/>
            <p:cNvSpPr/>
            <p:nvPr/>
          </p:nvSpPr>
          <p:spPr>
            <a:xfrm flipH="1">
              <a:off x="1341" y="4294"/>
              <a:ext cx="120" cy="2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7918" tIns="43959" rIns="87918" bIns="43959" anchor="ctr"/>
            <a:lstStyle/>
            <a:p>
              <a:pPr algn="ctr">
                <a:defRPr/>
              </a:pPr>
              <a:endParaRPr lang="en-US" sz="675">
                <a:latin typeface="Calibri" panose="020F0502020204030204" charset="0"/>
                <a:ea typeface="微软雅黑" panose="020B0503020204020204" charset="-122"/>
                <a:cs typeface="Roboto Regular"/>
                <a:sym typeface="Calibri" panose="020F050202020403020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41" y="7430"/>
              <a:ext cx="121" cy="5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7918" tIns="43959" rIns="87918" bIns="43959" anchor="ctr"/>
            <a:lstStyle/>
            <a:p>
              <a:pPr algn="ctr">
                <a:defRPr/>
              </a:pPr>
              <a:endParaRPr lang="en-US" sz="675">
                <a:latin typeface="Calibri" panose="020F0502020204030204" charset="0"/>
                <a:ea typeface="微软雅黑" panose="020B0503020204020204" charset="-122"/>
                <a:cs typeface="Roboto Regular"/>
                <a:sym typeface="Calibri" panose="020F050202020403020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62" y="3906"/>
              <a:ext cx="6056" cy="2723"/>
            </a:xfrm>
            <a:prstGeom prst="rect">
              <a:avLst/>
            </a:prstGeom>
          </p:spPr>
          <p:txBody>
            <a:bodyPr wrap="square" lIns="68574" tIns="34287" rIns="68574" bIns="34287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fr-FR" dirty="0">
                  <a:latin typeface="Calibri" panose="020F0502020204030204" charset="0"/>
                  <a:ea typeface="微软雅黑" panose="020B0503020204020204" charset="-122"/>
                  <a:cs typeface="Roboto Black"/>
                  <a:sym typeface="Calibri" panose="020F0502020204030204" charset="0"/>
                </a:rPr>
                <a:t>DS18B20引脚定义：</a:t>
              </a:r>
            </a:p>
            <a:p>
              <a:pPr fontAlgn="auto">
                <a:lnSpc>
                  <a:spcPct val="150000"/>
                </a:lnSpc>
              </a:pPr>
              <a:r>
                <a:rPr lang="fr-FR" dirty="0">
                  <a:latin typeface="Calibri" panose="020F0502020204030204" charset="0"/>
                  <a:ea typeface="微软雅黑" panose="020B0503020204020204" charset="-122"/>
                  <a:cs typeface="Roboto Black"/>
                  <a:sym typeface="Calibri" panose="020F0502020204030204" charset="0"/>
                </a:rPr>
                <a:t>    (1)DQ为数字信号输入/输出端</a:t>
              </a:r>
            </a:p>
            <a:p>
              <a:pPr fontAlgn="auto">
                <a:lnSpc>
                  <a:spcPct val="150000"/>
                </a:lnSpc>
              </a:pPr>
              <a:r>
                <a:rPr lang="fr-FR" dirty="0">
                  <a:latin typeface="Calibri" panose="020F0502020204030204" charset="0"/>
                  <a:ea typeface="微软雅黑" panose="020B0503020204020204" charset="-122"/>
                  <a:cs typeface="Roboto Black"/>
                  <a:sym typeface="Calibri" panose="020F0502020204030204" charset="0"/>
                </a:rPr>
                <a:t>    (2)GND为电源地</a:t>
              </a:r>
            </a:p>
            <a:p>
              <a:pPr fontAlgn="auto">
                <a:lnSpc>
                  <a:spcPct val="150000"/>
                </a:lnSpc>
              </a:pPr>
              <a:r>
                <a:rPr lang="fr-FR" dirty="0">
                  <a:latin typeface="Calibri" panose="020F0502020204030204" charset="0"/>
                  <a:ea typeface="微软雅黑" panose="020B0503020204020204" charset="-122"/>
                  <a:cs typeface="Roboto Black"/>
                  <a:sym typeface="Calibri" panose="020F0502020204030204" charset="0"/>
                </a:rPr>
                <a:t>    (3)VDD为外接供电电源输入端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597" y="6629"/>
              <a:ext cx="5810" cy="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/>
                <a:t>DS18B20最佳的工作方式</a:t>
              </a:r>
            </a:p>
          </p:txBody>
        </p:sp>
        <p:sp>
          <p:nvSpPr>
            <p:cNvPr id="4" name="Rectangle 19"/>
            <p:cNvSpPr/>
            <p:nvPr/>
          </p:nvSpPr>
          <p:spPr>
            <a:xfrm>
              <a:off x="1340" y="6757"/>
              <a:ext cx="121" cy="5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7225" tIns="58612" rIns="117225" bIns="58612" anchor="ctr"/>
            <a:lstStyle/>
            <a:p>
              <a:pPr algn="ctr">
                <a:defRPr/>
              </a:pPr>
              <a:endParaRPr lang="en-US" sz="900">
                <a:latin typeface="Calibri" panose="020F0502020204030204" charset="0"/>
                <a:ea typeface="微软雅黑" panose="020B0503020204020204" charset="-122"/>
                <a:cs typeface="Roboto Regular"/>
                <a:sym typeface="Calibri" panose="020F05020202040302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97" y="7296"/>
              <a:ext cx="4968" cy="66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>
                  <a:sym typeface="+mn-ea"/>
                </a:rPr>
                <a:t>工作稳定可靠，抗干扰能力强</a:t>
              </a:r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66750" y="1240155"/>
            <a:ext cx="77958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采用</a:t>
            </a:r>
            <a:r>
              <a:rPr lang="zh-CN" altLang="en-US" b="1"/>
              <a:t>单总线的接口方式</a:t>
            </a:r>
            <a:r>
              <a:rPr lang="zh-CN" altLang="en-US"/>
              <a:t> 与微处理器连接时仅需要一条口线即可实现微处理器与 DS18B20 的双向通讯。单总线具有经济性好，抗干扰能力强，适合于恶劣环境的现场温度测量，使用方便等优点，使用户可轻松地组建传感器网络，为测量系统的构建引入全新概念。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89915" y="322389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b="0">
                <a:solidFill>
                  <a:srgbClr val="000000"/>
                </a:solidFill>
                <a:latin typeface="+mj-ea"/>
                <a:ea typeface="+mj-ea"/>
              </a:rPr>
              <a:t>外部电源供电方式</a:t>
            </a:r>
            <a:endParaRPr lang="zh-CN" altLang="en-US" b="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435475" y="3838575"/>
            <a:ext cx="6985" cy="2270125"/>
          </a:xfrm>
          <a:prstGeom prst="line">
            <a:avLst/>
          </a:prstGeom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862997" y="2230043"/>
            <a:ext cx="46800" cy="104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18" tIns="43959" rIns="87918" bIns="43959" anchor="ctr"/>
          <a:lstStyle/>
          <a:p>
            <a:pPr algn="ctr">
              <a:defRPr/>
            </a:pPr>
            <a:endParaRPr lang="en-US" sz="675">
              <a:latin typeface="Calibri" panose="020F0502020204030204" charset="0"/>
              <a:ea typeface="微软雅黑" panose="020B0503020204020204" charset="-122"/>
              <a:cs typeface="Roboto Regular"/>
              <a:sym typeface="Calibri" panose="020F050202020403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62997" y="3393889"/>
            <a:ext cx="46800" cy="104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18" tIns="43959" rIns="87918" bIns="43959" anchor="ctr"/>
          <a:lstStyle/>
          <a:p>
            <a:pPr algn="ctr">
              <a:defRPr/>
            </a:pPr>
            <a:endParaRPr lang="en-US" sz="675">
              <a:latin typeface="Calibri" panose="020F0502020204030204" charset="0"/>
              <a:ea typeface="微软雅黑" panose="020B0503020204020204" charset="-122"/>
              <a:cs typeface="Roboto Regular"/>
              <a:sym typeface="Calibri" panose="020F050202020403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62830" y="4558030"/>
            <a:ext cx="46800" cy="104400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918" tIns="43959" rIns="87918" bIns="43959" anchor="ctr"/>
          <a:lstStyle/>
          <a:p>
            <a:pPr algn="ctr">
              <a:defRPr/>
            </a:pPr>
            <a:endParaRPr lang="en-US" sz="675">
              <a:latin typeface="Calibri" panose="020F0502020204030204" charset="0"/>
              <a:ea typeface="微软雅黑" panose="020B0503020204020204" charset="-122"/>
              <a:cs typeface="Roboto Regular"/>
              <a:sym typeface="Calibri" panose="020F0502020204030204" charset="0"/>
            </a:endParaRPr>
          </a:p>
        </p:txBody>
      </p:sp>
      <p:sp>
        <p:nvSpPr>
          <p:cNvPr id="11" name="Rectangle 1"/>
          <p:cNvSpPr/>
          <p:nvPr/>
        </p:nvSpPr>
        <p:spPr bwMode="auto">
          <a:xfrm>
            <a:off x="1793875" y="878205"/>
            <a:ext cx="6185535" cy="4305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defTabSz="913765"/>
            <a:r>
              <a:rPr lang="zh-CN" sz="28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显示模块 </a:t>
            </a:r>
            <a:r>
              <a:rPr lang="en-US" altLang="zh-CN" sz="28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 — </a:t>
            </a:r>
            <a:r>
              <a:rPr lang="zh-CN" sz="28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LCD1602液晶显示屏</a:t>
            </a:r>
            <a:endParaRPr lang="zh-CN" sz="2800" spc="3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573020"/>
            <a:ext cx="3556635" cy="26028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61585" y="3441700"/>
            <a:ext cx="3777615" cy="865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4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1602LCD显示两行，每行16个字符（显示字符和数字）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1585" y="4618990"/>
            <a:ext cx="35102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微功耗、体积小、显示内容丰富、超薄轻巧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61585" y="2275205"/>
            <a:ext cx="3180080" cy="953135"/>
          </a:xfrm>
          <a:prstGeom prst="rect">
            <a:avLst/>
          </a:prstGeom>
        </p:spPr>
        <p:txBody>
          <a:bodyPr wrap="square" lIns="68574" tIns="34287" rIns="68574" bIns="34287">
            <a:spAutoFit/>
          </a:bodyPr>
          <a:lstStyle/>
          <a:p>
            <a:pPr indent="0">
              <a:lnSpc>
                <a:spcPct val="160000"/>
              </a:lnSpc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一种专门用来显示字母、数字、符号等的点阵型液晶模块。</a:t>
            </a:r>
            <a:r>
              <a:rPr lang="fr-FR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charset="0"/>
              </a:rPr>
              <a:t>    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3" grpId="0"/>
      <p:bldP spid="4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261836" y="2139353"/>
            <a:ext cx="0" cy="3240024"/>
          </a:xfrm>
          <a:prstGeom prst="line">
            <a:avLst/>
          </a:prstGeom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12135" y="1819275"/>
            <a:ext cx="2919095" cy="3984625"/>
          </a:xfrm>
          <a:prstGeom prst="rect">
            <a:avLst/>
          </a:prstGeom>
          <a:noFill/>
        </p:spPr>
        <p:txBody>
          <a:bodyPr wrap="square" lIns="0" tIns="45716" rIns="0" bIns="0" rtlCol="0">
            <a:spAutoFit/>
          </a:bodyPr>
          <a:lstStyle/>
          <a:p>
            <a:pPr indent="406400" defTabSz="544195" fontAlgn="auto"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 dirty="0">
                <a:solidFill>
                  <a:srgbClr val="737572"/>
                </a:solidFill>
                <a:latin typeface="Calibri" panose="020F0502020204030204" charset="0"/>
                <a:ea typeface="微软雅黑" panose="020B0503020204020204" charset="-122"/>
                <a:cs typeface="Roboto Light"/>
                <a:sym typeface="Calibri" panose="020F0502020204030204" charset="0"/>
              </a:rPr>
              <a:t>串口中断 ，采用方式</a:t>
            </a:r>
            <a:r>
              <a:rPr lang="en-US" altLang="zh-CN" sz="1600" dirty="0">
                <a:solidFill>
                  <a:srgbClr val="737572"/>
                </a:solidFill>
                <a:latin typeface="Calibri" panose="020F0502020204030204" charset="0"/>
                <a:ea typeface="微软雅黑" panose="020B0503020204020204" charset="-122"/>
                <a:cs typeface="Roboto Light"/>
                <a:sym typeface="Calibri" panose="020F0502020204030204" charset="0"/>
              </a:rPr>
              <a:t>1,8</a:t>
            </a:r>
            <a:r>
              <a:rPr lang="zh-CN" altLang="en-US" sz="1600" dirty="0">
                <a:solidFill>
                  <a:srgbClr val="737572"/>
                </a:solidFill>
                <a:latin typeface="Calibri" panose="020F0502020204030204" charset="0"/>
                <a:ea typeface="微软雅黑" panose="020B0503020204020204" charset="-122"/>
                <a:cs typeface="Roboto Light"/>
                <a:sym typeface="Calibri" panose="020F0502020204030204" charset="0"/>
              </a:rPr>
              <a:t>位异步收发，由定时器</a:t>
            </a:r>
            <a:r>
              <a:rPr lang="en-US" altLang="zh-CN" sz="1600" dirty="0">
                <a:solidFill>
                  <a:srgbClr val="737572"/>
                </a:solidFill>
                <a:latin typeface="Calibri" panose="020F0502020204030204" charset="0"/>
                <a:ea typeface="微软雅黑" panose="020B0503020204020204" charset="-122"/>
                <a:cs typeface="Roboto Light"/>
                <a:sym typeface="Calibri" panose="020F0502020204030204" charset="0"/>
              </a:rPr>
              <a:t>T1</a:t>
            </a:r>
            <a:r>
              <a:rPr lang="zh-CN" altLang="en-US" sz="1600" dirty="0">
                <a:solidFill>
                  <a:srgbClr val="737572"/>
                </a:solidFill>
                <a:latin typeface="Calibri" panose="020F0502020204030204" charset="0"/>
                <a:ea typeface="微软雅黑" panose="020B0503020204020204" charset="-122"/>
                <a:cs typeface="Roboto Light"/>
                <a:sym typeface="Calibri" panose="020F0502020204030204" charset="0"/>
              </a:rPr>
              <a:t>溢出率和</a:t>
            </a:r>
            <a:r>
              <a:rPr lang="en-US" altLang="zh-CN" sz="1600" dirty="0">
                <a:solidFill>
                  <a:srgbClr val="737572"/>
                </a:solidFill>
                <a:latin typeface="Calibri" panose="020F0502020204030204" charset="0"/>
                <a:ea typeface="微软雅黑" panose="020B0503020204020204" charset="-122"/>
                <a:cs typeface="Roboto Light"/>
                <a:sym typeface="Calibri" panose="020F0502020204030204" charset="0"/>
              </a:rPr>
              <a:t>SMOD</a:t>
            </a:r>
            <a:r>
              <a:rPr lang="zh-CN" altLang="en-US" sz="1600" dirty="0">
                <a:solidFill>
                  <a:srgbClr val="737572"/>
                </a:solidFill>
                <a:latin typeface="Calibri" panose="020F0502020204030204" charset="0"/>
                <a:ea typeface="微软雅黑" panose="020B0503020204020204" charset="-122"/>
                <a:cs typeface="Roboto Light"/>
                <a:sym typeface="Calibri" panose="020F0502020204030204" charset="0"/>
              </a:rPr>
              <a:t>决定波特率（2</a:t>
            </a:r>
            <a:r>
              <a:rPr lang="zh-CN" altLang="en-US" sz="1600" baseline="30000" dirty="0">
                <a:solidFill>
                  <a:srgbClr val="737572"/>
                </a:solidFill>
                <a:latin typeface="Calibri" panose="020F0502020204030204" charset="0"/>
                <a:ea typeface="微软雅黑" panose="020B0503020204020204" charset="-122"/>
                <a:cs typeface="Roboto Light"/>
                <a:sym typeface="Calibri" panose="020F0502020204030204" charset="0"/>
              </a:rPr>
              <a:t>SMOD</a:t>
            </a:r>
            <a:r>
              <a:rPr lang="zh-CN" altLang="en-US" sz="1600" dirty="0">
                <a:solidFill>
                  <a:srgbClr val="737572"/>
                </a:solidFill>
                <a:latin typeface="Calibri" panose="020F0502020204030204" charset="0"/>
                <a:ea typeface="微软雅黑" panose="020B0503020204020204" charset="-122"/>
                <a:cs typeface="Roboto Light"/>
                <a:sym typeface="Calibri" panose="020F0502020204030204" charset="0"/>
              </a:rPr>
              <a:t>/32）</a:t>
            </a:r>
            <a:r>
              <a:rPr lang="en-US" altLang="zh-CN" sz="1600" dirty="0">
                <a:solidFill>
                  <a:srgbClr val="737572"/>
                </a:solidFill>
                <a:latin typeface="Calibri" panose="020F0502020204030204" charset="0"/>
                <a:ea typeface="微软雅黑" panose="020B0503020204020204" charset="-122"/>
                <a:cs typeface="Roboto Light"/>
                <a:sym typeface="Calibri" panose="020F0502020204030204" charset="0"/>
              </a:rPr>
              <a:t>*T1</a:t>
            </a:r>
            <a:r>
              <a:rPr lang="zh-CN" altLang="en-US" sz="1600" dirty="0">
                <a:solidFill>
                  <a:srgbClr val="737572"/>
                </a:solidFill>
                <a:latin typeface="Calibri" panose="020F0502020204030204" charset="0"/>
                <a:ea typeface="微软雅黑" panose="020B0503020204020204" charset="-122"/>
                <a:cs typeface="Roboto Light"/>
                <a:sym typeface="Calibri" panose="020F0502020204030204" charset="0"/>
              </a:rPr>
              <a:t>溢出率</a:t>
            </a:r>
            <a:r>
              <a:rPr lang="en-US" altLang="zh-CN" sz="1600" dirty="0">
                <a:solidFill>
                  <a:srgbClr val="737572"/>
                </a:solidFill>
                <a:latin typeface="Calibri" panose="020F0502020204030204" charset="0"/>
                <a:ea typeface="微软雅黑" panose="020B0503020204020204" charset="-122"/>
                <a:cs typeface="Roboto Light"/>
                <a:sym typeface="Calibri" panose="020F0502020204030204" charset="0"/>
              </a:rPr>
              <a:t>=4800,当串行发送完毕后，将在标志位 TI 置 1，同样，当收到了数据后，也会在 RI 置 1</a:t>
            </a:r>
          </a:p>
          <a:p>
            <a:pPr indent="406400" defTabSz="544195" fontAlgn="auto"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en-US" sz="1600" dirty="0">
                <a:solidFill>
                  <a:srgbClr val="737572"/>
                </a:solidFill>
                <a:latin typeface="Calibri" panose="020F0502020204030204" charset="0"/>
                <a:ea typeface="微软雅黑" panose="020B0503020204020204" charset="-122"/>
                <a:cs typeface="Roboto Light"/>
                <a:sym typeface="Calibri" panose="020F0502020204030204" charset="0"/>
              </a:rPr>
              <a:t>CPU先把准备写入串行设备的数据放到UART的寄存器（临时内存块）中，再通过FIFO（First Input First Output，先入先出队列）传送到串行设备</a:t>
            </a:r>
          </a:p>
          <a:p>
            <a:pPr indent="406400" defTabSz="544195" fontAlgn="auto"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en-US" sz="1600" dirty="0">
                <a:solidFill>
                  <a:srgbClr val="737572"/>
                </a:solidFill>
                <a:latin typeface="Calibri" panose="020F0502020204030204" charset="0"/>
                <a:ea typeface="微软雅黑" panose="020B0503020204020204" charset="-122"/>
                <a:cs typeface="Roboto Light"/>
                <a:sym typeface="Calibri" panose="020F0502020204030204" charset="0"/>
              </a:rPr>
              <a:t>UART是一种通用串行数据总线，用于异步通信。该总线双向通信，可以实现全双工传输和接收。</a:t>
            </a:r>
          </a:p>
          <a:p>
            <a:pPr indent="406400" defTabSz="544195" fontAlgn="auto"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endParaRPr lang="en-US" altLang="zh-CN" sz="1600" dirty="0">
              <a:solidFill>
                <a:srgbClr val="737572"/>
              </a:solidFill>
              <a:latin typeface="Calibri" panose="020F0502020204030204" charset="0"/>
              <a:ea typeface="微软雅黑" panose="020B0503020204020204" charset="-122"/>
              <a:cs typeface="Roboto Light"/>
              <a:sym typeface="Calibri" panose="020F050202020403020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881340" y="2139385"/>
            <a:ext cx="0" cy="3240024"/>
          </a:xfrm>
          <a:prstGeom prst="line">
            <a:avLst/>
          </a:prstGeom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1"/>
          <p:cNvSpPr/>
          <p:nvPr/>
        </p:nvSpPr>
        <p:spPr bwMode="auto">
          <a:xfrm>
            <a:off x="3784600" y="851266"/>
            <a:ext cx="1574800" cy="4305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 defTabSz="913765"/>
            <a:r>
              <a:rPr lang="zh-CN" altLang="en-US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charset="0"/>
                <a:ea typeface="微软雅黑" panose="020B0503020204020204" charset="-122"/>
                <a:cs typeface="Lato Regular"/>
                <a:sym typeface="Calibri" panose="020F0502020204030204" charset="0"/>
              </a:rPr>
              <a:t>串口通信</a:t>
            </a:r>
          </a:p>
        </p:txBody>
      </p:sp>
      <p:pic>
        <p:nvPicPr>
          <p:cNvPr id="2" name="图片 1" descr="IL0{R5[OX]K{6]0~9QSOGP1"/>
          <p:cNvPicPr>
            <a:picLocks noChangeAspect="1"/>
          </p:cNvPicPr>
          <p:nvPr/>
        </p:nvPicPr>
        <p:blipFill>
          <a:blip r:embed="rId2"/>
          <a:srcRect l="48943"/>
          <a:stretch>
            <a:fillRect/>
          </a:stretch>
        </p:blipFill>
        <p:spPr>
          <a:xfrm>
            <a:off x="551180" y="1964055"/>
            <a:ext cx="2100580" cy="359029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30" y="1577975"/>
            <a:ext cx="2019935" cy="39763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/>
          <p:nvPr/>
        </p:nvSpPr>
        <p:spPr bwMode="auto">
          <a:xfrm>
            <a:off x="-765810" y="770255"/>
            <a:ext cx="7011035" cy="4305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defTabSz="913765"/>
            <a:r>
              <a:rPr lang="zh-CN" altLang="en-US" sz="2800" spc="300" dirty="0">
                <a:solidFill>
                  <a:schemeClr val="tx1">
                    <a:lumMod val="50000"/>
                  </a:schemeClr>
                </a:solidFill>
                <a:latin typeface="Calibri" panose="020F0502020204030204" charset="0"/>
                <a:ea typeface="微软雅黑" panose="020B0503020204020204" charset="-122"/>
                <a:cs typeface="Lato Regular"/>
                <a:sym typeface="Calibri" panose="020F0502020204030204" charset="0"/>
              </a:rPr>
              <a:t> 报警模块</a:t>
            </a:r>
            <a:r>
              <a:rPr lang="en-US" altLang="zh-CN" sz="2000" spc="300" dirty="0">
                <a:solidFill>
                  <a:schemeClr val="tx1">
                    <a:lumMod val="50000"/>
                  </a:schemeClr>
                </a:solidFill>
                <a:latin typeface="Calibri" panose="020F0502020204030204" charset="0"/>
                <a:ea typeface="微软雅黑" panose="020B0503020204020204" charset="-122"/>
                <a:cs typeface="Lato Regular"/>
                <a:sym typeface="Calibri" panose="020F0502020204030204" charset="0"/>
              </a:rPr>
              <a:t>                                                                                                     </a:t>
            </a:r>
            <a:endParaRPr lang="en-US" sz="2000" spc="300" dirty="0">
              <a:solidFill>
                <a:schemeClr val="tx1">
                  <a:lumMod val="50000"/>
                </a:schemeClr>
              </a:solidFill>
              <a:latin typeface="Calibri" panose="020F0502020204030204" charset="0"/>
              <a:ea typeface="微软雅黑" panose="020B0503020204020204" charset="-122"/>
              <a:cs typeface="Roboto Light"/>
              <a:sym typeface="Calibri" panose="020F0502020204030204" charset="0"/>
            </a:endParaRPr>
          </a:p>
        </p:txBody>
      </p:sp>
      <p:pic>
        <p:nvPicPr>
          <p:cNvPr id="6" name="图片 5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58" y="1934528"/>
            <a:ext cx="3020695" cy="2167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775970"/>
            <a:ext cx="2028825" cy="5561965"/>
          </a:xfrm>
          <a:prstGeom prst="rect">
            <a:avLst/>
          </a:prstGeom>
        </p:spPr>
      </p:pic>
      <p:pic>
        <p:nvPicPr>
          <p:cNvPr id="4" name="图片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658" y="4224655"/>
            <a:ext cx="3020695" cy="2113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769995" y="1831340"/>
            <a:ext cx="1603941" cy="16848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11627" y="3976702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>
                <a:sym typeface="+mn-ea"/>
              </a:rPr>
              <a:t>演示</a:t>
            </a:r>
            <a:endParaRPr lang="zh-CN" altLang="en-US" sz="3200" dirty="0">
              <a:solidFill>
                <a:schemeClr val="tx2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309620" y="3854450"/>
            <a:ext cx="2599055" cy="13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087235" y="6198870"/>
            <a:ext cx="1571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2018.6.22</a:t>
            </a:r>
          </a:p>
        </p:txBody>
      </p:sp>
      <p:pic>
        <p:nvPicPr>
          <p:cNvPr id="9" name="图片 8" descr="428d4813261b52a01f2faaeac37689e3"/>
          <p:cNvPicPr>
            <a:picLocks noChangeAspect="1"/>
          </p:cNvPicPr>
          <p:nvPr/>
        </p:nvPicPr>
        <p:blipFill>
          <a:blip r:embed="rId3">
            <a:grayscl/>
          </a:blip>
          <a:srcRect t="39457" b="39615"/>
          <a:stretch>
            <a:fillRect/>
          </a:stretch>
        </p:blipFill>
        <p:spPr>
          <a:xfrm>
            <a:off x="-12700" y="723900"/>
            <a:ext cx="9169400" cy="25342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41520" y="723900"/>
            <a:ext cx="3662045" cy="4412615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41520" y="3708400"/>
            <a:ext cx="366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>
                <a:latin typeface="MV Boli" panose="02000500030200090000" charset="0"/>
                <a:cs typeface="MV Boli" panose="02000500030200090000" charset="0"/>
              </a:rPr>
              <a:t>thank you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3140000">
            <a:off x="718185" y="983615"/>
            <a:ext cx="772160" cy="680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7585" y="1504315"/>
            <a:ext cx="1518920" cy="126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4580000">
            <a:off x="1370965" y="796925"/>
            <a:ext cx="772160" cy="6807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6440000">
            <a:off x="2033905" y="1082040"/>
            <a:ext cx="772160" cy="6807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62475" y="1754505"/>
            <a:ext cx="293433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400"/>
              <a:t>任务分工</a:t>
            </a:r>
          </a:p>
        </p:txBody>
      </p:sp>
      <p:cxnSp>
        <p:nvCxnSpPr>
          <p:cNvPr id="24" name="直接连接符 23"/>
          <p:cNvCxnSpPr>
            <a:stCxn id="3" idx="2"/>
          </p:cNvCxnSpPr>
          <p:nvPr/>
        </p:nvCxnSpPr>
        <p:spPr>
          <a:xfrm>
            <a:off x="1757045" y="2772410"/>
            <a:ext cx="5739765" cy="3175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264920" y="3319780"/>
            <a:ext cx="6776085" cy="2190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809115" y="3836670"/>
            <a:ext cx="60140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郑中权：硬件设计、程序设计</a:t>
            </a:r>
          </a:p>
          <a:p>
            <a:endParaRPr lang="zh-CN" altLang="en-US" sz="2400"/>
          </a:p>
          <a:p>
            <a:r>
              <a:rPr lang="zh-CN" altLang="en-US" sz="2400"/>
              <a:t>王园园：设计报告、</a:t>
            </a:r>
            <a:r>
              <a:rPr lang="en-US" altLang="zh-CN" sz="2400"/>
              <a:t>PPT</a:t>
            </a:r>
            <a:r>
              <a:rPr lang="zh-CN" altLang="en-US" sz="2400"/>
              <a:t>制作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G}E)$1{0E4LTJGBIK5Q89I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0" y="2287270"/>
            <a:ext cx="2275205" cy="228346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962400" y="1090930"/>
            <a:ext cx="4327525" cy="4691891"/>
            <a:chOff x="6896" y="2575"/>
            <a:chExt cx="5548" cy="5656"/>
          </a:xfrm>
        </p:grpSpPr>
        <p:grpSp>
          <p:nvGrpSpPr>
            <p:cNvPr id="3" name="组合 2"/>
            <p:cNvGrpSpPr/>
            <p:nvPr/>
          </p:nvGrpSpPr>
          <p:grpSpPr>
            <a:xfrm>
              <a:off x="6896" y="2642"/>
              <a:ext cx="1068" cy="1091"/>
              <a:chOff x="5838526" y="1094125"/>
              <a:chExt cx="904624" cy="923940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8526" y="1094125"/>
                <a:ext cx="904624" cy="923940"/>
              </a:xfrm>
              <a:prstGeom prst="rect">
                <a:avLst/>
              </a:prstGeom>
            </p:spPr>
          </p:pic>
          <p:sp>
            <p:nvSpPr>
              <p:cNvPr id="5" name="椭圆 4"/>
              <p:cNvSpPr/>
              <p:nvPr/>
            </p:nvSpPr>
            <p:spPr>
              <a:xfrm>
                <a:off x="5867401" y="1142250"/>
                <a:ext cx="794343" cy="794343"/>
              </a:xfrm>
              <a:prstGeom prst="ellipse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2"/>
                    </a:solidFill>
                    <a:latin typeface="Calibri" panose="020F0502020204030204" charset="0"/>
                    <a:ea typeface="微软雅黑" panose="020B0503020204020204" charset="-122"/>
                    <a:sym typeface="Calibri" panose="020F0502020204030204" charset="0"/>
                  </a:rPr>
                  <a:t>01</a:t>
                </a:r>
                <a:endParaRPr lang="zh-CN" altLang="en-US" dirty="0">
                  <a:solidFill>
                    <a:schemeClr val="tx2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286" y="2575"/>
              <a:ext cx="2808" cy="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课题背景</a:t>
              </a:r>
              <a:endParaRPr lang="zh-CN" altLang="en-US" dirty="0">
                <a:solidFill>
                  <a:schemeClr val="tx2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endParaRPr>
            </a:p>
          </p:txBody>
        </p:sp>
        <p:sp>
          <p:nvSpPr>
            <p:cNvPr id="17" name="矩形 1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8286" y="3354"/>
              <a:ext cx="4158" cy="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>
                  <a:solidFill>
                    <a:schemeClr val="accent1"/>
                  </a:solidFill>
                  <a:latin typeface="Calibri" panose="020F0502020204030204" charset="0"/>
                  <a:ea typeface="微软雅黑" panose="020B0503020204020204" charset="-122"/>
                  <a:cs typeface="+mn-ea"/>
                  <a:sym typeface="Calibri" panose="020F0502020204030204" charset="0"/>
                </a:rPr>
                <a:t>Topics background</a:t>
              </a:r>
              <a:endParaRPr lang="en-US" altLang="zh-CN" sz="1200" dirty="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cs typeface="+mn-ea"/>
                <a:sym typeface="Calibri" panose="020F0502020204030204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456" y="3261"/>
              <a:ext cx="3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8286" y="4090"/>
              <a:ext cx="2808" cy="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功能实现</a:t>
              </a:r>
              <a:endParaRPr lang="zh-CN" altLang="en-US" dirty="0">
                <a:solidFill>
                  <a:schemeClr val="tx2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endParaRPr>
            </a:p>
          </p:txBody>
        </p:sp>
        <p:sp>
          <p:nvSpPr>
            <p:cNvPr id="28" name="矩形 2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8286" y="4869"/>
              <a:ext cx="4158" cy="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>
                  <a:solidFill>
                    <a:schemeClr val="accent1"/>
                  </a:solidFill>
                  <a:latin typeface="Calibri" panose="020F0502020204030204" charset="0"/>
                  <a:ea typeface="微软雅黑" panose="020B0503020204020204" charset="-122"/>
                  <a:cs typeface="+mn-ea"/>
                  <a:sym typeface="Calibri" panose="020F0502020204030204" charset="0"/>
                </a:rPr>
                <a:t>Functional implementation</a:t>
              </a:r>
              <a:endParaRPr lang="en-US" altLang="zh-CN" sz="1200" dirty="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cs typeface="+mn-ea"/>
                <a:sym typeface="Calibri" panose="020F0502020204030204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8456" y="4776"/>
              <a:ext cx="3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286" y="5605"/>
              <a:ext cx="2808" cy="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系统设计</a:t>
              </a:r>
              <a:endParaRPr lang="zh-CN" altLang="en-US" dirty="0">
                <a:solidFill>
                  <a:schemeClr val="tx2"/>
                </a:solidFill>
                <a:latin typeface="Calibri" panose="020F0502020204030204" charset="0"/>
                <a:ea typeface="微软雅黑" panose="020B0503020204020204" charset="-122"/>
                <a:sym typeface="Calibri" panose="020F0502020204030204" charset="0"/>
              </a:endParaRPr>
            </a:p>
          </p:txBody>
        </p:sp>
        <p:sp>
          <p:nvSpPr>
            <p:cNvPr id="33" name="矩形 32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8286" y="6330"/>
              <a:ext cx="4104" cy="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>
                  <a:solidFill>
                    <a:schemeClr val="accent1"/>
                  </a:solidFill>
                  <a:latin typeface="Calibri" panose="020F0502020204030204" charset="0"/>
                  <a:ea typeface="微软雅黑" panose="020B0503020204020204" charset="-122"/>
                  <a:cs typeface="+mn-ea"/>
                  <a:sym typeface="Calibri" panose="020F0502020204030204" charset="0"/>
                </a:rPr>
                <a:t>system design</a:t>
              </a:r>
              <a:endParaRPr lang="en-US" altLang="zh-CN" sz="1200" dirty="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cs typeface="+mn-ea"/>
                <a:sym typeface="Calibri" panose="020F0502020204030204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8456" y="6291"/>
              <a:ext cx="3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8286" y="7120"/>
              <a:ext cx="2808" cy="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rPr>
                <a:t>演示</a:t>
              </a:r>
            </a:p>
          </p:txBody>
        </p:sp>
        <p:sp>
          <p:nvSpPr>
            <p:cNvPr id="44" name="矩形 4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8286" y="7899"/>
              <a:ext cx="4158" cy="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>
                  <a:solidFill>
                    <a:schemeClr val="accent1"/>
                  </a:solidFill>
                  <a:latin typeface="Calibri" panose="020F0502020204030204" charset="0"/>
                  <a:ea typeface="微软雅黑" panose="020B0503020204020204" charset="-122"/>
                  <a:cs typeface="+mn-ea"/>
                  <a:sym typeface="Calibri" panose="020F0502020204030204" charset="0"/>
                </a:rPr>
                <a:t>summary</a:t>
              </a:r>
              <a:endParaRPr lang="en-US" altLang="zh-CN" sz="1200" dirty="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cs typeface="+mn-ea"/>
                <a:sym typeface="Calibri" panose="020F050202020403020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8456" y="7806"/>
              <a:ext cx="3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6896" y="4135"/>
              <a:ext cx="1068" cy="1091"/>
              <a:chOff x="5838526" y="1094125"/>
              <a:chExt cx="904624" cy="923940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8526" y="1094125"/>
                <a:ext cx="904624" cy="923940"/>
              </a:xfrm>
              <a:prstGeom prst="rect">
                <a:avLst/>
              </a:prstGeom>
            </p:spPr>
          </p:pic>
          <p:sp>
            <p:nvSpPr>
              <p:cNvPr id="30" name="椭圆 29"/>
              <p:cNvSpPr/>
              <p:nvPr/>
            </p:nvSpPr>
            <p:spPr>
              <a:xfrm>
                <a:off x="5867401" y="1142250"/>
                <a:ext cx="794343" cy="794343"/>
              </a:xfrm>
              <a:prstGeom prst="ellipse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2"/>
                    </a:solidFill>
                    <a:latin typeface="Calibri" panose="020F0502020204030204" charset="0"/>
                    <a:ea typeface="微软雅黑" panose="020B0503020204020204" charset="-122"/>
                    <a:sym typeface="Calibri" panose="020F0502020204030204" charset="0"/>
                  </a:rPr>
                  <a:t>02</a:t>
                </a:r>
                <a:endParaRPr lang="zh-CN" altLang="en-US" dirty="0">
                  <a:solidFill>
                    <a:schemeClr val="tx2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896" y="5627"/>
              <a:ext cx="1068" cy="1091"/>
              <a:chOff x="5838526" y="1094125"/>
              <a:chExt cx="904624" cy="923940"/>
            </a:xfrm>
          </p:grpSpPr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8526" y="1094125"/>
                <a:ext cx="904624" cy="923940"/>
              </a:xfrm>
              <a:prstGeom prst="rect">
                <a:avLst/>
              </a:prstGeom>
            </p:spPr>
          </p:pic>
          <p:sp>
            <p:nvSpPr>
              <p:cNvPr id="36" name="椭圆 35"/>
              <p:cNvSpPr/>
              <p:nvPr/>
            </p:nvSpPr>
            <p:spPr>
              <a:xfrm>
                <a:off x="5867401" y="1142250"/>
                <a:ext cx="794343" cy="794343"/>
              </a:xfrm>
              <a:prstGeom prst="ellipse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2"/>
                    </a:solidFill>
                    <a:latin typeface="Calibri" panose="020F0502020204030204" charset="0"/>
                    <a:ea typeface="微软雅黑" panose="020B0503020204020204" charset="-122"/>
                    <a:sym typeface="Calibri" panose="020F0502020204030204" charset="0"/>
                  </a:rPr>
                  <a:t>03</a:t>
                </a:r>
                <a:endParaRPr lang="zh-CN" altLang="en-US" dirty="0">
                  <a:solidFill>
                    <a:schemeClr val="tx2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6896" y="7120"/>
              <a:ext cx="1068" cy="1091"/>
              <a:chOff x="5838526" y="1094125"/>
              <a:chExt cx="904624" cy="923940"/>
            </a:xfrm>
          </p:grpSpPr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8526" y="1094125"/>
                <a:ext cx="904624" cy="923940"/>
              </a:xfrm>
              <a:prstGeom prst="rect">
                <a:avLst/>
              </a:prstGeom>
            </p:spPr>
          </p:pic>
          <p:sp>
            <p:nvSpPr>
              <p:cNvPr id="39" name="椭圆 38"/>
              <p:cNvSpPr/>
              <p:nvPr/>
            </p:nvSpPr>
            <p:spPr>
              <a:xfrm>
                <a:off x="5867401" y="1142250"/>
                <a:ext cx="794343" cy="794343"/>
              </a:xfrm>
              <a:prstGeom prst="ellipse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2"/>
                    </a:solidFill>
                    <a:latin typeface="Calibri" panose="020F0502020204030204" charset="0"/>
                    <a:ea typeface="微软雅黑" panose="020B0503020204020204" charset="-122"/>
                    <a:sym typeface="Calibri" panose="020F0502020204030204" charset="0"/>
                  </a:rPr>
                  <a:t>04</a:t>
                </a:r>
                <a:endParaRPr lang="zh-CN" altLang="en-US" dirty="0">
                  <a:solidFill>
                    <a:schemeClr val="tx2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05227" y="3976702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>
                <a:sym typeface="+mn-ea"/>
              </a:rPr>
              <a:t>课题背景</a:t>
            </a:r>
            <a:endParaRPr lang="zh-CN" altLang="en-US" sz="3200" dirty="0">
              <a:solidFill>
                <a:schemeClr val="tx2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  <p:pic>
        <p:nvPicPr>
          <p:cNvPr id="4" name="图片 3" descr="}ENTO9Q[_03OPW@5[VJ2(M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120" y="1896745"/>
            <a:ext cx="1963420" cy="168656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3309620" y="3854450"/>
            <a:ext cx="2599055" cy="13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 bwMode="auto">
          <a:xfrm>
            <a:off x="3657600" y="1116061"/>
            <a:ext cx="1828800" cy="553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 defTabSz="913765"/>
            <a:r>
              <a:rPr lang="zh-CN" altLang="en-US" sz="36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应用场所</a:t>
            </a:r>
            <a:endParaRPr lang="zh-CN" altLang="en-US" sz="3600" spc="3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Lato Regular"/>
              <a:sym typeface="+mn-ea"/>
            </a:endParaRPr>
          </a:p>
        </p:txBody>
      </p:sp>
      <p:pic>
        <p:nvPicPr>
          <p:cNvPr id="6" name="图片 5" descr="大棚"/>
          <p:cNvPicPr/>
          <p:nvPr/>
        </p:nvPicPr>
        <p:blipFill>
          <a:blip r:embed="rId2"/>
          <a:stretch>
            <a:fillRect/>
          </a:stretch>
        </p:blipFill>
        <p:spPr>
          <a:xfrm>
            <a:off x="2277110" y="3712845"/>
            <a:ext cx="2304017" cy="1728013"/>
          </a:xfrm>
          <a:prstGeom prst="rect">
            <a:avLst/>
          </a:prstGeom>
        </p:spPr>
      </p:pic>
      <p:pic>
        <p:nvPicPr>
          <p:cNvPr id="7" name="图片 6" descr="地窖"/>
          <p:cNvPicPr/>
          <p:nvPr/>
        </p:nvPicPr>
        <p:blipFill>
          <a:blip r:embed="rId3"/>
          <a:srcRect b="8690"/>
          <a:stretch>
            <a:fillRect/>
          </a:stretch>
        </p:blipFill>
        <p:spPr>
          <a:xfrm>
            <a:off x="-26670" y="1985010"/>
            <a:ext cx="2303780" cy="1757680"/>
          </a:xfrm>
          <a:prstGeom prst="rect">
            <a:avLst/>
          </a:prstGeom>
        </p:spPr>
      </p:pic>
      <p:pic>
        <p:nvPicPr>
          <p:cNvPr id="9" name="图片 8" descr="机房"/>
          <p:cNvPicPr/>
          <p:nvPr/>
        </p:nvPicPr>
        <p:blipFill>
          <a:blip r:embed="rId4"/>
          <a:stretch>
            <a:fillRect/>
          </a:stretch>
        </p:blipFill>
        <p:spPr>
          <a:xfrm>
            <a:off x="4580890" y="1985010"/>
            <a:ext cx="2304017" cy="1728013"/>
          </a:xfrm>
          <a:prstGeom prst="rect">
            <a:avLst/>
          </a:prstGeom>
        </p:spPr>
      </p:pic>
      <p:pic>
        <p:nvPicPr>
          <p:cNvPr id="15" name="图片 14" descr="血液贮存"/>
          <p:cNvPicPr/>
          <p:nvPr/>
        </p:nvPicPr>
        <p:blipFill>
          <a:blip r:embed="rId5"/>
          <a:stretch>
            <a:fillRect/>
          </a:stretch>
        </p:blipFill>
        <p:spPr>
          <a:xfrm>
            <a:off x="6884670" y="3712845"/>
            <a:ext cx="2304017" cy="17280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-26670" y="3712845"/>
            <a:ext cx="2304017" cy="172801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地窖储藏</a:t>
            </a:r>
          </a:p>
        </p:txBody>
      </p:sp>
      <p:sp>
        <p:nvSpPr>
          <p:cNvPr id="18" name="矩形 17"/>
          <p:cNvSpPr/>
          <p:nvPr/>
        </p:nvSpPr>
        <p:spPr>
          <a:xfrm>
            <a:off x="4580890" y="3712845"/>
            <a:ext cx="2304017" cy="1728013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机房监测</a:t>
            </a:r>
          </a:p>
        </p:txBody>
      </p:sp>
      <p:sp>
        <p:nvSpPr>
          <p:cNvPr id="20" name="矩形 19"/>
          <p:cNvSpPr/>
          <p:nvPr/>
        </p:nvSpPr>
        <p:spPr>
          <a:xfrm>
            <a:off x="2277110" y="1985010"/>
            <a:ext cx="2304017" cy="1728013"/>
          </a:xfrm>
          <a:prstGeom prst="rect">
            <a:avLst/>
          </a:prstGeom>
          <a:solidFill>
            <a:schemeClr val="tx1">
              <a:lumMod val="5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大棚种植</a:t>
            </a:r>
          </a:p>
        </p:txBody>
      </p:sp>
      <p:sp>
        <p:nvSpPr>
          <p:cNvPr id="21" name="矩形 20"/>
          <p:cNvSpPr/>
          <p:nvPr/>
        </p:nvSpPr>
        <p:spPr>
          <a:xfrm>
            <a:off x="6884670" y="1985010"/>
            <a:ext cx="2304017" cy="1728013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冷链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</a:rPr>
              <a:t>医用冰箱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713740" y="2338705"/>
            <a:ext cx="7708265" cy="1753235"/>
            <a:chOff x="1806" y="4712"/>
            <a:chExt cx="11230" cy="2370"/>
          </a:xfrm>
        </p:grpSpPr>
        <p:grpSp>
          <p:nvGrpSpPr>
            <p:cNvPr id="37" name="组合 36"/>
            <p:cNvGrpSpPr/>
            <p:nvPr/>
          </p:nvGrpSpPr>
          <p:grpSpPr>
            <a:xfrm>
              <a:off x="1806" y="4712"/>
              <a:ext cx="11230" cy="2370"/>
              <a:chOff x="1362075" y="2755900"/>
              <a:chExt cx="9509125" cy="20066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703539" y="2755900"/>
                <a:ext cx="8826197" cy="2006600"/>
                <a:chOff x="1703539" y="2755900"/>
                <a:chExt cx="8826197" cy="2006600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8785225" y="2844800"/>
                  <a:ext cx="1479550" cy="1917700"/>
                </a:xfrm>
                <a:prstGeom prst="line">
                  <a:avLst/>
                </a:prstGeom>
                <a:ln w="12700">
                  <a:solidFill>
                    <a:srgbClr val="9DA8B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组合 8"/>
                <p:cNvGrpSpPr/>
                <p:nvPr/>
              </p:nvGrpSpPr>
              <p:grpSpPr>
                <a:xfrm>
                  <a:off x="1703539" y="2755900"/>
                  <a:ext cx="8826197" cy="2006600"/>
                  <a:chOff x="1703539" y="2755900"/>
                  <a:chExt cx="8826197" cy="2006600"/>
                </a:xfrm>
              </p:grpSpPr>
              <p:cxnSp>
                <p:nvCxnSpPr>
                  <p:cNvPr id="10" name="直接连接符 9"/>
                  <p:cNvCxnSpPr>
                    <a:stCxn id="8" idx="5"/>
                  </p:cNvCxnSpPr>
                  <p:nvPr/>
                </p:nvCxnSpPr>
                <p:spPr>
                  <a:xfrm flipV="1">
                    <a:off x="1703539" y="2755900"/>
                    <a:ext cx="658661" cy="960286"/>
                  </a:xfrm>
                  <a:prstGeom prst="line">
                    <a:avLst/>
                  </a:prstGeom>
                  <a:ln w="12700">
                    <a:solidFill>
                      <a:srgbClr val="9DA8B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/>
                  <p:nvPr/>
                </p:nvCxnSpPr>
                <p:spPr>
                  <a:xfrm>
                    <a:off x="2362200" y="2755900"/>
                    <a:ext cx="1357313" cy="1898650"/>
                  </a:xfrm>
                  <a:prstGeom prst="line">
                    <a:avLst/>
                  </a:prstGeom>
                  <a:ln w="12700">
                    <a:solidFill>
                      <a:srgbClr val="9DA8B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连接符 14"/>
                  <p:cNvCxnSpPr/>
                  <p:nvPr/>
                </p:nvCxnSpPr>
                <p:spPr>
                  <a:xfrm flipV="1">
                    <a:off x="3719513" y="2755900"/>
                    <a:ext cx="1969293" cy="1898650"/>
                  </a:xfrm>
                  <a:prstGeom prst="line">
                    <a:avLst/>
                  </a:prstGeom>
                  <a:ln w="12700">
                    <a:solidFill>
                      <a:srgbClr val="9DA8B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5688806" y="2755900"/>
                    <a:ext cx="2210594" cy="2006600"/>
                  </a:xfrm>
                  <a:prstGeom prst="line">
                    <a:avLst/>
                  </a:prstGeom>
                  <a:ln w="12700">
                    <a:solidFill>
                      <a:srgbClr val="9DA8B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 flipV="1">
                    <a:off x="7891066" y="2844800"/>
                    <a:ext cx="894159" cy="1917700"/>
                  </a:xfrm>
                  <a:prstGeom prst="line">
                    <a:avLst/>
                  </a:prstGeom>
                  <a:ln w="12700">
                    <a:solidFill>
                      <a:srgbClr val="9DA8B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>
                    <a:endCxn id="7" idx="1"/>
                  </p:cNvCxnSpPr>
                  <p:nvPr/>
                </p:nvCxnSpPr>
                <p:spPr>
                  <a:xfrm flipV="1">
                    <a:off x="10264775" y="4005414"/>
                    <a:ext cx="264961" cy="757086"/>
                  </a:xfrm>
                  <a:prstGeom prst="line">
                    <a:avLst/>
                  </a:prstGeom>
                  <a:ln w="12700">
                    <a:solidFill>
                      <a:srgbClr val="9DA8B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" name="椭圆 6"/>
              <p:cNvSpPr/>
              <p:nvPr/>
            </p:nvSpPr>
            <p:spPr>
              <a:xfrm flipV="1">
                <a:off x="10471150" y="3663950"/>
                <a:ext cx="400050" cy="4000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7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 flipV="1">
                <a:off x="1362075" y="3657600"/>
                <a:ext cx="400050" cy="4000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7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372" y="5260"/>
              <a:ext cx="1507" cy="1508"/>
              <a:chOff x="4381500" y="3219450"/>
              <a:chExt cx="1276350" cy="127635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381500" y="3219450"/>
                <a:ext cx="1276350" cy="1276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7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" name="Freeform 173"/>
              <p:cNvSpPr>
                <a:spLocks noChangeAspect="1" noEditPoints="1"/>
              </p:cNvSpPr>
              <p:nvPr/>
            </p:nvSpPr>
            <p:spPr bwMode="auto">
              <a:xfrm>
                <a:off x="4790107" y="3612825"/>
                <a:ext cx="459136" cy="489600"/>
              </a:xfrm>
              <a:custGeom>
                <a:avLst/>
                <a:gdLst>
                  <a:gd name="T0" fmla="*/ 75 w 89"/>
                  <a:gd name="T1" fmla="*/ 22 h 95"/>
                  <a:gd name="T2" fmla="*/ 89 w 89"/>
                  <a:gd name="T3" fmla="*/ 53 h 95"/>
                  <a:gd name="T4" fmla="*/ 78 w 89"/>
                  <a:gd name="T5" fmla="*/ 80 h 95"/>
                  <a:gd name="T6" fmla="*/ 47 w 89"/>
                  <a:gd name="T7" fmla="*/ 53 h 95"/>
                  <a:gd name="T8" fmla="*/ 75 w 89"/>
                  <a:gd name="T9" fmla="*/ 22 h 95"/>
                  <a:gd name="T10" fmla="*/ 76 w 89"/>
                  <a:gd name="T11" fmla="*/ 83 h 95"/>
                  <a:gd name="T12" fmla="*/ 69 w 89"/>
                  <a:gd name="T13" fmla="*/ 88 h 95"/>
                  <a:gd name="T14" fmla="*/ 74 w 89"/>
                  <a:gd name="T15" fmla="*/ 81 h 95"/>
                  <a:gd name="T16" fmla="*/ 76 w 89"/>
                  <a:gd name="T17" fmla="*/ 83 h 95"/>
                  <a:gd name="T18" fmla="*/ 64 w 89"/>
                  <a:gd name="T19" fmla="*/ 92 h 95"/>
                  <a:gd name="T20" fmla="*/ 72 w 89"/>
                  <a:gd name="T21" fmla="*/ 79 h 95"/>
                  <a:gd name="T22" fmla="*/ 70 w 89"/>
                  <a:gd name="T23" fmla="*/ 77 h 95"/>
                  <a:gd name="T24" fmla="*/ 60 w 89"/>
                  <a:gd name="T25" fmla="*/ 94 h 95"/>
                  <a:gd name="T26" fmla="*/ 64 w 89"/>
                  <a:gd name="T27" fmla="*/ 92 h 95"/>
                  <a:gd name="T28" fmla="*/ 58 w 89"/>
                  <a:gd name="T29" fmla="*/ 91 h 95"/>
                  <a:gd name="T30" fmla="*/ 67 w 89"/>
                  <a:gd name="T31" fmla="*/ 75 h 95"/>
                  <a:gd name="T32" fmla="*/ 65 w 89"/>
                  <a:gd name="T33" fmla="*/ 74 h 95"/>
                  <a:gd name="T34" fmla="*/ 57 w 89"/>
                  <a:gd name="T35" fmla="*/ 88 h 95"/>
                  <a:gd name="T36" fmla="*/ 58 w 89"/>
                  <a:gd name="T37" fmla="*/ 91 h 95"/>
                  <a:gd name="T38" fmla="*/ 56 w 89"/>
                  <a:gd name="T39" fmla="*/ 84 h 95"/>
                  <a:gd name="T40" fmla="*/ 63 w 89"/>
                  <a:gd name="T41" fmla="*/ 72 h 95"/>
                  <a:gd name="T42" fmla="*/ 61 w 89"/>
                  <a:gd name="T43" fmla="*/ 70 h 95"/>
                  <a:gd name="T44" fmla="*/ 55 w 89"/>
                  <a:gd name="T45" fmla="*/ 81 h 95"/>
                  <a:gd name="T46" fmla="*/ 56 w 89"/>
                  <a:gd name="T47" fmla="*/ 84 h 95"/>
                  <a:gd name="T48" fmla="*/ 53 w 89"/>
                  <a:gd name="T49" fmla="*/ 78 h 95"/>
                  <a:gd name="T50" fmla="*/ 59 w 89"/>
                  <a:gd name="T51" fmla="*/ 68 h 95"/>
                  <a:gd name="T52" fmla="*/ 57 w 89"/>
                  <a:gd name="T53" fmla="*/ 66 h 95"/>
                  <a:gd name="T54" fmla="*/ 52 w 89"/>
                  <a:gd name="T55" fmla="*/ 75 h 95"/>
                  <a:gd name="T56" fmla="*/ 53 w 89"/>
                  <a:gd name="T57" fmla="*/ 78 h 95"/>
                  <a:gd name="T58" fmla="*/ 51 w 89"/>
                  <a:gd name="T59" fmla="*/ 71 h 95"/>
                  <a:gd name="T60" fmla="*/ 55 w 89"/>
                  <a:gd name="T61" fmla="*/ 64 h 95"/>
                  <a:gd name="T62" fmla="*/ 53 w 89"/>
                  <a:gd name="T63" fmla="*/ 62 h 95"/>
                  <a:gd name="T64" fmla="*/ 50 w 89"/>
                  <a:gd name="T65" fmla="*/ 68 h 95"/>
                  <a:gd name="T66" fmla="*/ 51 w 89"/>
                  <a:gd name="T67" fmla="*/ 71 h 95"/>
                  <a:gd name="T68" fmla="*/ 48 w 89"/>
                  <a:gd name="T69" fmla="*/ 65 h 95"/>
                  <a:gd name="T70" fmla="*/ 51 w 89"/>
                  <a:gd name="T71" fmla="*/ 61 h 95"/>
                  <a:gd name="T72" fmla="*/ 49 w 89"/>
                  <a:gd name="T73" fmla="*/ 59 h 95"/>
                  <a:gd name="T74" fmla="*/ 47 w 89"/>
                  <a:gd name="T75" fmla="*/ 61 h 95"/>
                  <a:gd name="T76" fmla="*/ 48 w 89"/>
                  <a:gd name="T77" fmla="*/ 65 h 95"/>
                  <a:gd name="T78" fmla="*/ 46 w 89"/>
                  <a:gd name="T79" fmla="*/ 58 h 95"/>
                  <a:gd name="T80" fmla="*/ 45 w 89"/>
                  <a:gd name="T81" fmla="*/ 55 h 95"/>
                  <a:gd name="T82" fmla="*/ 47 w 89"/>
                  <a:gd name="T83" fmla="*/ 57 h 95"/>
                  <a:gd name="T84" fmla="*/ 46 w 89"/>
                  <a:gd name="T85" fmla="*/ 58 h 95"/>
                  <a:gd name="T86" fmla="*/ 59 w 89"/>
                  <a:gd name="T87" fmla="*/ 17 h 95"/>
                  <a:gd name="T88" fmla="*/ 41 w 89"/>
                  <a:gd name="T89" fmla="*/ 54 h 95"/>
                  <a:gd name="T90" fmla="*/ 36 w 89"/>
                  <a:gd name="T91" fmla="*/ 13 h 95"/>
                  <a:gd name="T92" fmla="*/ 0 w 89"/>
                  <a:gd name="T93" fmla="*/ 54 h 95"/>
                  <a:gd name="T94" fmla="*/ 41 w 89"/>
                  <a:gd name="T95" fmla="*/ 95 h 95"/>
                  <a:gd name="T96" fmla="*/ 55 w 89"/>
                  <a:gd name="T97" fmla="*/ 93 h 95"/>
                  <a:gd name="T98" fmla="*/ 41 w 89"/>
                  <a:gd name="T99" fmla="*/ 54 h 95"/>
                  <a:gd name="T100" fmla="*/ 68 w 89"/>
                  <a:gd name="T101" fmla="*/ 23 h 95"/>
                  <a:gd name="T102" fmla="*/ 59 w 89"/>
                  <a:gd name="T103" fmla="*/ 17 h 95"/>
                  <a:gd name="T104" fmla="*/ 43 w 89"/>
                  <a:gd name="T105" fmla="*/ 0 h 95"/>
                  <a:gd name="T106" fmla="*/ 38 w 89"/>
                  <a:gd name="T107" fmla="*/ 0 h 95"/>
                  <a:gd name="T108" fmla="*/ 43 w 89"/>
                  <a:gd name="T109" fmla="*/ 41 h 95"/>
                  <a:gd name="T110" fmla="*/ 61 w 89"/>
                  <a:gd name="T111" fmla="*/ 4 h 95"/>
                  <a:gd name="T112" fmla="*/ 43 w 89"/>
                  <a:gd name="T11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95">
                    <a:moveTo>
                      <a:pt x="75" y="22"/>
                    </a:moveTo>
                    <a:cubicBezTo>
                      <a:pt x="83" y="29"/>
                      <a:pt x="89" y="40"/>
                      <a:pt x="89" y="53"/>
                    </a:cubicBezTo>
                    <a:cubicBezTo>
                      <a:pt x="89" y="63"/>
                      <a:pt x="85" y="73"/>
                      <a:pt x="78" y="80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75" y="22"/>
                      <a:pt x="75" y="22"/>
                      <a:pt x="75" y="22"/>
                    </a:cubicBezTo>
                    <a:close/>
                    <a:moveTo>
                      <a:pt x="76" y="83"/>
                    </a:moveTo>
                    <a:cubicBezTo>
                      <a:pt x="74" y="85"/>
                      <a:pt x="72" y="87"/>
                      <a:pt x="69" y="88"/>
                    </a:cubicBezTo>
                    <a:cubicBezTo>
                      <a:pt x="74" y="81"/>
                      <a:pt x="74" y="81"/>
                      <a:pt x="74" y="81"/>
                    </a:cubicBezTo>
                    <a:cubicBezTo>
                      <a:pt x="76" y="83"/>
                      <a:pt x="76" y="83"/>
                      <a:pt x="76" y="83"/>
                    </a:cubicBezTo>
                    <a:close/>
                    <a:moveTo>
                      <a:pt x="64" y="92"/>
                    </a:moveTo>
                    <a:cubicBezTo>
                      <a:pt x="72" y="79"/>
                      <a:pt x="72" y="79"/>
                      <a:pt x="72" y="79"/>
                    </a:cubicBezTo>
                    <a:cubicBezTo>
                      <a:pt x="70" y="77"/>
                      <a:pt x="70" y="77"/>
                      <a:pt x="70" y="77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1" y="93"/>
                      <a:pt x="63" y="92"/>
                      <a:pt x="64" y="92"/>
                    </a:cubicBezTo>
                    <a:close/>
                    <a:moveTo>
                      <a:pt x="58" y="91"/>
                    </a:moveTo>
                    <a:cubicBezTo>
                      <a:pt x="67" y="75"/>
                      <a:pt x="67" y="75"/>
                      <a:pt x="67" y="75"/>
                    </a:cubicBezTo>
                    <a:cubicBezTo>
                      <a:pt x="65" y="74"/>
                      <a:pt x="65" y="74"/>
                      <a:pt x="65" y="74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58" y="91"/>
                      <a:pt x="58" y="91"/>
                      <a:pt x="58" y="91"/>
                    </a:cubicBezTo>
                    <a:close/>
                    <a:moveTo>
                      <a:pt x="56" y="84"/>
                    </a:moveTo>
                    <a:cubicBezTo>
                      <a:pt x="63" y="72"/>
                      <a:pt x="63" y="72"/>
                      <a:pt x="63" y="72"/>
                    </a:cubicBezTo>
                    <a:cubicBezTo>
                      <a:pt x="61" y="70"/>
                      <a:pt x="61" y="70"/>
                      <a:pt x="61" y="70"/>
                    </a:cubicBezTo>
                    <a:cubicBezTo>
                      <a:pt x="55" y="81"/>
                      <a:pt x="55" y="81"/>
                      <a:pt x="55" y="81"/>
                    </a:cubicBezTo>
                    <a:cubicBezTo>
                      <a:pt x="56" y="84"/>
                      <a:pt x="56" y="84"/>
                      <a:pt x="56" y="84"/>
                    </a:cubicBezTo>
                    <a:close/>
                    <a:moveTo>
                      <a:pt x="53" y="78"/>
                    </a:moveTo>
                    <a:cubicBezTo>
                      <a:pt x="59" y="68"/>
                      <a:pt x="59" y="68"/>
                      <a:pt x="59" y="6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53" y="78"/>
                      <a:pt x="53" y="78"/>
                      <a:pt x="53" y="78"/>
                    </a:cubicBezTo>
                    <a:close/>
                    <a:moveTo>
                      <a:pt x="51" y="71"/>
                    </a:moveTo>
                    <a:cubicBezTo>
                      <a:pt x="55" y="64"/>
                      <a:pt x="55" y="64"/>
                      <a:pt x="55" y="64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1" y="71"/>
                      <a:pt x="51" y="71"/>
                      <a:pt x="51" y="71"/>
                    </a:cubicBezTo>
                    <a:close/>
                    <a:moveTo>
                      <a:pt x="48" y="65"/>
                    </a:moveTo>
                    <a:cubicBezTo>
                      <a:pt x="51" y="61"/>
                      <a:pt x="51" y="61"/>
                      <a:pt x="51" y="61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8" y="65"/>
                      <a:pt x="48" y="65"/>
                      <a:pt x="48" y="65"/>
                    </a:cubicBezTo>
                    <a:close/>
                    <a:moveTo>
                      <a:pt x="46" y="58"/>
                    </a:moveTo>
                    <a:cubicBezTo>
                      <a:pt x="45" y="55"/>
                      <a:pt x="45" y="55"/>
                      <a:pt x="45" y="55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6" y="58"/>
                      <a:pt x="46" y="58"/>
                      <a:pt x="46" y="58"/>
                    </a:cubicBezTo>
                    <a:close/>
                    <a:moveTo>
                      <a:pt x="59" y="17"/>
                    </a:move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38" y="28"/>
                      <a:pt x="36" y="13"/>
                    </a:cubicBezTo>
                    <a:cubicBezTo>
                      <a:pt x="16" y="15"/>
                      <a:pt x="0" y="33"/>
                      <a:pt x="0" y="54"/>
                    </a:cubicBezTo>
                    <a:cubicBezTo>
                      <a:pt x="0" y="77"/>
                      <a:pt x="18" y="95"/>
                      <a:pt x="41" y="95"/>
                    </a:cubicBezTo>
                    <a:cubicBezTo>
                      <a:pt x="46" y="95"/>
                      <a:pt x="51" y="94"/>
                      <a:pt x="55" y="9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6" y="20"/>
                      <a:pt x="63" y="18"/>
                      <a:pt x="59" y="17"/>
                    </a:cubicBezTo>
                    <a:close/>
                    <a:moveTo>
                      <a:pt x="43" y="0"/>
                    </a:moveTo>
                    <a:cubicBezTo>
                      <a:pt x="41" y="0"/>
                      <a:pt x="40" y="0"/>
                      <a:pt x="38" y="0"/>
                    </a:cubicBezTo>
                    <a:cubicBezTo>
                      <a:pt x="40" y="15"/>
                      <a:pt x="43" y="41"/>
                      <a:pt x="43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6" y="1"/>
                      <a:pt x="49" y="0"/>
                      <a:pt x="4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7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0692" y="5260"/>
              <a:ext cx="1507" cy="1508"/>
              <a:chOff x="8886825" y="3219450"/>
              <a:chExt cx="1276350" cy="127635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8886825" y="3219450"/>
                <a:ext cx="1276350" cy="12763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7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" name="Freeform 122"/>
              <p:cNvSpPr>
                <a:spLocks noChangeAspect="1" noEditPoints="1"/>
              </p:cNvSpPr>
              <p:nvPr/>
            </p:nvSpPr>
            <p:spPr bwMode="auto">
              <a:xfrm>
                <a:off x="9365640" y="3612825"/>
                <a:ext cx="318721" cy="489600"/>
              </a:xfrm>
              <a:custGeom>
                <a:avLst/>
                <a:gdLst>
                  <a:gd name="T0" fmla="*/ 31 w 70"/>
                  <a:gd name="T1" fmla="*/ 20 h 108"/>
                  <a:gd name="T2" fmla="*/ 36 w 70"/>
                  <a:gd name="T3" fmla="*/ 20 h 108"/>
                  <a:gd name="T4" fmla="*/ 51 w 70"/>
                  <a:gd name="T5" fmla="*/ 32 h 108"/>
                  <a:gd name="T6" fmla="*/ 62 w 70"/>
                  <a:gd name="T7" fmla="*/ 51 h 108"/>
                  <a:gd name="T8" fmla="*/ 64 w 70"/>
                  <a:gd name="T9" fmla="*/ 69 h 108"/>
                  <a:gd name="T10" fmla="*/ 63 w 70"/>
                  <a:gd name="T11" fmla="*/ 74 h 108"/>
                  <a:gd name="T12" fmla="*/ 54 w 70"/>
                  <a:gd name="T13" fmla="*/ 60 h 108"/>
                  <a:gd name="T14" fmla="*/ 49 w 70"/>
                  <a:gd name="T15" fmla="*/ 55 h 108"/>
                  <a:gd name="T16" fmla="*/ 41 w 70"/>
                  <a:gd name="T17" fmla="*/ 42 h 108"/>
                  <a:gd name="T18" fmla="*/ 40 w 70"/>
                  <a:gd name="T19" fmla="*/ 34 h 108"/>
                  <a:gd name="T20" fmla="*/ 31 w 70"/>
                  <a:gd name="T21" fmla="*/ 20 h 108"/>
                  <a:gd name="T22" fmla="*/ 39 w 70"/>
                  <a:gd name="T23" fmla="*/ 60 h 108"/>
                  <a:gd name="T24" fmla="*/ 36 w 70"/>
                  <a:gd name="T25" fmla="*/ 70 h 108"/>
                  <a:gd name="T26" fmla="*/ 54 w 70"/>
                  <a:gd name="T27" fmla="*/ 103 h 108"/>
                  <a:gd name="T28" fmla="*/ 65 w 70"/>
                  <a:gd name="T29" fmla="*/ 106 h 108"/>
                  <a:gd name="T30" fmla="*/ 65 w 70"/>
                  <a:gd name="T31" fmla="*/ 106 h 108"/>
                  <a:gd name="T32" fmla="*/ 68 w 70"/>
                  <a:gd name="T33" fmla="*/ 95 h 108"/>
                  <a:gd name="T34" fmla="*/ 49 w 70"/>
                  <a:gd name="T35" fmla="*/ 63 h 108"/>
                  <a:gd name="T36" fmla="*/ 39 w 70"/>
                  <a:gd name="T37" fmla="*/ 60 h 108"/>
                  <a:gd name="T38" fmla="*/ 39 w 70"/>
                  <a:gd name="T39" fmla="*/ 60 h 108"/>
                  <a:gd name="T40" fmla="*/ 5 w 70"/>
                  <a:gd name="T41" fmla="*/ 2 h 108"/>
                  <a:gd name="T42" fmla="*/ 2 w 70"/>
                  <a:gd name="T43" fmla="*/ 13 h 108"/>
                  <a:gd name="T44" fmla="*/ 21 w 70"/>
                  <a:gd name="T45" fmla="*/ 45 h 108"/>
                  <a:gd name="T46" fmla="*/ 32 w 70"/>
                  <a:gd name="T47" fmla="*/ 48 h 108"/>
                  <a:gd name="T48" fmla="*/ 32 w 70"/>
                  <a:gd name="T49" fmla="*/ 48 h 108"/>
                  <a:gd name="T50" fmla="*/ 35 w 70"/>
                  <a:gd name="T51" fmla="*/ 37 h 108"/>
                  <a:gd name="T52" fmla="*/ 16 w 70"/>
                  <a:gd name="T53" fmla="*/ 5 h 108"/>
                  <a:gd name="T54" fmla="*/ 5 w 70"/>
                  <a:gd name="T55" fmla="*/ 2 h 108"/>
                  <a:gd name="T56" fmla="*/ 5 w 70"/>
                  <a:gd name="T57" fmla="*/ 2 h 108"/>
                  <a:gd name="T58" fmla="*/ 39 w 70"/>
                  <a:gd name="T59" fmla="*/ 88 h 108"/>
                  <a:gd name="T60" fmla="*/ 31 w 70"/>
                  <a:gd name="T61" fmla="*/ 73 h 108"/>
                  <a:gd name="T62" fmla="*/ 29 w 70"/>
                  <a:gd name="T63" fmla="*/ 66 h 108"/>
                  <a:gd name="T64" fmla="*/ 22 w 70"/>
                  <a:gd name="T65" fmla="*/ 53 h 108"/>
                  <a:gd name="T66" fmla="*/ 16 w 70"/>
                  <a:gd name="T67" fmla="*/ 48 h 108"/>
                  <a:gd name="T68" fmla="*/ 8 w 70"/>
                  <a:gd name="T69" fmla="*/ 33 h 108"/>
                  <a:gd name="T70" fmla="*/ 6 w 70"/>
                  <a:gd name="T71" fmla="*/ 38 h 108"/>
                  <a:gd name="T72" fmla="*/ 8 w 70"/>
                  <a:gd name="T73" fmla="*/ 57 h 108"/>
                  <a:gd name="T74" fmla="*/ 19 w 70"/>
                  <a:gd name="T75" fmla="*/ 75 h 108"/>
                  <a:gd name="T76" fmla="*/ 34 w 70"/>
                  <a:gd name="T77" fmla="*/ 87 h 108"/>
                  <a:gd name="T78" fmla="*/ 39 w 70"/>
                  <a:gd name="T79" fmla="*/ 8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0" h="108">
                    <a:moveTo>
                      <a:pt x="31" y="20"/>
                    </a:moveTo>
                    <a:cubicBezTo>
                      <a:pt x="33" y="20"/>
                      <a:pt x="34" y="20"/>
                      <a:pt x="36" y="20"/>
                    </a:cubicBezTo>
                    <a:cubicBezTo>
                      <a:pt x="42" y="22"/>
                      <a:pt x="48" y="26"/>
                      <a:pt x="51" y="32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5" y="56"/>
                      <a:pt x="66" y="63"/>
                      <a:pt x="64" y="69"/>
                    </a:cubicBezTo>
                    <a:cubicBezTo>
                      <a:pt x="64" y="71"/>
                      <a:pt x="63" y="73"/>
                      <a:pt x="63" y="7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3" y="58"/>
                      <a:pt x="51" y="56"/>
                      <a:pt x="49" y="5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1" y="39"/>
                      <a:pt x="41" y="37"/>
                      <a:pt x="40" y="34"/>
                    </a:cubicBezTo>
                    <a:cubicBezTo>
                      <a:pt x="31" y="20"/>
                      <a:pt x="31" y="20"/>
                      <a:pt x="31" y="20"/>
                    </a:cubicBezTo>
                    <a:close/>
                    <a:moveTo>
                      <a:pt x="39" y="60"/>
                    </a:moveTo>
                    <a:cubicBezTo>
                      <a:pt x="35" y="62"/>
                      <a:pt x="34" y="67"/>
                      <a:pt x="36" y="70"/>
                    </a:cubicBezTo>
                    <a:cubicBezTo>
                      <a:pt x="54" y="103"/>
                      <a:pt x="54" y="103"/>
                      <a:pt x="54" y="103"/>
                    </a:cubicBezTo>
                    <a:cubicBezTo>
                      <a:pt x="57" y="107"/>
                      <a:pt x="61" y="108"/>
                      <a:pt x="65" y="106"/>
                    </a:cubicBezTo>
                    <a:cubicBezTo>
                      <a:pt x="65" y="106"/>
                      <a:pt x="65" y="106"/>
                      <a:pt x="65" y="106"/>
                    </a:cubicBezTo>
                    <a:cubicBezTo>
                      <a:pt x="69" y="104"/>
                      <a:pt x="70" y="99"/>
                      <a:pt x="68" y="95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7" y="59"/>
                      <a:pt x="42" y="57"/>
                      <a:pt x="39" y="60"/>
                    </a:cubicBezTo>
                    <a:cubicBezTo>
                      <a:pt x="39" y="60"/>
                      <a:pt x="39" y="60"/>
                      <a:pt x="39" y="60"/>
                    </a:cubicBezTo>
                    <a:close/>
                    <a:moveTo>
                      <a:pt x="5" y="2"/>
                    </a:moveTo>
                    <a:cubicBezTo>
                      <a:pt x="2" y="4"/>
                      <a:pt x="0" y="9"/>
                      <a:pt x="2" y="13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9"/>
                      <a:pt x="28" y="50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6" y="46"/>
                      <a:pt x="37" y="41"/>
                      <a:pt x="35" y="3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4" y="1"/>
                      <a:pt x="9" y="0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  <a:moveTo>
                      <a:pt x="39" y="88"/>
                    </a:moveTo>
                    <a:cubicBezTo>
                      <a:pt x="31" y="73"/>
                      <a:pt x="31" y="73"/>
                      <a:pt x="31" y="73"/>
                    </a:cubicBezTo>
                    <a:cubicBezTo>
                      <a:pt x="30" y="71"/>
                      <a:pt x="29" y="69"/>
                      <a:pt x="29" y="66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19" y="52"/>
                      <a:pt x="18" y="50"/>
                      <a:pt x="16" y="4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7" y="34"/>
                      <a:pt x="6" y="36"/>
                      <a:pt x="6" y="38"/>
                    </a:cubicBezTo>
                    <a:cubicBezTo>
                      <a:pt x="4" y="44"/>
                      <a:pt x="5" y="51"/>
                      <a:pt x="8" y="57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2" y="81"/>
                      <a:pt x="28" y="85"/>
                      <a:pt x="34" y="87"/>
                    </a:cubicBezTo>
                    <a:cubicBezTo>
                      <a:pt x="36" y="87"/>
                      <a:pt x="38" y="88"/>
                      <a:pt x="39" y="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7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807" y="5260"/>
              <a:ext cx="1507" cy="1508"/>
              <a:chOff x="2209800" y="3219450"/>
              <a:chExt cx="1276350" cy="127635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2209800" y="3219450"/>
                <a:ext cx="1276350" cy="1276350"/>
              </a:xfrm>
              <a:prstGeom prst="ellipse">
                <a:avLst/>
              </a:prstGeom>
              <a:solidFill>
                <a:srgbClr val="FFE0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7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4" name="Freeform 357"/>
              <p:cNvSpPr>
                <a:spLocks noChangeAspect="1" noEditPoints="1"/>
              </p:cNvSpPr>
              <p:nvPr/>
            </p:nvSpPr>
            <p:spPr bwMode="auto">
              <a:xfrm>
                <a:off x="2543114" y="3641625"/>
                <a:ext cx="609723" cy="432000"/>
              </a:xfrm>
              <a:custGeom>
                <a:avLst/>
                <a:gdLst>
                  <a:gd name="T0" fmla="*/ 47 w 94"/>
                  <a:gd name="T1" fmla="*/ 17 h 67"/>
                  <a:gd name="T2" fmla="*/ 31 w 94"/>
                  <a:gd name="T3" fmla="*/ 33 h 67"/>
                  <a:gd name="T4" fmla="*/ 47 w 94"/>
                  <a:gd name="T5" fmla="*/ 49 h 67"/>
                  <a:gd name="T6" fmla="*/ 63 w 94"/>
                  <a:gd name="T7" fmla="*/ 33 h 67"/>
                  <a:gd name="T8" fmla="*/ 47 w 94"/>
                  <a:gd name="T9" fmla="*/ 17 h 67"/>
                  <a:gd name="T10" fmla="*/ 71 w 94"/>
                  <a:gd name="T11" fmla="*/ 10 h 67"/>
                  <a:gd name="T12" fmla="*/ 65 w 94"/>
                  <a:gd name="T13" fmla="*/ 15 h 67"/>
                  <a:gd name="T14" fmla="*/ 72 w 94"/>
                  <a:gd name="T15" fmla="*/ 33 h 67"/>
                  <a:gd name="T16" fmla="*/ 65 w 94"/>
                  <a:gd name="T17" fmla="*/ 51 h 67"/>
                  <a:gd name="T18" fmla="*/ 71 w 94"/>
                  <a:gd name="T19" fmla="*/ 57 h 67"/>
                  <a:gd name="T20" fmla="*/ 80 w 94"/>
                  <a:gd name="T21" fmla="*/ 33 h 67"/>
                  <a:gd name="T22" fmla="*/ 71 w 94"/>
                  <a:gd name="T23" fmla="*/ 10 h 67"/>
                  <a:gd name="T24" fmla="*/ 81 w 94"/>
                  <a:gd name="T25" fmla="*/ 0 h 67"/>
                  <a:gd name="T26" fmla="*/ 75 w 94"/>
                  <a:gd name="T27" fmla="*/ 5 h 67"/>
                  <a:gd name="T28" fmla="*/ 86 w 94"/>
                  <a:gd name="T29" fmla="*/ 33 h 67"/>
                  <a:gd name="T30" fmla="*/ 75 w 94"/>
                  <a:gd name="T31" fmla="*/ 61 h 67"/>
                  <a:gd name="T32" fmla="*/ 81 w 94"/>
                  <a:gd name="T33" fmla="*/ 67 h 67"/>
                  <a:gd name="T34" fmla="*/ 94 w 94"/>
                  <a:gd name="T35" fmla="*/ 33 h 67"/>
                  <a:gd name="T36" fmla="*/ 81 w 94"/>
                  <a:gd name="T37" fmla="*/ 0 h 67"/>
                  <a:gd name="T38" fmla="*/ 24 w 94"/>
                  <a:gd name="T39" fmla="*/ 10 h 67"/>
                  <a:gd name="T40" fmla="*/ 14 w 94"/>
                  <a:gd name="T41" fmla="*/ 33 h 67"/>
                  <a:gd name="T42" fmla="*/ 24 w 94"/>
                  <a:gd name="T43" fmla="*/ 57 h 67"/>
                  <a:gd name="T44" fmla="*/ 30 w 94"/>
                  <a:gd name="T45" fmla="*/ 51 h 67"/>
                  <a:gd name="T46" fmla="*/ 22 w 94"/>
                  <a:gd name="T47" fmla="*/ 33 h 67"/>
                  <a:gd name="T48" fmla="*/ 30 w 94"/>
                  <a:gd name="T49" fmla="*/ 15 h 67"/>
                  <a:gd name="T50" fmla="*/ 24 w 94"/>
                  <a:gd name="T51" fmla="*/ 10 h 67"/>
                  <a:gd name="T52" fmla="*/ 19 w 94"/>
                  <a:gd name="T53" fmla="*/ 5 h 67"/>
                  <a:gd name="T54" fmla="*/ 14 w 94"/>
                  <a:gd name="T55" fmla="*/ 0 h 67"/>
                  <a:gd name="T56" fmla="*/ 0 w 94"/>
                  <a:gd name="T57" fmla="*/ 33 h 67"/>
                  <a:gd name="T58" fmla="*/ 14 w 94"/>
                  <a:gd name="T59" fmla="*/ 67 h 67"/>
                  <a:gd name="T60" fmla="*/ 19 w 94"/>
                  <a:gd name="T61" fmla="*/ 61 h 67"/>
                  <a:gd name="T62" fmla="*/ 8 w 94"/>
                  <a:gd name="T63" fmla="*/ 33 h 67"/>
                  <a:gd name="T64" fmla="*/ 19 w 94"/>
                  <a:gd name="T65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4" h="67">
                    <a:moveTo>
                      <a:pt x="47" y="17"/>
                    </a:moveTo>
                    <a:cubicBezTo>
                      <a:pt x="38" y="17"/>
                      <a:pt x="31" y="24"/>
                      <a:pt x="31" y="33"/>
                    </a:cubicBezTo>
                    <a:cubicBezTo>
                      <a:pt x="31" y="42"/>
                      <a:pt x="38" y="49"/>
                      <a:pt x="47" y="49"/>
                    </a:cubicBezTo>
                    <a:cubicBezTo>
                      <a:pt x="56" y="49"/>
                      <a:pt x="63" y="42"/>
                      <a:pt x="63" y="33"/>
                    </a:cubicBezTo>
                    <a:cubicBezTo>
                      <a:pt x="63" y="24"/>
                      <a:pt x="56" y="17"/>
                      <a:pt x="47" y="17"/>
                    </a:cubicBezTo>
                    <a:close/>
                    <a:moveTo>
                      <a:pt x="71" y="1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9" y="20"/>
                      <a:pt x="72" y="26"/>
                      <a:pt x="72" y="33"/>
                    </a:cubicBezTo>
                    <a:cubicBezTo>
                      <a:pt x="72" y="40"/>
                      <a:pt x="69" y="46"/>
                      <a:pt x="65" y="51"/>
                    </a:cubicBezTo>
                    <a:cubicBezTo>
                      <a:pt x="71" y="57"/>
                      <a:pt x="71" y="57"/>
                      <a:pt x="71" y="57"/>
                    </a:cubicBezTo>
                    <a:cubicBezTo>
                      <a:pt x="77" y="50"/>
                      <a:pt x="80" y="42"/>
                      <a:pt x="80" y="33"/>
                    </a:cubicBezTo>
                    <a:cubicBezTo>
                      <a:pt x="80" y="24"/>
                      <a:pt x="77" y="16"/>
                      <a:pt x="71" y="10"/>
                    </a:cubicBezTo>
                    <a:close/>
                    <a:moveTo>
                      <a:pt x="81" y="0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82" y="13"/>
                      <a:pt x="86" y="22"/>
                      <a:pt x="86" y="33"/>
                    </a:cubicBezTo>
                    <a:cubicBezTo>
                      <a:pt x="86" y="44"/>
                      <a:pt x="82" y="54"/>
                      <a:pt x="75" y="61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9" y="58"/>
                      <a:pt x="94" y="46"/>
                      <a:pt x="94" y="33"/>
                    </a:cubicBezTo>
                    <a:cubicBezTo>
                      <a:pt x="94" y="20"/>
                      <a:pt x="89" y="8"/>
                      <a:pt x="81" y="0"/>
                    </a:cubicBezTo>
                    <a:close/>
                    <a:moveTo>
                      <a:pt x="24" y="10"/>
                    </a:moveTo>
                    <a:cubicBezTo>
                      <a:pt x="18" y="16"/>
                      <a:pt x="14" y="24"/>
                      <a:pt x="14" y="33"/>
                    </a:cubicBezTo>
                    <a:cubicBezTo>
                      <a:pt x="14" y="42"/>
                      <a:pt x="18" y="50"/>
                      <a:pt x="24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5" y="46"/>
                      <a:pt x="22" y="40"/>
                      <a:pt x="22" y="33"/>
                    </a:cubicBezTo>
                    <a:cubicBezTo>
                      <a:pt x="22" y="26"/>
                      <a:pt x="25" y="20"/>
                      <a:pt x="30" y="15"/>
                    </a:cubicBezTo>
                    <a:lnTo>
                      <a:pt x="24" y="10"/>
                    </a:lnTo>
                    <a:close/>
                    <a:moveTo>
                      <a:pt x="19" y="5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46"/>
                      <a:pt x="5" y="58"/>
                      <a:pt x="14" y="67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2" y="54"/>
                      <a:pt x="8" y="44"/>
                      <a:pt x="8" y="33"/>
                    </a:cubicBezTo>
                    <a:cubicBezTo>
                      <a:pt x="8" y="22"/>
                      <a:pt x="12" y="12"/>
                      <a:pt x="19" y="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7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139" y="5260"/>
              <a:ext cx="1507" cy="1508"/>
              <a:chOff x="6724650" y="3219450"/>
              <a:chExt cx="1276350" cy="127635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724650" y="3219450"/>
                <a:ext cx="1276350" cy="1276350"/>
              </a:xfrm>
              <a:prstGeom prst="ellipse">
                <a:avLst/>
              </a:prstGeom>
              <a:solidFill>
                <a:srgbClr val="F8DD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7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" name="Freeform 359"/>
              <p:cNvSpPr>
                <a:spLocks noChangeAspect="1" noEditPoints="1"/>
              </p:cNvSpPr>
              <p:nvPr/>
            </p:nvSpPr>
            <p:spPr bwMode="auto">
              <a:xfrm>
                <a:off x="7167647" y="3612825"/>
                <a:ext cx="390357" cy="489600"/>
              </a:xfrm>
              <a:custGeom>
                <a:avLst/>
                <a:gdLst>
                  <a:gd name="T0" fmla="*/ 144 w 177"/>
                  <a:gd name="T1" fmla="*/ 61 h 222"/>
                  <a:gd name="T2" fmla="*/ 144 w 177"/>
                  <a:gd name="T3" fmla="*/ 222 h 222"/>
                  <a:gd name="T4" fmla="*/ 177 w 177"/>
                  <a:gd name="T5" fmla="*/ 222 h 222"/>
                  <a:gd name="T6" fmla="*/ 177 w 177"/>
                  <a:gd name="T7" fmla="*/ 61 h 222"/>
                  <a:gd name="T8" fmla="*/ 144 w 177"/>
                  <a:gd name="T9" fmla="*/ 61 h 222"/>
                  <a:gd name="T10" fmla="*/ 96 w 177"/>
                  <a:gd name="T11" fmla="*/ 222 h 222"/>
                  <a:gd name="T12" fmla="*/ 130 w 177"/>
                  <a:gd name="T13" fmla="*/ 222 h 222"/>
                  <a:gd name="T14" fmla="*/ 130 w 177"/>
                  <a:gd name="T15" fmla="*/ 90 h 222"/>
                  <a:gd name="T16" fmla="*/ 96 w 177"/>
                  <a:gd name="T17" fmla="*/ 90 h 222"/>
                  <a:gd name="T18" fmla="*/ 96 w 177"/>
                  <a:gd name="T19" fmla="*/ 222 h 222"/>
                  <a:gd name="T20" fmla="*/ 47 w 177"/>
                  <a:gd name="T21" fmla="*/ 222 h 222"/>
                  <a:gd name="T22" fmla="*/ 80 w 177"/>
                  <a:gd name="T23" fmla="*/ 222 h 222"/>
                  <a:gd name="T24" fmla="*/ 80 w 177"/>
                  <a:gd name="T25" fmla="*/ 0 h 222"/>
                  <a:gd name="T26" fmla="*/ 47 w 177"/>
                  <a:gd name="T27" fmla="*/ 0 h 222"/>
                  <a:gd name="T28" fmla="*/ 47 w 177"/>
                  <a:gd name="T29" fmla="*/ 222 h 222"/>
                  <a:gd name="T30" fmla="*/ 0 w 177"/>
                  <a:gd name="T31" fmla="*/ 222 h 222"/>
                  <a:gd name="T32" fmla="*/ 33 w 177"/>
                  <a:gd name="T33" fmla="*/ 222 h 222"/>
                  <a:gd name="T34" fmla="*/ 33 w 177"/>
                  <a:gd name="T35" fmla="*/ 139 h 222"/>
                  <a:gd name="T36" fmla="*/ 0 w 177"/>
                  <a:gd name="T37" fmla="*/ 139 h 222"/>
                  <a:gd name="T38" fmla="*/ 0 w 177"/>
                  <a:gd name="T39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222">
                    <a:moveTo>
                      <a:pt x="144" y="61"/>
                    </a:moveTo>
                    <a:lnTo>
                      <a:pt x="144" y="222"/>
                    </a:lnTo>
                    <a:lnTo>
                      <a:pt x="177" y="222"/>
                    </a:lnTo>
                    <a:lnTo>
                      <a:pt x="177" y="61"/>
                    </a:lnTo>
                    <a:lnTo>
                      <a:pt x="144" y="61"/>
                    </a:lnTo>
                    <a:close/>
                    <a:moveTo>
                      <a:pt x="96" y="222"/>
                    </a:moveTo>
                    <a:lnTo>
                      <a:pt x="130" y="222"/>
                    </a:lnTo>
                    <a:lnTo>
                      <a:pt x="130" y="90"/>
                    </a:lnTo>
                    <a:lnTo>
                      <a:pt x="96" y="90"/>
                    </a:lnTo>
                    <a:lnTo>
                      <a:pt x="96" y="222"/>
                    </a:lnTo>
                    <a:close/>
                    <a:moveTo>
                      <a:pt x="47" y="222"/>
                    </a:moveTo>
                    <a:lnTo>
                      <a:pt x="80" y="222"/>
                    </a:lnTo>
                    <a:lnTo>
                      <a:pt x="80" y="0"/>
                    </a:lnTo>
                    <a:lnTo>
                      <a:pt x="47" y="0"/>
                    </a:lnTo>
                    <a:lnTo>
                      <a:pt x="47" y="222"/>
                    </a:lnTo>
                    <a:close/>
                    <a:moveTo>
                      <a:pt x="0" y="222"/>
                    </a:moveTo>
                    <a:lnTo>
                      <a:pt x="33" y="222"/>
                    </a:lnTo>
                    <a:lnTo>
                      <a:pt x="33" y="139"/>
                    </a:lnTo>
                    <a:lnTo>
                      <a:pt x="0" y="139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7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838182" y="1661187"/>
            <a:ext cx="1592851" cy="5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体积小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1903752" y="4092784"/>
            <a:ext cx="1588851" cy="5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功能强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3546793" y="1661187"/>
            <a:ext cx="1513471" cy="5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控制方便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1" name="矩形 47"/>
          <p:cNvSpPr>
            <a:spLocks noChangeArrowheads="1"/>
          </p:cNvSpPr>
          <p:nvPr/>
        </p:nvSpPr>
        <p:spPr bwMode="auto">
          <a:xfrm>
            <a:off x="6006102" y="1661187"/>
            <a:ext cx="1616510" cy="5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灵活性大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3" name="矩形 47"/>
          <p:cNvSpPr>
            <a:spLocks noChangeArrowheads="1"/>
          </p:cNvSpPr>
          <p:nvPr/>
        </p:nvSpPr>
        <p:spPr bwMode="auto">
          <a:xfrm>
            <a:off x="5085768" y="4092785"/>
            <a:ext cx="1727145" cy="5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组态简单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18977" y="456230"/>
            <a:ext cx="7886700" cy="601033"/>
          </a:xfrm>
        </p:spPr>
        <p:txBody>
          <a:bodyPr/>
          <a:lstStyle/>
          <a:p>
            <a:r>
              <a:rPr lang="zh-CN" altLang="en-US" dirty="0"/>
              <a:t>单片机优点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200" y="5100320"/>
            <a:ext cx="7467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/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大幅度提高被控温度的技术指标从而提高产品的质量和数量。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8257540" y="3430905"/>
            <a:ext cx="6350" cy="2265045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 flipV="1">
            <a:off x="8098100" y="5100313"/>
            <a:ext cx="324281" cy="3495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7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9" grpId="0"/>
      <p:bldP spid="61" grpId="0"/>
      <p:bldP spid="6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}ENTO9Q[_03OPW@5[VJ2(M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120" y="1896745"/>
            <a:ext cx="1963420" cy="168656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3309620" y="3854450"/>
            <a:ext cx="2599055" cy="13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/>
          <p:nvPr/>
        </p:nvPicPr>
        <p:blipFill>
          <a:blip r:embed="rId6"/>
          <a:stretch>
            <a:fillRect/>
          </a:stretch>
        </p:blipFill>
        <p:spPr>
          <a:xfrm>
            <a:off x="3756660" y="1896745"/>
            <a:ext cx="1704340" cy="1684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04592" y="3967812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>
                <a:sym typeface="+mn-ea"/>
              </a:rPr>
              <a:t>功能实现</a:t>
            </a:r>
            <a:endParaRPr lang="zh-CN" altLang="en-US" sz="3200" dirty="0">
              <a:solidFill>
                <a:schemeClr val="tx2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/>
          <p:cNvSpPr/>
          <p:nvPr/>
        </p:nvSpPr>
        <p:spPr>
          <a:xfrm>
            <a:off x="3650940" y="2297473"/>
            <a:ext cx="1787003" cy="1787236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544440" y="1919337"/>
            <a:ext cx="0" cy="558958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544440" y="3884983"/>
            <a:ext cx="0" cy="55800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543389" y="2912128"/>
            <a:ext cx="0" cy="557927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3544011" y="2890538"/>
            <a:ext cx="0" cy="557927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8"/>
          <p:cNvSpPr txBox="1"/>
          <p:nvPr/>
        </p:nvSpPr>
        <p:spPr>
          <a:xfrm>
            <a:off x="4305128" y="1420892"/>
            <a:ext cx="478627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7E7E7E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35" name="TextBox 9"/>
          <p:cNvSpPr txBox="1"/>
          <p:nvPr/>
        </p:nvSpPr>
        <p:spPr>
          <a:xfrm>
            <a:off x="5894353" y="3006426"/>
            <a:ext cx="478627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39" name="TextBox 12"/>
          <p:cNvSpPr txBox="1"/>
          <p:nvPr/>
        </p:nvSpPr>
        <p:spPr>
          <a:xfrm>
            <a:off x="4305128" y="4526108"/>
            <a:ext cx="478627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FBFBF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40" name="TextBox 13"/>
          <p:cNvSpPr txBox="1"/>
          <p:nvPr/>
        </p:nvSpPr>
        <p:spPr>
          <a:xfrm>
            <a:off x="2758718" y="3006426"/>
            <a:ext cx="478627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D9D9D9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5044220" y="1356906"/>
            <a:ext cx="0" cy="84191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3"/>
          </p:cNvCxnSpPr>
          <p:nvPr/>
        </p:nvCxnSpPr>
        <p:spPr>
          <a:xfrm>
            <a:off x="4783913" y="1606192"/>
            <a:ext cx="264677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620475" y="2760496"/>
            <a:ext cx="0" cy="1205546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360009" y="3169100"/>
            <a:ext cx="264677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998891" y="4247108"/>
            <a:ext cx="0" cy="797438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3998892" y="4710773"/>
            <a:ext cx="264677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2468245" y="2652395"/>
            <a:ext cx="1270" cy="68453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467998" y="3169100"/>
            <a:ext cx="264677" cy="0"/>
          </a:xfrm>
          <a:prstGeom prst="line">
            <a:avLst/>
          </a:prstGeom>
          <a:ln>
            <a:solidFill>
              <a:srgbClr val="33333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720636" y="2367178"/>
            <a:ext cx="1647610" cy="16478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Box 27"/>
          <p:cNvSpPr txBox="1"/>
          <p:nvPr/>
        </p:nvSpPr>
        <p:spPr>
          <a:xfrm>
            <a:off x="3945480" y="2652689"/>
            <a:ext cx="1197921" cy="1013460"/>
          </a:xfrm>
          <a:prstGeom prst="rect">
            <a:avLst/>
          </a:prstGeom>
          <a:noFill/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总体目标</a:t>
            </a:r>
          </a:p>
        </p:txBody>
      </p:sp>
      <p:sp>
        <p:nvSpPr>
          <p:cNvPr id="51" name="TextBox 8"/>
          <p:cNvSpPr>
            <a:spLocks noChangeArrowheads="1"/>
          </p:cNvSpPr>
          <p:nvPr/>
        </p:nvSpPr>
        <p:spPr bwMode="auto">
          <a:xfrm>
            <a:off x="5264150" y="825441"/>
            <a:ext cx="2527935" cy="137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以单片机AT89C51为核心，应用DS18B20终端来模拟温度传感器得到当前环境温度，通过单片机读取数据并将温度实时显示在LCD1602液晶显示屏上。</a:t>
            </a:r>
          </a:p>
        </p:txBody>
      </p:sp>
      <p:sp>
        <p:nvSpPr>
          <p:cNvPr id="52" name="TextBox 20"/>
          <p:cNvSpPr>
            <a:spLocks noChangeArrowheads="1"/>
          </p:cNvSpPr>
          <p:nvPr/>
        </p:nvSpPr>
        <p:spPr bwMode="auto">
          <a:xfrm>
            <a:off x="741918" y="4342662"/>
            <a:ext cx="3081655" cy="111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当监测到当前环境温度高于设置的温度上限时，高温报警灯亮。同样，当监测到当前环境温度低于设置的温度下限时，低温报警灯亮。</a:t>
            </a:r>
          </a:p>
        </p:txBody>
      </p:sp>
      <p:sp>
        <p:nvSpPr>
          <p:cNvPr id="53" name="TextBox 14"/>
          <p:cNvSpPr>
            <a:spLocks noChangeArrowheads="1"/>
          </p:cNvSpPr>
          <p:nvPr/>
        </p:nvSpPr>
        <p:spPr bwMode="auto">
          <a:xfrm>
            <a:off x="6766560" y="3169261"/>
            <a:ext cx="2069306" cy="111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要求系统能够自由设置温度报警上下限，并能够通过液晶屏显示出温度上限和下限数值。</a:t>
            </a:r>
          </a:p>
        </p:txBody>
      </p:sp>
      <p:sp>
        <p:nvSpPr>
          <p:cNvPr id="54" name="TextBox 27"/>
          <p:cNvSpPr>
            <a:spLocks noChangeArrowheads="1"/>
          </p:cNvSpPr>
          <p:nvPr/>
        </p:nvSpPr>
        <p:spPr bwMode="auto">
          <a:xfrm>
            <a:off x="396081" y="2661119"/>
            <a:ext cx="170688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要求实现多单片机通信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4" grpId="0"/>
      <p:bldP spid="35" grpId="0"/>
      <p:bldP spid="39" grpId="0"/>
      <p:bldP spid="40" grpId="0"/>
      <p:bldP spid="49" grpId="0" bldLvl="0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81427" y="3976702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>
                <a:sym typeface="+mn-ea"/>
              </a:rPr>
              <a:t>系统设计</a:t>
            </a:r>
            <a:endParaRPr lang="zh-CN" altLang="en-US" sz="3200" dirty="0">
              <a:solidFill>
                <a:schemeClr val="tx2"/>
              </a:solidFill>
              <a:latin typeface="Calibri" panose="020F0502020204030204" charset="0"/>
              <a:ea typeface="微软雅黑" panose="020B0503020204020204" charset="-122"/>
              <a:sym typeface="Calibri" panose="020F0502020204030204" charset="0"/>
            </a:endParaRPr>
          </a:p>
        </p:txBody>
      </p:sp>
      <p:pic>
        <p:nvPicPr>
          <p:cNvPr id="4" name="图片 3" descr="}ENTO9Q[_03OPW@5[VJ2(M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120" y="1896745"/>
            <a:ext cx="1963420" cy="168656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3309620" y="3854450"/>
            <a:ext cx="2599055" cy="139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/>
          <p:nvPr/>
        </p:nvPicPr>
        <p:blipFill>
          <a:blip r:embed="rId6"/>
          <a:stretch>
            <a:fillRect/>
          </a:stretch>
        </p:blipFill>
        <p:spPr>
          <a:xfrm>
            <a:off x="3704590" y="1790065"/>
            <a:ext cx="1962785" cy="1697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69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993"/>
  <p:tag name="KSO_WM_TAG_VERSION" val="1.0"/>
  <p:tag name="KSO_WM_SLIDE_ID" val="custom20186993_4"/>
  <p:tag name="KSO_WM_SLIDE_INDEX" val="4"/>
  <p:tag name="KSO_WM_SLIDE_ITEM_CNT" val="2"/>
  <p:tag name="KSO_WM_SLIDE_LAYOUT" val="a_f"/>
  <p:tag name="KSO_WM_SLIDE_LAYOUT_CNT" val="1_1"/>
  <p:tag name="KSO_WM_SLIDE_TYPE" val="sectionTitle"/>
  <p:tag name="KSO_WM_SLIDE_SUBTYPE" val="pureTxt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99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9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69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993"/>
  <p:tag name="KSO_WM_TAG_VERSION" val="1.0"/>
  <p:tag name="KSO_WM_BEAUTIFY_FLAG" val="#wm#"/>
  <p:tag name="KSO_WM_TEMPLATE_THUMBS_INDEX" val="1、2、3、4、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99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993"/>
  <p:tag name="KSO_WM_UNIT_TYPE" val="b"/>
  <p:tag name="KSO_WM_UNIT_INDEX" val="1"/>
  <p:tag name="KSO_WM_UNIT_ID" val="custom20186993_1*b*1"/>
  <p:tag name="KSO_WM_UNIT_LAYERLEVEL" val="1"/>
  <p:tag name="KSO_WM_UNIT_VALUE" val="5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DESIGNED BY WPS™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9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9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993"/>
  <p:tag name="KSO_WM_TAG_VERSION" val="1.0"/>
  <p:tag name="KSO_WM_SLIDE_ID" val="custom20186993_4"/>
  <p:tag name="KSO_WM_SLIDE_INDEX" val="4"/>
  <p:tag name="KSO_WM_SLIDE_ITEM_CNT" val="2"/>
  <p:tag name="KSO_WM_SLIDE_LAYOUT" val="a_f"/>
  <p:tag name="KSO_WM_SLIDE_LAYOUT_CNT" val="1_1"/>
  <p:tag name="KSO_WM_SLIDE_TYPE" val="sectionTitle"/>
  <p:tag name="KSO_WM_SLIDE_SUBTYPE" val="pureTxt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993"/>
  <p:tag name="KSO_WM_TAG_VERSION" val="1.0"/>
  <p:tag name="KSO_WM_SLIDE_ID" val="custom20186993_4"/>
  <p:tag name="KSO_WM_SLIDE_INDEX" val="4"/>
  <p:tag name="KSO_WM_SLIDE_ITEM_CNT" val="2"/>
  <p:tag name="KSO_WM_SLIDE_LAYOUT" val="a_f"/>
  <p:tag name="KSO_WM_SLIDE_LAYOUT_CNT" val="1_1"/>
  <p:tag name="KSO_WM_SLIDE_TYPE" val="sectionTitle"/>
  <p:tag name="KSO_WM_SLIDE_SUBTYPE" val="pureTxt"/>
  <p:tag name="KSO_WM_BEAUTIFY_FLAG" val="#wm#"/>
</p:tagLst>
</file>

<file path=ppt/theme/theme1.xml><?xml version="1.0" encoding="utf-8"?>
<a:theme xmlns:a="http://schemas.openxmlformats.org/drawingml/2006/main" name="1_主题5">
  <a:themeElements>
    <a:clrScheme name="自定义 1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54A5D"/>
      </a:accent1>
      <a:accent2>
        <a:srgbClr val="E66C22"/>
      </a:accent2>
      <a:accent3>
        <a:srgbClr val="808080"/>
      </a:accent3>
      <a:accent4>
        <a:srgbClr val="A48775"/>
      </a:accent4>
      <a:accent5>
        <a:srgbClr val="B1ACA9"/>
      </a:accent5>
      <a:accent6>
        <a:srgbClr val="CCC2BC"/>
      </a:accent6>
      <a:hlink>
        <a:srgbClr val="354A5D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504">
      <a:dk1>
        <a:srgbClr val="000000"/>
      </a:dk1>
      <a:lt1>
        <a:srgbClr val="FFFFFF"/>
      </a:lt1>
      <a:dk2>
        <a:srgbClr val="1E284C"/>
      </a:dk2>
      <a:lt2>
        <a:srgbClr val="C6AC80"/>
      </a:lt2>
      <a:accent1>
        <a:srgbClr val="C6AC80"/>
      </a:accent1>
      <a:accent2>
        <a:srgbClr val="1E284C"/>
      </a:accent2>
      <a:accent3>
        <a:srgbClr val="C6AC80"/>
      </a:accent3>
      <a:accent4>
        <a:srgbClr val="1E284C"/>
      </a:accent4>
      <a:accent5>
        <a:srgbClr val="C6AC80"/>
      </a:accent5>
      <a:accent6>
        <a:srgbClr val="1E284C"/>
      </a:accent6>
      <a:hlink>
        <a:srgbClr val="0070C0"/>
      </a:hlink>
      <a:folHlink>
        <a:srgbClr val="0089D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409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C0C0C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E66C22"/>
    </a:accent2>
    <a:accent3>
      <a:srgbClr val="808080"/>
    </a:accent3>
    <a:accent4>
      <a:srgbClr val="A48775"/>
    </a:accent4>
    <a:accent5>
      <a:srgbClr val="B1ACA9"/>
    </a:accent5>
    <a:accent6>
      <a:srgbClr val="CCC2BC"/>
    </a:accent6>
    <a:hlink>
      <a:srgbClr val="354A5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E66C22"/>
    </a:accent2>
    <a:accent3>
      <a:srgbClr val="808080"/>
    </a:accent3>
    <a:accent4>
      <a:srgbClr val="A48775"/>
    </a:accent4>
    <a:accent5>
      <a:srgbClr val="B1ACA9"/>
    </a:accent5>
    <a:accent6>
      <a:srgbClr val="CCC2BC"/>
    </a:accent6>
    <a:hlink>
      <a:srgbClr val="354A5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E66C22"/>
    </a:accent2>
    <a:accent3>
      <a:srgbClr val="808080"/>
    </a:accent3>
    <a:accent4>
      <a:srgbClr val="A48775"/>
    </a:accent4>
    <a:accent5>
      <a:srgbClr val="B1ACA9"/>
    </a:accent5>
    <a:accent6>
      <a:srgbClr val="CCC2BC"/>
    </a:accent6>
    <a:hlink>
      <a:srgbClr val="354A5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543</Words>
  <Application>Microsoft Office PowerPoint</Application>
  <PresentationFormat>全屏显示(4:3)</PresentationFormat>
  <Paragraphs>82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Lato Regular</vt:lpstr>
      <vt:lpstr>Roboto Black</vt:lpstr>
      <vt:lpstr>Roboto Light</vt:lpstr>
      <vt:lpstr>Roboto Regular</vt:lpstr>
      <vt:lpstr>宋体</vt:lpstr>
      <vt:lpstr>微软雅黑</vt:lpstr>
      <vt:lpstr>Arial</vt:lpstr>
      <vt:lpstr>Arial Black</vt:lpstr>
      <vt:lpstr>Calibri</vt:lpstr>
      <vt:lpstr>MV Boli</vt:lpstr>
      <vt:lpstr>1_主题5</vt:lpstr>
      <vt:lpstr>1_Office 主题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单片机优点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Q3an</cp:lastModifiedBy>
  <cp:revision>25</cp:revision>
  <dcterms:created xsi:type="dcterms:W3CDTF">2018-05-19T08:45:00Z</dcterms:created>
  <dcterms:modified xsi:type="dcterms:W3CDTF">2018-06-22T06:59:06Z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