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FC3297-38ED-4B2F-8640-3FAA9AF4C402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BE213E6-E082-484E-A47A-DC3A599C1D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CNNs learn a hierarchy of feature representations from the raw pixel values of an image.</a:t>
          </a:r>
        </a:p>
      </dgm:t>
    </dgm:pt>
    <dgm:pt modelId="{CCADF184-78AC-4171-87BC-DE4497776B35}" type="parTrans" cxnId="{414E4587-9E8E-488B-A642-1CC03C930EBE}">
      <dgm:prSet/>
      <dgm:spPr/>
      <dgm:t>
        <a:bodyPr/>
        <a:lstStyle/>
        <a:p>
          <a:endParaRPr lang="en-US"/>
        </a:p>
      </dgm:t>
    </dgm:pt>
    <dgm:pt modelId="{B0B45297-1B57-41F9-9973-E00193EF4067}" type="sibTrans" cxnId="{414E4587-9E8E-488B-A642-1CC03C930EB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A41FE27-652B-47D9-B18A-34F2F066A8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network consists of convolutional layers, pooling layers, and fully connected layers.</a:t>
          </a:r>
        </a:p>
      </dgm:t>
    </dgm:pt>
    <dgm:pt modelId="{651365D7-F82C-45E4-87FA-4A90247C3522}" type="parTrans" cxnId="{5B69F8AD-5BA0-4616-B4BF-90B48D835C15}">
      <dgm:prSet/>
      <dgm:spPr/>
      <dgm:t>
        <a:bodyPr/>
        <a:lstStyle/>
        <a:p>
          <a:endParaRPr lang="en-US"/>
        </a:p>
      </dgm:t>
    </dgm:pt>
    <dgm:pt modelId="{931D0E5C-C49F-4769-8EDF-74FA6338004B}" type="sibTrans" cxnId="{5B69F8AD-5BA0-4616-B4BF-90B48D835C1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38D4464-997F-4895-A693-A8E7751529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During training, the network adjusts its weights to minimize a loss function that measures the difference between the predicted output and the true output.</a:t>
          </a:r>
        </a:p>
      </dgm:t>
    </dgm:pt>
    <dgm:pt modelId="{8D454DBD-A05E-4E84-A167-B65527CB5EBB}" type="parTrans" cxnId="{5B248D39-3E4A-4FD7-B366-85FE585D067C}">
      <dgm:prSet/>
      <dgm:spPr/>
      <dgm:t>
        <a:bodyPr/>
        <a:lstStyle/>
        <a:p>
          <a:endParaRPr lang="en-US"/>
        </a:p>
      </dgm:t>
    </dgm:pt>
    <dgm:pt modelId="{F5FAFA97-BB0B-4622-B369-57F097C68054}" type="sibTrans" cxnId="{5B248D39-3E4A-4FD7-B366-85FE585D067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D3BF4C0-BFA9-4692-AC0D-69885A4050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CNNs have achieved state-of-the-art performance on many computer vision tasks, such as image recognition, and have potential applications in fields like self-driving cars and personalized medicine.</a:t>
          </a:r>
          <a:endParaRPr lang="en-US" dirty="0"/>
        </a:p>
      </dgm:t>
    </dgm:pt>
    <dgm:pt modelId="{8305741E-582E-4F86-99BC-90C29D4F894E}" type="parTrans" cxnId="{58627A14-84CF-44D7-897F-9FC2FD49CADF}">
      <dgm:prSet/>
      <dgm:spPr/>
      <dgm:t>
        <a:bodyPr/>
        <a:lstStyle/>
        <a:p>
          <a:endParaRPr lang="en-US"/>
        </a:p>
      </dgm:t>
    </dgm:pt>
    <dgm:pt modelId="{6F7AFE9F-A193-418E-8E5F-66E5DA7FBEFE}" type="sibTrans" cxnId="{58627A14-84CF-44D7-897F-9FC2FD49CADF}">
      <dgm:prSet/>
      <dgm:spPr/>
      <dgm:t>
        <a:bodyPr/>
        <a:lstStyle/>
        <a:p>
          <a:endParaRPr lang="en-US"/>
        </a:p>
      </dgm:t>
    </dgm:pt>
    <dgm:pt modelId="{4D1809FC-2185-4DE5-B255-DCAE3D7587D7}" type="pres">
      <dgm:prSet presAssocID="{32FC3297-38ED-4B2F-8640-3FAA9AF4C402}" presName="root" presStyleCnt="0">
        <dgm:presLayoutVars>
          <dgm:dir/>
          <dgm:resizeHandles val="exact"/>
        </dgm:presLayoutVars>
      </dgm:prSet>
      <dgm:spPr/>
    </dgm:pt>
    <dgm:pt modelId="{374A96E2-B052-4610-8A74-215C1E744AAD}" type="pres">
      <dgm:prSet presAssocID="{FBE213E6-E082-484E-A47A-DC3A599C1DDB}" presName="compNode" presStyleCnt="0"/>
      <dgm:spPr/>
    </dgm:pt>
    <dgm:pt modelId="{4C69D434-C9C7-40FC-A396-28045D848F92}" type="pres">
      <dgm:prSet presAssocID="{FBE213E6-E082-484E-A47A-DC3A599C1DDB}" presName="bgRect" presStyleLbl="bgShp" presStyleIdx="0" presStyleCnt="4"/>
      <dgm:spPr/>
    </dgm:pt>
    <dgm:pt modelId="{8772BCA2-DA60-4FEC-AA68-12ED3CE1427E}" type="pres">
      <dgm:prSet presAssocID="{FBE213E6-E082-484E-A47A-DC3A599C1DD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E699E5F-41C9-4E8D-B70C-8BD1A7D64E94}" type="pres">
      <dgm:prSet presAssocID="{FBE213E6-E082-484E-A47A-DC3A599C1DDB}" presName="spaceRect" presStyleCnt="0"/>
      <dgm:spPr/>
    </dgm:pt>
    <dgm:pt modelId="{6FEBA4A6-3EDF-45F7-92B0-EEC78C2C314D}" type="pres">
      <dgm:prSet presAssocID="{FBE213E6-E082-484E-A47A-DC3A599C1DDB}" presName="parTx" presStyleLbl="revTx" presStyleIdx="0" presStyleCnt="4">
        <dgm:presLayoutVars>
          <dgm:chMax val="0"/>
          <dgm:chPref val="0"/>
        </dgm:presLayoutVars>
      </dgm:prSet>
      <dgm:spPr/>
    </dgm:pt>
    <dgm:pt modelId="{C62E0F20-DF1D-48A6-993D-82E89B11DC4F}" type="pres">
      <dgm:prSet presAssocID="{B0B45297-1B57-41F9-9973-E00193EF4067}" presName="sibTrans" presStyleCnt="0"/>
      <dgm:spPr/>
    </dgm:pt>
    <dgm:pt modelId="{92B0FD9C-EF0B-48C1-8502-63AEE2D740FF}" type="pres">
      <dgm:prSet presAssocID="{AA41FE27-652B-47D9-B18A-34F2F066A86B}" presName="compNode" presStyleCnt="0"/>
      <dgm:spPr/>
    </dgm:pt>
    <dgm:pt modelId="{B63EBDDE-A661-4A7F-8EF9-24E7121C1463}" type="pres">
      <dgm:prSet presAssocID="{AA41FE27-652B-47D9-B18A-34F2F066A86B}" presName="bgRect" presStyleLbl="bgShp" presStyleIdx="1" presStyleCnt="4"/>
      <dgm:spPr/>
    </dgm:pt>
    <dgm:pt modelId="{F945624D-6554-4E80-82CB-9198E0635F81}" type="pres">
      <dgm:prSet presAssocID="{AA41FE27-652B-47D9-B18A-34F2F066A86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DB371F23-C864-4F0D-B63B-8B5CC7AEE0B9}" type="pres">
      <dgm:prSet presAssocID="{AA41FE27-652B-47D9-B18A-34F2F066A86B}" presName="spaceRect" presStyleCnt="0"/>
      <dgm:spPr/>
    </dgm:pt>
    <dgm:pt modelId="{9B5E60BC-253B-4E6D-9271-82FB4A3DBD02}" type="pres">
      <dgm:prSet presAssocID="{AA41FE27-652B-47D9-B18A-34F2F066A86B}" presName="parTx" presStyleLbl="revTx" presStyleIdx="1" presStyleCnt="4">
        <dgm:presLayoutVars>
          <dgm:chMax val="0"/>
          <dgm:chPref val="0"/>
        </dgm:presLayoutVars>
      </dgm:prSet>
      <dgm:spPr/>
    </dgm:pt>
    <dgm:pt modelId="{72BB1A75-5728-421B-AB16-FA310E73E689}" type="pres">
      <dgm:prSet presAssocID="{931D0E5C-C49F-4769-8EDF-74FA6338004B}" presName="sibTrans" presStyleCnt="0"/>
      <dgm:spPr/>
    </dgm:pt>
    <dgm:pt modelId="{E471F148-9B0D-403D-9E48-78FB547D9207}" type="pres">
      <dgm:prSet presAssocID="{F38D4464-997F-4895-A693-A8E775152974}" presName="compNode" presStyleCnt="0"/>
      <dgm:spPr/>
    </dgm:pt>
    <dgm:pt modelId="{80528F49-5DA3-4B9E-8EA0-2F102CC3E40D}" type="pres">
      <dgm:prSet presAssocID="{F38D4464-997F-4895-A693-A8E775152974}" presName="bgRect" presStyleLbl="bgShp" presStyleIdx="2" presStyleCnt="4"/>
      <dgm:spPr/>
    </dgm:pt>
    <dgm:pt modelId="{EA7224CE-7BB8-4F35-8B83-8FE2F99D644D}" type="pres">
      <dgm:prSet presAssocID="{F38D4464-997F-4895-A693-A8E77515297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ABFC4897-EF84-4117-8A41-EFA725CA5B32}" type="pres">
      <dgm:prSet presAssocID="{F38D4464-997F-4895-A693-A8E775152974}" presName="spaceRect" presStyleCnt="0"/>
      <dgm:spPr/>
    </dgm:pt>
    <dgm:pt modelId="{F2EB37C2-6FA4-447B-A2BE-D99A91630B6F}" type="pres">
      <dgm:prSet presAssocID="{F38D4464-997F-4895-A693-A8E775152974}" presName="parTx" presStyleLbl="revTx" presStyleIdx="2" presStyleCnt="4">
        <dgm:presLayoutVars>
          <dgm:chMax val="0"/>
          <dgm:chPref val="0"/>
        </dgm:presLayoutVars>
      </dgm:prSet>
      <dgm:spPr/>
    </dgm:pt>
    <dgm:pt modelId="{F77AD3BE-2E10-4034-920F-E69DCEA29DB3}" type="pres">
      <dgm:prSet presAssocID="{F5FAFA97-BB0B-4622-B369-57F097C68054}" presName="sibTrans" presStyleCnt="0"/>
      <dgm:spPr/>
    </dgm:pt>
    <dgm:pt modelId="{4134A548-C5B0-4D67-BCC2-0EA84310CD64}" type="pres">
      <dgm:prSet presAssocID="{4D3BF4C0-BFA9-4692-AC0D-69885A405017}" presName="compNode" presStyleCnt="0"/>
      <dgm:spPr/>
    </dgm:pt>
    <dgm:pt modelId="{A4ED13E6-F610-4831-A900-F0309ED9492F}" type="pres">
      <dgm:prSet presAssocID="{4D3BF4C0-BFA9-4692-AC0D-69885A405017}" presName="bgRect" presStyleLbl="bgShp" presStyleIdx="3" presStyleCnt="4"/>
      <dgm:spPr/>
    </dgm:pt>
    <dgm:pt modelId="{F41F9DB7-626A-4065-B74F-2CA113ECCFC9}" type="pres">
      <dgm:prSet presAssocID="{4D3BF4C0-BFA9-4692-AC0D-69885A40501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tist"/>
        </a:ext>
      </dgm:extLst>
    </dgm:pt>
    <dgm:pt modelId="{18D0F42D-68C0-4FE8-A30E-C511792686CD}" type="pres">
      <dgm:prSet presAssocID="{4D3BF4C0-BFA9-4692-AC0D-69885A405017}" presName="spaceRect" presStyleCnt="0"/>
      <dgm:spPr/>
    </dgm:pt>
    <dgm:pt modelId="{2B3EF1D8-2F39-45D2-B762-CF78AFB1C7F3}" type="pres">
      <dgm:prSet presAssocID="{4D3BF4C0-BFA9-4692-AC0D-69885A40501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8627A14-84CF-44D7-897F-9FC2FD49CADF}" srcId="{32FC3297-38ED-4B2F-8640-3FAA9AF4C402}" destId="{4D3BF4C0-BFA9-4692-AC0D-69885A405017}" srcOrd="3" destOrd="0" parTransId="{8305741E-582E-4F86-99BC-90C29D4F894E}" sibTransId="{6F7AFE9F-A193-418E-8E5F-66E5DA7FBEFE}"/>
    <dgm:cxn modelId="{5B248D39-3E4A-4FD7-B366-85FE585D067C}" srcId="{32FC3297-38ED-4B2F-8640-3FAA9AF4C402}" destId="{F38D4464-997F-4895-A693-A8E775152974}" srcOrd="2" destOrd="0" parTransId="{8D454DBD-A05E-4E84-A167-B65527CB5EBB}" sibTransId="{F5FAFA97-BB0B-4622-B369-57F097C68054}"/>
    <dgm:cxn modelId="{414E4587-9E8E-488B-A642-1CC03C930EBE}" srcId="{32FC3297-38ED-4B2F-8640-3FAA9AF4C402}" destId="{FBE213E6-E082-484E-A47A-DC3A599C1DDB}" srcOrd="0" destOrd="0" parTransId="{CCADF184-78AC-4171-87BC-DE4497776B35}" sibTransId="{B0B45297-1B57-41F9-9973-E00193EF4067}"/>
    <dgm:cxn modelId="{5F942E89-1343-4C22-9305-5EB563B293FF}" type="presOf" srcId="{FBE213E6-E082-484E-A47A-DC3A599C1DDB}" destId="{6FEBA4A6-3EDF-45F7-92B0-EEC78C2C314D}" srcOrd="0" destOrd="0" presId="urn:microsoft.com/office/officeart/2018/2/layout/IconVerticalSolidList"/>
    <dgm:cxn modelId="{5B69F8AD-5BA0-4616-B4BF-90B48D835C15}" srcId="{32FC3297-38ED-4B2F-8640-3FAA9AF4C402}" destId="{AA41FE27-652B-47D9-B18A-34F2F066A86B}" srcOrd="1" destOrd="0" parTransId="{651365D7-F82C-45E4-87FA-4A90247C3522}" sibTransId="{931D0E5C-C49F-4769-8EDF-74FA6338004B}"/>
    <dgm:cxn modelId="{F02BA8B4-70AD-4C4A-A2D3-745001089CFE}" type="presOf" srcId="{AA41FE27-652B-47D9-B18A-34F2F066A86B}" destId="{9B5E60BC-253B-4E6D-9271-82FB4A3DBD02}" srcOrd="0" destOrd="0" presId="urn:microsoft.com/office/officeart/2018/2/layout/IconVerticalSolidList"/>
    <dgm:cxn modelId="{724B79E0-55D0-498F-AF9B-FF652A80C246}" type="presOf" srcId="{4D3BF4C0-BFA9-4692-AC0D-69885A405017}" destId="{2B3EF1D8-2F39-45D2-B762-CF78AFB1C7F3}" srcOrd="0" destOrd="0" presId="urn:microsoft.com/office/officeart/2018/2/layout/IconVerticalSolidList"/>
    <dgm:cxn modelId="{0EC6A1E5-ABF8-44F9-8834-4B5A38C65DE1}" type="presOf" srcId="{F38D4464-997F-4895-A693-A8E775152974}" destId="{F2EB37C2-6FA4-447B-A2BE-D99A91630B6F}" srcOrd="0" destOrd="0" presId="urn:microsoft.com/office/officeart/2018/2/layout/IconVerticalSolidList"/>
    <dgm:cxn modelId="{EAE4F3F2-53E8-4376-A924-339AC3E7B6F8}" type="presOf" srcId="{32FC3297-38ED-4B2F-8640-3FAA9AF4C402}" destId="{4D1809FC-2185-4DE5-B255-DCAE3D7587D7}" srcOrd="0" destOrd="0" presId="urn:microsoft.com/office/officeart/2018/2/layout/IconVerticalSolidList"/>
    <dgm:cxn modelId="{8AF93F9E-A943-4FD5-8B5B-3A2F1C82C324}" type="presParOf" srcId="{4D1809FC-2185-4DE5-B255-DCAE3D7587D7}" destId="{374A96E2-B052-4610-8A74-215C1E744AAD}" srcOrd="0" destOrd="0" presId="urn:microsoft.com/office/officeart/2018/2/layout/IconVerticalSolidList"/>
    <dgm:cxn modelId="{2E0EA7EB-86B1-4EBD-BEBB-39E2D2BD0BDF}" type="presParOf" srcId="{374A96E2-B052-4610-8A74-215C1E744AAD}" destId="{4C69D434-C9C7-40FC-A396-28045D848F92}" srcOrd="0" destOrd="0" presId="urn:microsoft.com/office/officeart/2018/2/layout/IconVerticalSolidList"/>
    <dgm:cxn modelId="{B515A40C-B7C9-48E1-9FF1-B6AE47CA415E}" type="presParOf" srcId="{374A96E2-B052-4610-8A74-215C1E744AAD}" destId="{8772BCA2-DA60-4FEC-AA68-12ED3CE1427E}" srcOrd="1" destOrd="0" presId="urn:microsoft.com/office/officeart/2018/2/layout/IconVerticalSolidList"/>
    <dgm:cxn modelId="{D8382358-D24E-465E-BCB2-383FAE290EEC}" type="presParOf" srcId="{374A96E2-B052-4610-8A74-215C1E744AAD}" destId="{BE699E5F-41C9-4E8D-B70C-8BD1A7D64E94}" srcOrd="2" destOrd="0" presId="urn:microsoft.com/office/officeart/2018/2/layout/IconVerticalSolidList"/>
    <dgm:cxn modelId="{E02E5A43-5697-42D3-98DC-33484F9153C9}" type="presParOf" srcId="{374A96E2-B052-4610-8A74-215C1E744AAD}" destId="{6FEBA4A6-3EDF-45F7-92B0-EEC78C2C314D}" srcOrd="3" destOrd="0" presId="urn:microsoft.com/office/officeart/2018/2/layout/IconVerticalSolidList"/>
    <dgm:cxn modelId="{3BD46064-7863-4BE9-8080-96492C10AF24}" type="presParOf" srcId="{4D1809FC-2185-4DE5-B255-DCAE3D7587D7}" destId="{C62E0F20-DF1D-48A6-993D-82E89B11DC4F}" srcOrd="1" destOrd="0" presId="urn:microsoft.com/office/officeart/2018/2/layout/IconVerticalSolidList"/>
    <dgm:cxn modelId="{6D14F906-4FE8-429D-BD39-4101FDD34979}" type="presParOf" srcId="{4D1809FC-2185-4DE5-B255-DCAE3D7587D7}" destId="{92B0FD9C-EF0B-48C1-8502-63AEE2D740FF}" srcOrd="2" destOrd="0" presId="urn:microsoft.com/office/officeart/2018/2/layout/IconVerticalSolidList"/>
    <dgm:cxn modelId="{9BEB4DA6-6BAF-4304-9CEA-15156EC80462}" type="presParOf" srcId="{92B0FD9C-EF0B-48C1-8502-63AEE2D740FF}" destId="{B63EBDDE-A661-4A7F-8EF9-24E7121C1463}" srcOrd="0" destOrd="0" presId="urn:microsoft.com/office/officeart/2018/2/layout/IconVerticalSolidList"/>
    <dgm:cxn modelId="{FD6F21C7-C1FE-4E27-B333-BD86AAEAA32A}" type="presParOf" srcId="{92B0FD9C-EF0B-48C1-8502-63AEE2D740FF}" destId="{F945624D-6554-4E80-82CB-9198E0635F81}" srcOrd="1" destOrd="0" presId="urn:microsoft.com/office/officeart/2018/2/layout/IconVerticalSolidList"/>
    <dgm:cxn modelId="{E9230921-8910-4FC3-BC1D-0BC52B974070}" type="presParOf" srcId="{92B0FD9C-EF0B-48C1-8502-63AEE2D740FF}" destId="{DB371F23-C864-4F0D-B63B-8B5CC7AEE0B9}" srcOrd="2" destOrd="0" presId="urn:microsoft.com/office/officeart/2018/2/layout/IconVerticalSolidList"/>
    <dgm:cxn modelId="{E745F990-E6DB-4240-82F4-242101D19C80}" type="presParOf" srcId="{92B0FD9C-EF0B-48C1-8502-63AEE2D740FF}" destId="{9B5E60BC-253B-4E6D-9271-82FB4A3DBD02}" srcOrd="3" destOrd="0" presId="urn:microsoft.com/office/officeart/2018/2/layout/IconVerticalSolidList"/>
    <dgm:cxn modelId="{57AD1DA1-229E-4CEB-ABE8-13D3E92BB3F6}" type="presParOf" srcId="{4D1809FC-2185-4DE5-B255-DCAE3D7587D7}" destId="{72BB1A75-5728-421B-AB16-FA310E73E689}" srcOrd="3" destOrd="0" presId="urn:microsoft.com/office/officeart/2018/2/layout/IconVerticalSolidList"/>
    <dgm:cxn modelId="{94DC1BF3-FD3C-4309-A10B-3238690B2DD4}" type="presParOf" srcId="{4D1809FC-2185-4DE5-B255-DCAE3D7587D7}" destId="{E471F148-9B0D-403D-9E48-78FB547D9207}" srcOrd="4" destOrd="0" presId="urn:microsoft.com/office/officeart/2018/2/layout/IconVerticalSolidList"/>
    <dgm:cxn modelId="{292381EE-C1D9-4AB2-A28C-B6C82ACBFF62}" type="presParOf" srcId="{E471F148-9B0D-403D-9E48-78FB547D9207}" destId="{80528F49-5DA3-4B9E-8EA0-2F102CC3E40D}" srcOrd="0" destOrd="0" presId="urn:microsoft.com/office/officeart/2018/2/layout/IconVerticalSolidList"/>
    <dgm:cxn modelId="{9740E0A3-B884-44EA-9D78-65799C85963D}" type="presParOf" srcId="{E471F148-9B0D-403D-9E48-78FB547D9207}" destId="{EA7224CE-7BB8-4F35-8B83-8FE2F99D644D}" srcOrd="1" destOrd="0" presId="urn:microsoft.com/office/officeart/2018/2/layout/IconVerticalSolidList"/>
    <dgm:cxn modelId="{130761BF-4A67-4464-8752-EF5EFCBF1CCD}" type="presParOf" srcId="{E471F148-9B0D-403D-9E48-78FB547D9207}" destId="{ABFC4897-EF84-4117-8A41-EFA725CA5B32}" srcOrd="2" destOrd="0" presId="urn:microsoft.com/office/officeart/2018/2/layout/IconVerticalSolidList"/>
    <dgm:cxn modelId="{B62CA052-6FE4-445A-9A28-8B7926062EAB}" type="presParOf" srcId="{E471F148-9B0D-403D-9E48-78FB547D9207}" destId="{F2EB37C2-6FA4-447B-A2BE-D99A91630B6F}" srcOrd="3" destOrd="0" presId="urn:microsoft.com/office/officeart/2018/2/layout/IconVerticalSolidList"/>
    <dgm:cxn modelId="{A91C615A-D3D7-4B49-BDEF-1510D7FE045E}" type="presParOf" srcId="{4D1809FC-2185-4DE5-B255-DCAE3D7587D7}" destId="{F77AD3BE-2E10-4034-920F-E69DCEA29DB3}" srcOrd="5" destOrd="0" presId="urn:microsoft.com/office/officeart/2018/2/layout/IconVerticalSolidList"/>
    <dgm:cxn modelId="{7B1EF597-1702-410F-8D49-D2E1670D7677}" type="presParOf" srcId="{4D1809FC-2185-4DE5-B255-DCAE3D7587D7}" destId="{4134A548-C5B0-4D67-BCC2-0EA84310CD64}" srcOrd="6" destOrd="0" presId="urn:microsoft.com/office/officeart/2018/2/layout/IconVerticalSolidList"/>
    <dgm:cxn modelId="{76B238DF-7600-43C8-89C4-A51BA1BE307F}" type="presParOf" srcId="{4134A548-C5B0-4D67-BCC2-0EA84310CD64}" destId="{A4ED13E6-F610-4831-A900-F0309ED9492F}" srcOrd="0" destOrd="0" presId="urn:microsoft.com/office/officeart/2018/2/layout/IconVerticalSolidList"/>
    <dgm:cxn modelId="{3E18DD80-48C0-470E-9483-FD246CA12EE6}" type="presParOf" srcId="{4134A548-C5B0-4D67-BCC2-0EA84310CD64}" destId="{F41F9DB7-626A-4065-B74F-2CA113ECCFC9}" srcOrd="1" destOrd="0" presId="urn:microsoft.com/office/officeart/2018/2/layout/IconVerticalSolidList"/>
    <dgm:cxn modelId="{A7E8538D-1697-4D5F-BD1C-CB4649B7BE8E}" type="presParOf" srcId="{4134A548-C5B0-4D67-BCC2-0EA84310CD64}" destId="{18D0F42D-68C0-4FE8-A30E-C511792686CD}" srcOrd="2" destOrd="0" presId="urn:microsoft.com/office/officeart/2018/2/layout/IconVerticalSolidList"/>
    <dgm:cxn modelId="{28888F91-F096-4464-BBCA-FAA53E51AC55}" type="presParOf" srcId="{4134A548-C5B0-4D67-BCC2-0EA84310CD64}" destId="{2B3EF1D8-2F39-45D2-B762-CF78AFB1C7F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C5E56E-7AA2-4715-9457-33D4B1B5443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2C414D-301D-4654-B416-A2EEF5921045}">
      <dgm:prSet/>
      <dgm:spPr/>
      <dgm:t>
        <a:bodyPr/>
        <a:lstStyle/>
        <a:p>
          <a:r>
            <a:rPr lang="en-US"/>
            <a:t>CNNs revolutionized computer vision by enabling accurate object recognition and image classification.</a:t>
          </a:r>
        </a:p>
      </dgm:t>
    </dgm:pt>
    <dgm:pt modelId="{B2F38877-BD2F-460D-A1A0-ECF76840DECA}" type="parTrans" cxnId="{56EA3992-C2F2-4DB0-B1C0-50CF94E1F15B}">
      <dgm:prSet/>
      <dgm:spPr/>
      <dgm:t>
        <a:bodyPr/>
        <a:lstStyle/>
        <a:p>
          <a:endParaRPr lang="en-US"/>
        </a:p>
      </dgm:t>
    </dgm:pt>
    <dgm:pt modelId="{CB1BB9D1-C03A-4B47-AD08-356FD1C74935}" type="sibTrans" cxnId="{56EA3992-C2F2-4DB0-B1C0-50CF94E1F15B}">
      <dgm:prSet/>
      <dgm:spPr/>
      <dgm:t>
        <a:bodyPr/>
        <a:lstStyle/>
        <a:p>
          <a:endParaRPr lang="en-US"/>
        </a:p>
      </dgm:t>
    </dgm:pt>
    <dgm:pt modelId="{A4256478-2FE7-49E7-9D6F-B471F10B21FB}">
      <dgm:prSet/>
      <dgm:spPr/>
      <dgm:t>
        <a:bodyPr/>
        <a:lstStyle/>
        <a:p>
          <a:r>
            <a:rPr lang="en-US" dirty="0"/>
            <a:t>CNNs learn features and patterns in images through convolutional and pooling layers.</a:t>
          </a:r>
        </a:p>
      </dgm:t>
    </dgm:pt>
    <dgm:pt modelId="{29D2C06C-7F57-456E-8291-B452AE0A941F}" type="parTrans" cxnId="{65927CAF-DA9A-457F-AD71-3B65630114DF}">
      <dgm:prSet/>
      <dgm:spPr/>
      <dgm:t>
        <a:bodyPr/>
        <a:lstStyle/>
        <a:p>
          <a:endParaRPr lang="en-US"/>
        </a:p>
      </dgm:t>
    </dgm:pt>
    <dgm:pt modelId="{80BE4FFA-0A3F-4B64-847E-F4337605A0E6}" type="sibTrans" cxnId="{65927CAF-DA9A-457F-AD71-3B65630114DF}">
      <dgm:prSet/>
      <dgm:spPr/>
      <dgm:t>
        <a:bodyPr/>
        <a:lstStyle/>
        <a:p>
          <a:endParaRPr lang="en-US"/>
        </a:p>
      </dgm:t>
    </dgm:pt>
    <dgm:pt modelId="{2383AEA6-1FDE-4AA2-A347-6E3978AA6BFE}">
      <dgm:prSet/>
      <dgm:spPr/>
      <dgm:t>
        <a:bodyPr/>
        <a:lstStyle/>
        <a:p>
          <a:r>
            <a:rPr lang="en-US"/>
            <a:t>Pre-trained CNN models can be used as powerful feature extractors and transfer learning models.</a:t>
          </a:r>
        </a:p>
      </dgm:t>
    </dgm:pt>
    <dgm:pt modelId="{6954016D-7FF0-4968-AED8-E955FBF59C64}" type="parTrans" cxnId="{57EB4C8F-47FB-488F-A5ED-0D465C9DE68D}">
      <dgm:prSet/>
      <dgm:spPr/>
      <dgm:t>
        <a:bodyPr/>
        <a:lstStyle/>
        <a:p>
          <a:endParaRPr lang="en-US"/>
        </a:p>
      </dgm:t>
    </dgm:pt>
    <dgm:pt modelId="{9FE47657-4D5A-4848-AFA2-4661ED535C19}" type="sibTrans" cxnId="{57EB4C8F-47FB-488F-A5ED-0D465C9DE68D}">
      <dgm:prSet/>
      <dgm:spPr/>
      <dgm:t>
        <a:bodyPr/>
        <a:lstStyle/>
        <a:p>
          <a:endParaRPr lang="en-US"/>
        </a:p>
      </dgm:t>
    </dgm:pt>
    <dgm:pt modelId="{F11D5BE1-7124-4BBD-824B-E485A5D7F0AE}">
      <dgm:prSet/>
      <dgm:spPr/>
      <dgm:t>
        <a:bodyPr/>
        <a:lstStyle/>
        <a:p>
          <a:r>
            <a:rPr lang="en-US"/>
            <a:t>Visualization techniques can help us understand how a CNN model is learning and making predictions.</a:t>
          </a:r>
        </a:p>
      </dgm:t>
    </dgm:pt>
    <dgm:pt modelId="{330C2B7B-FB2B-4783-A1DD-63901F9E585F}" type="parTrans" cxnId="{5BE0ED27-1D71-473D-B5C7-BFC27E2FB079}">
      <dgm:prSet/>
      <dgm:spPr/>
      <dgm:t>
        <a:bodyPr/>
        <a:lstStyle/>
        <a:p>
          <a:endParaRPr lang="en-US"/>
        </a:p>
      </dgm:t>
    </dgm:pt>
    <dgm:pt modelId="{0DEE7DFC-861F-4383-BE25-E846904125DB}" type="sibTrans" cxnId="{5BE0ED27-1D71-473D-B5C7-BFC27E2FB079}">
      <dgm:prSet/>
      <dgm:spPr/>
      <dgm:t>
        <a:bodyPr/>
        <a:lstStyle/>
        <a:p>
          <a:endParaRPr lang="en-US"/>
        </a:p>
      </dgm:t>
    </dgm:pt>
    <dgm:pt modelId="{BB54682F-6CA8-4571-BFD2-DEFB4754BB59}" type="pres">
      <dgm:prSet presAssocID="{8DC5E56E-7AA2-4715-9457-33D4B1B54431}" presName="vert0" presStyleCnt="0">
        <dgm:presLayoutVars>
          <dgm:dir/>
          <dgm:animOne val="branch"/>
          <dgm:animLvl val="lvl"/>
        </dgm:presLayoutVars>
      </dgm:prSet>
      <dgm:spPr/>
    </dgm:pt>
    <dgm:pt modelId="{76FC994F-FCBF-4A7F-9326-2F511A76ED43}" type="pres">
      <dgm:prSet presAssocID="{082C414D-301D-4654-B416-A2EEF5921045}" presName="thickLine" presStyleLbl="alignNode1" presStyleIdx="0" presStyleCnt="4"/>
      <dgm:spPr/>
    </dgm:pt>
    <dgm:pt modelId="{DB33EA43-B8C6-4A30-96EB-D054A25DB528}" type="pres">
      <dgm:prSet presAssocID="{082C414D-301D-4654-B416-A2EEF5921045}" presName="horz1" presStyleCnt="0"/>
      <dgm:spPr/>
    </dgm:pt>
    <dgm:pt modelId="{DE7BAEB2-AE81-440E-AD06-5DA6665FEDB6}" type="pres">
      <dgm:prSet presAssocID="{082C414D-301D-4654-B416-A2EEF5921045}" presName="tx1" presStyleLbl="revTx" presStyleIdx="0" presStyleCnt="4"/>
      <dgm:spPr/>
    </dgm:pt>
    <dgm:pt modelId="{FB395E58-3299-4FC2-85C0-50A9A3FD3193}" type="pres">
      <dgm:prSet presAssocID="{082C414D-301D-4654-B416-A2EEF5921045}" presName="vert1" presStyleCnt="0"/>
      <dgm:spPr/>
    </dgm:pt>
    <dgm:pt modelId="{74434658-7FD3-4548-9A83-2652C4A767E5}" type="pres">
      <dgm:prSet presAssocID="{A4256478-2FE7-49E7-9D6F-B471F10B21FB}" presName="thickLine" presStyleLbl="alignNode1" presStyleIdx="1" presStyleCnt="4"/>
      <dgm:spPr/>
    </dgm:pt>
    <dgm:pt modelId="{B59C1A34-1CF8-476C-A29D-112A8DC027C5}" type="pres">
      <dgm:prSet presAssocID="{A4256478-2FE7-49E7-9D6F-B471F10B21FB}" presName="horz1" presStyleCnt="0"/>
      <dgm:spPr/>
    </dgm:pt>
    <dgm:pt modelId="{A533D382-6412-4F87-8EC0-0CC553C203A1}" type="pres">
      <dgm:prSet presAssocID="{A4256478-2FE7-49E7-9D6F-B471F10B21FB}" presName="tx1" presStyleLbl="revTx" presStyleIdx="1" presStyleCnt="4"/>
      <dgm:spPr/>
    </dgm:pt>
    <dgm:pt modelId="{29D01626-CE98-450A-A537-F017F4A18BEC}" type="pres">
      <dgm:prSet presAssocID="{A4256478-2FE7-49E7-9D6F-B471F10B21FB}" presName="vert1" presStyleCnt="0"/>
      <dgm:spPr/>
    </dgm:pt>
    <dgm:pt modelId="{A42D2C6C-2EB4-46F2-A6F6-85CA1E91F1A1}" type="pres">
      <dgm:prSet presAssocID="{2383AEA6-1FDE-4AA2-A347-6E3978AA6BFE}" presName="thickLine" presStyleLbl="alignNode1" presStyleIdx="2" presStyleCnt="4"/>
      <dgm:spPr/>
    </dgm:pt>
    <dgm:pt modelId="{669A5A6A-CB36-4B35-B3E8-ACC54F1CF168}" type="pres">
      <dgm:prSet presAssocID="{2383AEA6-1FDE-4AA2-A347-6E3978AA6BFE}" presName="horz1" presStyleCnt="0"/>
      <dgm:spPr/>
    </dgm:pt>
    <dgm:pt modelId="{3D72C669-D11E-4D86-99BA-56666ADE85E9}" type="pres">
      <dgm:prSet presAssocID="{2383AEA6-1FDE-4AA2-A347-6E3978AA6BFE}" presName="tx1" presStyleLbl="revTx" presStyleIdx="2" presStyleCnt="4"/>
      <dgm:spPr/>
    </dgm:pt>
    <dgm:pt modelId="{8A82075D-13E9-4CF3-80FF-206D6C1B84E0}" type="pres">
      <dgm:prSet presAssocID="{2383AEA6-1FDE-4AA2-A347-6E3978AA6BFE}" presName="vert1" presStyleCnt="0"/>
      <dgm:spPr/>
    </dgm:pt>
    <dgm:pt modelId="{E90890C7-25C8-4A1D-9BA0-5DE3D33F11ED}" type="pres">
      <dgm:prSet presAssocID="{F11D5BE1-7124-4BBD-824B-E485A5D7F0AE}" presName="thickLine" presStyleLbl="alignNode1" presStyleIdx="3" presStyleCnt="4"/>
      <dgm:spPr/>
    </dgm:pt>
    <dgm:pt modelId="{9F71CF48-3DF6-41C0-A2AC-62D6D7561CD6}" type="pres">
      <dgm:prSet presAssocID="{F11D5BE1-7124-4BBD-824B-E485A5D7F0AE}" presName="horz1" presStyleCnt="0"/>
      <dgm:spPr/>
    </dgm:pt>
    <dgm:pt modelId="{B2CDE3C1-8AC5-4FD5-AE25-585A2AB0B703}" type="pres">
      <dgm:prSet presAssocID="{F11D5BE1-7124-4BBD-824B-E485A5D7F0AE}" presName="tx1" presStyleLbl="revTx" presStyleIdx="3" presStyleCnt="4"/>
      <dgm:spPr/>
    </dgm:pt>
    <dgm:pt modelId="{A4D2DD61-B923-431C-9C68-D51A976A428A}" type="pres">
      <dgm:prSet presAssocID="{F11D5BE1-7124-4BBD-824B-E485A5D7F0AE}" presName="vert1" presStyleCnt="0"/>
      <dgm:spPr/>
    </dgm:pt>
  </dgm:ptLst>
  <dgm:cxnLst>
    <dgm:cxn modelId="{32C68110-4973-4A04-83CD-62C60CA0199E}" type="presOf" srcId="{A4256478-2FE7-49E7-9D6F-B471F10B21FB}" destId="{A533D382-6412-4F87-8EC0-0CC553C203A1}" srcOrd="0" destOrd="0" presId="urn:microsoft.com/office/officeart/2008/layout/LinedList"/>
    <dgm:cxn modelId="{5BE0ED27-1D71-473D-B5C7-BFC27E2FB079}" srcId="{8DC5E56E-7AA2-4715-9457-33D4B1B54431}" destId="{F11D5BE1-7124-4BBD-824B-E485A5D7F0AE}" srcOrd="3" destOrd="0" parTransId="{330C2B7B-FB2B-4783-A1DD-63901F9E585F}" sibTransId="{0DEE7DFC-861F-4383-BE25-E846904125DB}"/>
    <dgm:cxn modelId="{98C85365-68DA-42D8-BB05-559EFEF90449}" type="presOf" srcId="{8DC5E56E-7AA2-4715-9457-33D4B1B54431}" destId="{BB54682F-6CA8-4571-BFD2-DEFB4754BB59}" srcOrd="0" destOrd="0" presId="urn:microsoft.com/office/officeart/2008/layout/LinedList"/>
    <dgm:cxn modelId="{57EB4C8F-47FB-488F-A5ED-0D465C9DE68D}" srcId="{8DC5E56E-7AA2-4715-9457-33D4B1B54431}" destId="{2383AEA6-1FDE-4AA2-A347-6E3978AA6BFE}" srcOrd="2" destOrd="0" parTransId="{6954016D-7FF0-4968-AED8-E955FBF59C64}" sibTransId="{9FE47657-4D5A-4848-AFA2-4661ED535C19}"/>
    <dgm:cxn modelId="{56EA3992-C2F2-4DB0-B1C0-50CF94E1F15B}" srcId="{8DC5E56E-7AA2-4715-9457-33D4B1B54431}" destId="{082C414D-301D-4654-B416-A2EEF5921045}" srcOrd="0" destOrd="0" parTransId="{B2F38877-BD2F-460D-A1A0-ECF76840DECA}" sibTransId="{CB1BB9D1-C03A-4B47-AD08-356FD1C74935}"/>
    <dgm:cxn modelId="{7B7E1FAD-EE30-47C6-AF08-4656AF958358}" type="presOf" srcId="{082C414D-301D-4654-B416-A2EEF5921045}" destId="{DE7BAEB2-AE81-440E-AD06-5DA6665FEDB6}" srcOrd="0" destOrd="0" presId="urn:microsoft.com/office/officeart/2008/layout/LinedList"/>
    <dgm:cxn modelId="{65927CAF-DA9A-457F-AD71-3B65630114DF}" srcId="{8DC5E56E-7AA2-4715-9457-33D4B1B54431}" destId="{A4256478-2FE7-49E7-9D6F-B471F10B21FB}" srcOrd="1" destOrd="0" parTransId="{29D2C06C-7F57-456E-8291-B452AE0A941F}" sibTransId="{80BE4FFA-0A3F-4B64-847E-F4337605A0E6}"/>
    <dgm:cxn modelId="{98539DCD-E8BB-4098-B08E-7109352E1A90}" type="presOf" srcId="{2383AEA6-1FDE-4AA2-A347-6E3978AA6BFE}" destId="{3D72C669-D11E-4D86-99BA-56666ADE85E9}" srcOrd="0" destOrd="0" presId="urn:microsoft.com/office/officeart/2008/layout/LinedList"/>
    <dgm:cxn modelId="{B6A626E3-8E91-476A-A6DB-71D92E156B8B}" type="presOf" srcId="{F11D5BE1-7124-4BBD-824B-E485A5D7F0AE}" destId="{B2CDE3C1-8AC5-4FD5-AE25-585A2AB0B703}" srcOrd="0" destOrd="0" presId="urn:microsoft.com/office/officeart/2008/layout/LinedList"/>
    <dgm:cxn modelId="{2709E04E-A269-4989-9CE4-D1381A38B739}" type="presParOf" srcId="{BB54682F-6CA8-4571-BFD2-DEFB4754BB59}" destId="{76FC994F-FCBF-4A7F-9326-2F511A76ED43}" srcOrd="0" destOrd="0" presId="urn:microsoft.com/office/officeart/2008/layout/LinedList"/>
    <dgm:cxn modelId="{26AE5E52-3BF2-42FF-BEA0-B35FA458958D}" type="presParOf" srcId="{BB54682F-6CA8-4571-BFD2-DEFB4754BB59}" destId="{DB33EA43-B8C6-4A30-96EB-D054A25DB528}" srcOrd="1" destOrd="0" presId="urn:microsoft.com/office/officeart/2008/layout/LinedList"/>
    <dgm:cxn modelId="{2EB86285-7F12-407F-A0D8-CDE93C6E601F}" type="presParOf" srcId="{DB33EA43-B8C6-4A30-96EB-D054A25DB528}" destId="{DE7BAEB2-AE81-440E-AD06-5DA6665FEDB6}" srcOrd="0" destOrd="0" presId="urn:microsoft.com/office/officeart/2008/layout/LinedList"/>
    <dgm:cxn modelId="{F2315A5D-FE39-438B-A6B9-A446C10EA1DA}" type="presParOf" srcId="{DB33EA43-B8C6-4A30-96EB-D054A25DB528}" destId="{FB395E58-3299-4FC2-85C0-50A9A3FD3193}" srcOrd="1" destOrd="0" presId="urn:microsoft.com/office/officeart/2008/layout/LinedList"/>
    <dgm:cxn modelId="{490E737B-092E-4A23-9956-64EE60E69323}" type="presParOf" srcId="{BB54682F-6CA8-4571-BFD2-DEFB4754BB59}" destId="{74434658-7FD3-4548-9A83-2652C4A767E5}" srcOrd="2" destOrd="0" presId="urn:microsoft.com/office/officeart/2008/layout/LinedList"/>
    <dgm:cxn modelId="{10A2996E-3BCF-48EA-A023-1F8EB07DA147}" type="presParOf" srcId="{BB54682F-6CA8-4571-BFD2-DEFB4754BB59}" destId="{B59C1A34-1CF8-476C-A29D-112A8DC027C5}" srcOrd="3" destOrd="0" presId="urn:microsoft.com/office/officeart/2008/layout/LinedList"/>
    <dgm:cxn modelId="{4063C63A-F71D-4E66-A3E4-161B323EBFBF}" type="presParOf" srcId="{B59C1A34-1CF8-476C-A29D-112A8DC027C5}" destId="{A533D382-6412-4F87-8EC0-0CC553C203A1}" srcOrd="0" destOrd="0" presId="urn:microsoft.com/office/officeart/2008/layout/LinedList"/>
    <dgm:cxn modelId="{10C3B490-EE2D-4056-84B8-060A96C743C3}" type="presParOf" srcId="{B59C1A34-1CF8-476C-A29D-112A8DC027C5}" destId="{29D01626-CE98-450A-A537-F017F4A18BEC}" srcOrd="1" destOrd="0" presId="urn:microsoft.com/office/officeart/2008/layout/LinedList"/>
    <dgm:cxn modelId="{E6C5F34B-6987-44F4-B359-E518DEE8DE14}" type="presParOf" srcId="{BB54682F-6CA8-4571-BFD2-DEFB4754BB59}" destId="{A42D2C6C-2EB4-46F2-A6F6-85CA1E91F1A1}" srcOrd="4" destOrd="0" presId="urn:microsoft.com/office/officeart/2008/layout/LinedList"/>
    <dgm:cxn modelId="{D9706082-5D3E-43BF-BF41-BB5A16105ACF}" type="presParOf" srcId="{BB54682F-6CA8-4571-BFD2-DEFB4754BB59}" destId="{669A5A6A-CB36-4B35-B3E8-ACC54F1CF168}" srcOrd="5" destOrd="0" presId="urn:microsoft.com/office/officeart/2008/layout/LinedList"/>
    <dgm:cxn modelId="{18E4F059-7F71-4899-9D53-2331B6652E54}" type="presParOf" srcId="{669A5A6A-CB36-4B35-B3E8-ACC54F1CF168}" destId="{3D72C669-D11E-4D86-99BA-56666ADE85E9}" srcOrd="0" destOrd="0" presId="urn:microsoft.com/office/officeart/2008/layout/LinedList"/>
    <dgm:cxn modelId="{77AC1D35-AF88-45B1-816A-8C776C6B636B}" type="presParOf" srcId="{669A5A6A-CB36-4B35-B3E8-ACC54F1CF168}" destId="{8A82075D-13E9-4CF3-80FF-206D6C1B84E0}" srcOrd="1" destOrd="0" presId="urn:microsoft.com/office/officeart/2008/layout/LinedList"/>
    <dgm:cxn modelId="{678E1DE0-05F5-4B5A-8B5E-30E0FCACBE03}" type="presParOf" srcId="{BB54682F-6CA8-4571-BFD2-DEFB4754BB59}" destId="{E90890C7-25C8-4A1D-9BA0-5DE3D33F11ED}" srcOrd="6" destOrd="0" presId="urn:microsoft.com/office/officeart/2008/layout/LinedList"/>
    <dgm:cxn modelId="{B788F577-D58F-4D7B-BD24-400A9639916F}" type="presParOf" srcId="{BB54682F-6CA8-4571-BFD2-DEFB4754BB59}" destId="{9F71CF48-3DF6-41C0-A2AC-62D6D7561CD6}" srcOrd="7" destOrd="0" presId="urn:microsoft.com/office/officeart/2008/layout/LinedList"/>
    <dgm:cxn modelId="{79987176-F40F-421D-A57A-F7C6A082F8AE}" type="presParOf" srcId="{9F71CF48-3DF6-41C0-A2AC-62D6D7561CD6}" destId="{B2CDE3C1-8AC5-4FD5-AE25-585A2AB0B703}" srcOrd="0" destOrd="0" presId="urn:microsoft.com/office/officeart/2008/layout/LinedList"/>
    <dgm:cxn modelId="{2907357B-F83E-4D7E-831D-38434B0E1107}" type="presParOf" srcId="{9F71CF48-3DF6-41C0-A2AC-62D6D7561CD6}" destId="{A4D2DD61-B923-431C-9C68-D51A976A428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69D434-C9C7-40FC-A396-28045D848F92}">
      <dsp:nvSpPr>
        <dsp:cNvPr id="0" name=""/>
        <dsp:cNvSpPr/>
      </dsp:nvSpPr>
      <dsp:spPr>
        <a:xfrm>
          <a:off x="0" y="2311"/>
          <a:ext cx="6390289" cy="117175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72BCA2-DA60-4FEC-AA68-12ED3CE1427E}">
      <dsp:nvSpPr>
        <dsp:cNvPr id="0" name=""/>
        <dsp:cNvSpPr/>
      </dsp:nvSpPr>
      <dsp:spPr>
        <a:xfrm>
          <a:off x="354457" y="265957"/>
          <a:ext cx="644467" cy="6444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EBA4A6-3EDF-45F7-92B0-EEC78C2C314D}">
      <dsp:nvSpPr>
        <dsp:cNvPr id="0" name=""/>
        <dsp:cNvSpPr/>
      </dsp:nvSpPr>
      <dsp:spPr>
        <a:xfrm>
          <a:off x="1353381" y="2311"/>
          <a:ext cx="5036907" cy="1171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11" tIns="124011" rIns="124011" bIns="12401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CNNs learn a hierarchy of feature representations from the raw pixel values of an image.</a:t>
          </a:r>
        </a:p>
      </dsp:txBody>
      <dsp:txXfrm>
        <a:off x="1353381" y="2311"/>
        <a:ext cx="5036907" cy="1171758"/>
      </dsp:txXfrm>
    </dsp:sp>
    <dsp:sp modelId="{B63EBDDE-A661-4A7F-8EF9-24E7121C1463}">
      <dsp:nvSpPr>
        <dsp:cNvPr id="0" name=""/>
        <dsp:cNvSpPr/>
      </dsp:nvSpPr>
      <dsp:spPr>
        <a:xfrm>
          <a:off x="0" y="1467010"/>
          <a:ext cx="6390289" cy="117175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45624D-6554-4E80-82CB-9198E0635F81}">
      <dsp:nvSpPr>
        <dsp:cNvPr id="0" name=""/>
        <dsp:cNvSpPr/>
      </dsp:nvSpPr>
      <dsp:spPr>
        <a:xfrm>
          <a:off x="354457" y="1730656"/>
          <a:ext cx="644467" cy="6444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E60BC-253B-4E6D-9271-82FB4A3DBD02}">
      <dsp:nvSpPr>
        <dsp:cNvPr id="0" name=""/>
        <dsp:cNvSpPr/>
      </dsp:nvSpPr>
      <dsp:spPr>
        <a:xfrm>
          <a:off x="1353381" y="1467010"/>
          <a:ext cx="5036907" cy="1171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11" tIns="124011" rIns="124011" bIns="12401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network consists of convolutional layers, pooling layers, and fully connected layers.</a:t>
          </a:r>
        </a:p>
      </dsp:txBody>
      <dsp:txXfrm>
        <a:off x="1353381" y="1467010"/>
        <a:ext cx="5036907" cy="1171758"/>
      </dsp:txXfrm>
    </dsp:sp>
    <dsp:sp modelId="{80528F49-5DA3-4B9E-8EA0-2F102CC3E40D}">
      <dsp:nvSpPr>
        <dsp:cNvPr id="0" name=""/>
        <dsp:cNvSpPr/>
      </dsp:nvSpPr>
      <dsp:spPr>
        <a:xfrm>
          <a:off x="0" y="2931709"/>
          <a:ext cx="6390289" cy="117175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7224CE-7BB8-4F35-8B83-8FE2F99D644D}">
      <dsp:nvSpPr>
        <dsp:cNvPr id="0" name=""/>
        <dsp:cNvSpPr/>
      </dsp:nvSpPr>
      <dsp:spPr>
        <a:xfrm>
          <a:off x="354457" y="3195355"/>
          <a:ext cx="644467" cy="6444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EB37C2-6FA4-447B-A2BE-D99A91630B6F}">
      <dsp:nvSpPr>
        <dsp:cNvPr id="0" name=""/>
        <dsp:cNvSpPr/>
      </dsp:nvSpPr>
      <dsp:spPr>
        <a:xfrm>
          <a:off x="1353381" y="2931709"/>
          <a:ext cx="5036907" cy="1171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11" tIns="124011" rIns="124011" bIns="12401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During training, the network adjusts its weights to minimize a loss function that measures the difference between the predicted output and the true output.</a:t>
          </a:r>
        </a:p>
      </dsp:txBody>
      <dsp:txXfrm>
        <a:off x="1353381" y="2931709"/>
        <a:ext cx="5036907" cy="1171758"/>
      </dsp:txXfrm>
    </dsp:sp>
    <dsp:sp modelId="{A4ED13E6-F610-4831-A900-F0309ED9492F}">
      <dsp:nvSpPr>
        <dsp:cNvPr id="0" name=""/>
        <dsp:cNvSpPr/>
      </dsp:nvSpPr>
      <dsp:spPr>
        <a:xfrm>
          <a:off x="0" y="4396408"/>
          <a:ext cx="6390289" cy="117175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1F9DB7-626A-4065-B74F-2CA113ECCFC9}">
      <dsp:nvSpPr>
        <dsp:cNvPr id="0" name=""/>
        <dsp:cNvSpPr/>
      </dsp:nvSpPr>
      <dsp:spPr>
        <a:xfrm>
          <a:off x="354457" y="4660053"/>
          <a:ext cx="644467" cy="6444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3EF1D8-2F39-45D2-B762-CF78AFB1C7F3}">
      <dsp:nvSpPr>
        <dsp:cNvPr id="0" name=""/>
        <dsp:cNvSpPr/>
      </dsp:nvSpPr>
      <dsp:spPr>
        <a:xfrm>
          <a:off x="1353381" y="4396408"/>
          <a:ext cx="5036907" cy="1171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11" tIns="124011" rIns="124011" bIns="12401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CNNs have achieved state-of-the-art performance on many computer vision tasks, such as image recognition, and have potential applications in fields like self-driving cars and personalized medicine.</a:t>
          </a:r>
          <a:endParaRPr lang="en-US" sz="1500" kern="1200" dirty="0"/>
        </a:p>
      </dsp:txBody>
      <dsp:txXfrm>
        <a:off x="1353381" y="4396408"/>
        <a:ext cx="5036907" cy="1171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C994F-FCBF-4A7F-9326-2F511A76ED43}">
      <dsp:nvSpPr>
        <dsp:cNvPr id="0" name=""/>
        <dsp:cNvSpPr/>
      </dsp:nvSpPr>
      <dsp:spPr>
        <a:xfrm>
          <a:off x="0" y="0"/>
          <a:ext cx="58805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7BAEB2-AE81-440E-AD06-5DA6665FEDB6}">
      <dsp:nvSpPr>
        <dsp:cNvPr id="0" name=""/>
        <dsp:cNvSpPr/>
      </dsp:nvSpPr>
      <dsp:spPr>
        <a:xfrm>
          <a:off x="0" y="0"/>
          <a:ext cx="5880538" cy="935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CNNs revolutionized computer vision by enabling accurate object recognition and image classification.</a:t>
          </a:r>
        </a:p>
      </dsp:txBody>
      <dsp:txXfrm>
        <a:off x="0" y="0"/>
        <a:ext cx="5880538" cy="935420"/>
      </dsp:txXfrm>
    </dsp:sp>
    <dsp:sp modelId="{74434658-7FD3-4548-9A83-2652C4A767E5}">
      <dsp:nvSpPr>
        <dsp:cNvPr id="0" name=""/>
        <dsp:cNvSpPr/>
      </dsp:nvSpPr>
      <dsp:spPr>
        <a:xfrm>
          <a:off x="0" y="935420"/>
          <a:ext cx="58805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33D382-6412-4F87-8EC0-0CC553C203A1}">
      <dsp:nvSpPr>
        <dsp:cNvPr id="0" name=""/>
        <dsp:cNvSpPr/>
      </dsp:nvSpPr>
      <dsp:spPr>
        <a:xfrm>
          <a:off x="0" y="935420"/>
          <a:ext cx="5880538" cy="935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CNNs learn features and patterns in images through convolutional and pooling layers.</a:t>
          </a:r>
        </a:p>
      </dsp:txBody>
      <dsp:txXfrm>
        <a:off x="0" y="935420"/>
        <a:ext cx="5880538" cy="935420"/>
      </dsp:txXfrm>
    </dsp:sp>
    <dsp:sp modelId="{A42D2C6C-2EB4-46F2-A6F6-85CA1E91F1A1}">
      <dsp:nvSpPr>
        <dsp:cNvPr id="0" name=""/>
        <dsp:cNvSpPr/>
      </dsp:nvSpPr>
      <dsp:spPr>
        <a:xfrm>
          <a:off x="0" y="1870840"/>
          <a:ext cx="58805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72C669-D11E-4D86-99BA-56666ADE85E9}">
      <dsp:nvSpPr>
        <dsp:cNvPr id="0" name=""/>
        <dsp:cNvSpPr/>
      </dsp:nvSpPr>
      <dsp:spPr>
        <a:xfrm>
          <a:off x="0" y="1870840"/>
          <a:ext cx="5880538" cy="935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Pre-trained CNN models can be used as powerful feature extractors and transfer learning models.</a:t>
          </a:r>
        </a:p>
      </dsp:txBody>
      <dsp:txXfrm>
        <a:off x="0" y="1870840"/>
        <a:ext cx="5880538" cy="935420"/>
      </dsp:txXfrm>
    </dsp:sp>
    <dsp:sp modelId="{E90890C7-25C8-4A1D-9BA0-5DE3D33F11ED}">
      <dsp:nvSpPr>
        <dsp:cNvPr id="0" name=""/>
        <dsp:cNvSpPr/>
      </dsp:nvSpPr>
      <dsp:spPr>
        <a:xfrm>
          <a:off x="0" y="2806261"/>
          <a:ext cx="58805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CDE3C1-8AC5-4FD5-AE25-585A2AB0B703}">
      <dsp:nvSpPr>
        <dsp:cNvPr id="0" name=""/>
        <dsp:cNvSpPr/>
      </dsp:nvSpPr>
      <dsp:spPr>
        <a:xfrm>
          <a:off x="0" y="2806261"/>
          <a:ext cx="5880538" cy="935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Visualization techniques can help us understand how a CNN model is learning and making predictions.</a:t>
          </a:r>
        </a:p>
      </dsp:txBody>
      <dsp:txXfrm>
        <a:off x="0" y="2806261"/>
        <a:ext cx="5880538" cy="9354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CE97F-A24F-4AC2-A0F1-9BB12E8E6373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A8DE7-FBA7-4041-910A-98265A637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72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4A8DE7-FBA7-4041-910A-98265A6376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98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676DA-6E83-4514-A2B8-6A9C6A9CFB62}" type="datetime1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Copyright: Charmi Dharmendrakumar Parmar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9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08B02-C5F4-47AE-BAD8-6B88E24AC66E}" type="datetime1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Copyright: Charmi Dharmendrakumar Parmar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0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5D58-6F53-4655-A762-05E2FC72F132}" type="datetime1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Copyright: Charmi Dharmendrakumar Parmar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85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1E25-BE30-4CFC-ABD6-E348D55AEE43}" type="datetime1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Copyright: Charmi Dharmendrakumar Parmar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50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DCFB-F335-46D9-87F7-286619468583}" type="datetime1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Copyright: Charmi Dharmendrakumar Parmar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5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8649-5121-4743-8C25-0AF21CF21592}" type="datetime1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Copyright: Charmi Dharmendrakumar Parmar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52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B9B9-C7F2-475B-AA2D-6EFD38C3CBB7}" type="datetime1">
              <a:rPr lang="en-US" smtClean="0"/>
              <a:t>10/1/2024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Copyright: Charmi Dharmendrakumar Parmar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13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E6287-D5C2-46EE-B633-B8D0448CF570}" type="datetime1">
              <a:rPr lang="en-US" smtClean="0"/>
              <a:t>10/1/2024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Copyright: Charmi Dharmendrakumar Parmar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5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FDF-F579-434E-9501-B009CE77CFB8}" type="datetime1">
              <a:rPr lang="en-US" smtClean="0"/>
              <a:t>10/1/2024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Copyright: Charmi Dharmendrakumar Parmar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2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BF5AD-D096-4B86-A99C-01A2E51760B6}" type="datetime1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Copyright: Charmi Dharmendrakumar Parmar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07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374E-CC9A-47EE-876B-3AB89FEBEB3A}" type="datetime1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Copyright: Charmi Dharmendrakumar Parmar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0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224B5E73-3011-4521-910D-34CD532D9E92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Copyright: Charmi Dharmendrakumar Parmar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0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7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8">
            <a:extLst>
              <a:ext uri="{FF2B5EF4-FFF2-40B4-BE49-F238E27FC236}">
                <a16:creationId xmlns:a16="http://schemas.microsoft.com/office/drawing/2014/main" id="{DE1F4381-ECC1-467E-9196-F560213AF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3" descr="Chart, surface chart&#10;&#10;Description automatically generated">
            <a:extLst>
              <a:ext uri="{FF2B5EF4-FFF2-40B4-BE49-F238E27FC236}">
                <a16:creationId xmlns:a16="http://schemas.microsoft.com/office/drawing/2014/main" id="{281EC8BB-962A-5932-8D8E-FE9A7ECF88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10666" b="1"/>
          <a:stretch/>
        </p:blipFill>
        <p:spPr>
          <a:xfrm>
            <a:off x="1" y="152"/>
            <a:ext cx="12192000" cy="68578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42FC9E-038A-FC5A-EF72-A33D53751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5525" y="1371600"/>
            <a:ext cx="7461752" cy="2696866"/>
          </a:xfrm>
        </p:spPr>
        <p:txBody>
          <a:bodyPr anchor="t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Convolutional Neural Network (CNN)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3B35D-49B2-136F-15BF-D1AAA271F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8650" y="2792866"/>
            <a:ext cx="5758628" cy="376004"/>
          </a:xfrm>
        </p:spPr>
        <p:txBody>
          <a:bodyPr anchor="b">
            <a:normAutofit fontScale="92500" lnSpcReduction="20000"/>
          </a:bodyPr>
          <a:lstStyle/>
          <a:p>
            <a:pPr algn="r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Turning Images into Insights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222043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352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849B-ADC4-3C64-E3EE-80C742B44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4079987" cy="13144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9B1FB55-F07E-E77A-02C6-4A5837A70772}"/>
              </a:ext>
            </a:extLst>
          </p:cNvPr>
          <p:cNvSpPr txBox="1"/>
          <p:nvPr/>
        </p:nvSpPr>
        <p:spPr>
          <a:xfrm>
            <a:off x="914400" y="2853369"/>
            <a:ext cx="4079988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dirty="0"/>
              <a:t>Implement CNN modeling from scratch (using Keras/TF/PyTorch) for classifying CIFAR-10 images. </a:t>
            </a:r>
          </a:p>
          <a:p>
            <a:pPr>
              <a:lnSpc>
                <a:spcPct val="120000"/>
              </a:lnSpc>
              <a:spcAft>
                <a:spcPts val="600"/>
              </a:spcAft>
              <a:buSzPct val="87000"/>
            </a:pPr>
            <a:endParaRPr lang="en-US" dirty="0"/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dirty="0"/>
              <a:t>Evaluate the performance with a 90/10 split.</a:t>
            </a: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C5DEE3CD-8023-D0EC-9D4F-21449BB5A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3019" y="643468"/>
            <a:ext cx="5571064" cy="557106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5D34D-4F95-8277-B07A-C7C59B9E2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75456" y="6768445"/>
            <a:ext cx="4716544" cy="89555"/>
          </a:xfrm>
        </p:spPr>
        <p:txBody>
          <a:bodyPr/>
          <a:lstStyle/>
          <a:p>
            <a:r>
              <a:rPr lang="en-US" dirty="0"/>
              <a:t>Copyright: Charmi </a:t>
            </a:r>
            <a:r>
              <a:rPr lang="en-US" dirty="0" err="1"/>
              <a:t>Dharmendrakumar</a:t>
            </a:r>
            <a:r>
              <a:rPr lang="en-US" dirty="0"/>
              <a:t> Parmar</a:t>
            </a:r>
          </a:p>
        </p:txBody>
      </p:sp>
    </p:spTree>
    <p:extLst>
      <p:ext uri="{BB962C8B-B14F-4D97-AF65-F5344CB8AC3E}">
        <p14:creationId xmlns:p14="http://schemas.microsoft.com/office/powerpoint/2010/main" val="255430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9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15CDCC-0EAA-1DD5-79DF-B708A2723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14399"/>
            <a:ext cx="3543300" cy="4578624"/>
          </a:xfrm>
        </p:spPr>
        <p:txBody>
          <a:bodyPr anchor="b">
            <a:normAutofit/>
          </a:bodyPr>
          <a:lstStyle/>
          <a:p>
            <a:r>
              <a:rPr lang="en-US"/>
              <a:t>Convolutional Neural Network</a:t>
            </a:r>
          </a:p>
        </p:txBody>
      </p:sp>
      <p:cxnSp>
        <p:nvCxnSpPr>
          <p:cNvPr id="45" name="Straight Connector 41">
            <a:extLst>
              <a:ext uri="{FF2B5EF4-FFF2-40B4-BE49-F238E27FC236}">
                <a16:creationId xmlns:a16="http://schemas.microsoft.com/office/drawing/2014/main" id="{B209265E-E0D7-493B-97CE-2263D50C3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583125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5B63E91A-8C74-E2C2-32AB-C70A1B5F0C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2277769"/>
              </p:ext>
            </p:extLst>
          </p:nvPr>
        </p:nvGraphicFramePr>
        <p:xfrm>
          <a:off x="5002924" y="830316"/>
          <a:ext cx="6390289" cy="5570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B30A96-FE13-F7C0-ACF3-6D91E5D5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60298" y="6740164"/>
            <a:ext cx="4678144" cy="188536"/>
          </a:xfrm>
        </p:spPr>
        <p:txBody>
          <a:bodyPr/>
          <a:lstStyle/>
          <a:p>
            <a:r>
              <a:rPr lang="en-US"/>
              <a:t>Copyright: Charmi Dharmendrakumar Parmar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192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E7C0A-9262-436B-E2D4-0B1F6713A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D21EFB-C544-0549-443A-CF955B813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983" y="1775673"/>
            <a:ext cx="1742609" cy="6825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287013-92F7-4E2D-A9CE-BF77D4E65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83" y="2840086"/>
            <a:ext cx="5704676" cy="25306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AD1283-8B82-F446-118B-76330465DED3}"/>
              </a:ext>
            </a:extLst>
          </p:cNvPr>
          <p:cNvSpPr txBox="1"/>
          <p:nvPr/>
        </p:nvSpPr>
        <p:spPr>
          <a:xfrm>
            <a:off x="2263589" y="583858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2 Layers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91F65B-9275-38BA-B249-515EEED60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3983" y="2524775"/>
            <a:ext cx="5905522" cy="31613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38C160-6CC1-1FBB-4940-9A8C7C189B55}"/>
              </a:ext>
            </a:extLst>
          </p:cNvPr>
          <p:cNvSpPr txBox="1"/>
          <p:nvPr/>
        </p:nvSpPr>
        <p:spPr>
          <a:xfrm>
            <a:off x="8141112" y="583858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3 Layers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985397D-7530-EC77-5F8A-225F56E4C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16593" y="6812280"/>
            <a:ext cx="4475408" cy="45719"/>
          </a:xfrm>
        </p:spPr>
        <p:txBody>
          <a:bodyPr/>
          <a:lstStyle/>
          <a:p>
            <a:r>
              <a:rPr lang="en-US" dirty="0"/>
              <a:t>Copyright: Charmi </a:t>
            </a:r>
            <a:r>
              <a:rPr lang="en-US" dirty="0" err="1"/>
              <a:t>Dharmendrakumar</a:t>
            </a:r>
            <a:r>
              <a:rPr lang="en-US" dirty="0"/>
              <a:t> Parmar</a:t>
            </a:r>
          </a:p>
        </p:txBody>
      </p:sp>
    </p:spTree>
    <p:extLst>
      <p:ext uri="{BB962C8B-B14F-4D97-AF65-F5344CB8AC3E}">
        <p14:creationId xmlns:p14="http://schemas.microsoft.com/office/powerpoint/2010/main" val="4235505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FC991-2B5B-8B7F-6E86-0B6BDF787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515506-4314-2736-D696-1C1B4A9B4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26526"/>
            <a:ext cx="4153256" cy="3085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40FAF4-44A0-02EA-4C43-8627D5B6DE24}"/>
              </a:ext>
            </a:extLst>
          </p:cNvPr>
          <p:cNvSpPr txBox="1"/>
          <p:nvPr/>
        </p:nvSpPr>
        <p:spPr>
          <a:xfrm>
            <a:off x="7756635" y="5486400"/>
            <a:ext cx="33714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3 layers:</a:t>
            </a:r>
          </a:p>
          <a:p>
            <a:pPr lvl="1"/>
            <a:r>
              <a:rPr lang="en-US" dirty="0"/>
              <a:t>Training Accuracy: 0.8167 </a:t>
            </a:r>
          </a:p>
          <a:p>
            <a:pPr lvl="1"/>
            <a:r>
              <a:rPr lang="en-US" dirty="0"/>
              <a:t>Training Loss: 0.5529</a:t>
            </a:r>
          </a:p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A243195-45AD-4A1C-5F2A-8F89714AC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635" y="2226526"/>
            <a:ext cx="4181829" cy="316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C6904F-D6AA-792E-FA4A-E75F4F61F020}"/>
              </a:ext>
            </a:extLst>
          </p:cNvPr>
          <p:cNvSpPr txBox="1"/>
          <p:nvPr/>
        </p:nvSpPr>
        <p:spPr>
          <a:xfrm>
            <a:off x="1734113" y="5486399"/>
            <a:ext cx="32464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2 layers:</a:t>
            </a:r>
          </a:p>
          <a:p>
            <a:pPr lvl="1"/>
            <a:r>
              <a:rPr lang="en-US" dirty="0"/>
              <a:t>Training Accuracy: 0.7879</a:t>
            </a:r>
          </a:p>
          <a:p>
            <a:pPr lvl="1"/>
            <a:r>
              <a:rPr lang="en-US" dirty="0"/>
              <a:t>Training Loss: 0.6192</a:t>
            </a:r>
          </a:p>
          <a:p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926757E-BB3E-9EFF-35E0-7E882462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7748" y="6781562"/>
            <a:ext cx="4754252" cy="76437"/>
          </a:xfrm>
        </p:spPr>
        <p:txBody>
          <a:bodyPr/>
          <a:lstStyle/>
          <a:p>
            <a:r>
              <a:rPr lang="en-US" dirty="0"/>
              <a:t>Copyright: Charmi </a:t>
            </a:r>
            <a:r>
              <a:rPr lang="en-US" dirty="0" err="1"/>
              <a:t>Dharmendrakumar</a:t>
            </a:r>
            <a:r>
              <a:rPr lang="en-US" dirty="0"/>
              <a:t> Parmar</a:t>
            </a:r>
          </a:p>
        </p:txBody>
      </p:sp>
    </p:spTree>
    <p:extLst>
      <p:ext uri="{BB962C8B-B14F-4D97-AF65-F5344CB8AC3E}">
        <p14:creationId xmlns:p14="http://schemas.microsoft.com/office/powerpoint/2010/main" val="494971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762FC-A375-1020-3CF6-D1A2761B5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2B62EA9D-B79B-3374-F1D3-FC55C77453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8945295"/>
              </p:ext>
            </p:extLst>
          </p:nvPr>
        </p:nvGraphicFramePr>
        <p:xfrm>
          <a:off x="914400" y="2569882"/>
          <a:ext cx="5880538" cy="3741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Neural Networks - 4. Convolutional Neural Networks: Example with Keras ...">
            <a:extLst>
              <a:ext uri="{FF2B5EF4-FFF2-40B4-BE49-F238E27FC236}">
                <a16:creationId xmlns:a16="http://schemas.microsoft.com/office/drawing/2014/main" id="{402C0FFA-6DDA-C67A-C414-3EA5B5B57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815" y="2569882"/>
            <a:ext cx="4979078" cy="2800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532F265-BE0C-8EE5-70EE-EB4DA86DA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32017" y="6787299"/>
            <a:ext cx="4659984" cy="70701"/>
          </a:xfrm>
        </p:spPr>
        <p:txBody>
          <a:bodyPr/>
          <a:lstStyle/>
          <a:p>
            <a:r>
              <a:rPr lang="en-US" dirty="0"/>
              <a:t>Copyright: Charmi </a:t>
            </a:r>
            <a:r>
              <a:rPr lang="en-US" dirty="0" err="1"/>
              <a:t>Dharmendrakumar</a:t>
            </a:r>
            <a:r>
              <a:rPr lang="en-US" dirty="0"/>
              <a:t> Parmar</a:t>
            </a:r>
          </a:p>
        </p:txBody>
      </p:sp>
    </p:spTree>
    <p:extLst>
      <p:ext uri="{BB962C8B-B14F-4D97-AF65-F5344CB8AC3E}">
        <p14:creationId xmlns:p14="http://schemas.microsoft.com/office/powerpoint/2010/main" val="2548735540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LightSeedLeftStep">
      <a:dk1>
        <a:srgbClr val="000000"/>
      </a:dk1>
      <a:lt1>
        <a:srgbClr val="FFFFFF"/>
      </a:lt1>
      <a:dk2>
        <a:srgbClr val="223B31"/>
      </a:dk2>
      <a:lt2>
        <a:srgbClr val="E8E5E2"/>
      </a:lt2>
      <a:accent1>
        <a:srgbClr val="50A9EB"/>
      </a:accent1>
      <a:accent2>
        <a:srgbClr val="37B3B4"/>
      </a:accent2>
      <a:accent3>
        <a:srgbClr val="33B680"/>
      </a:accent3>
      <a:accent4>
        <a:srgbClr val="2EB946"/>
      </a:accent4>
      <a:accent5>
        <a:srgbClr val="54B735"/>
      </a:accent5>
      <a:accent6>
        <a:srgbClr val="87AE3A"/>
      </a:accent6>
      <a:hlink>
        <a:srgbClr val="A2785A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244</Words>
  <Application>Microsoft Office PowerPoint</Application>
  <PresentationFormat>Widescreen</PresentationFormat>
  <Paragraphs>32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Grandview Display</vt:lpstr>
      <vt:lpstr>Söhne</vt:lpstr>
      <vt:lpstr>DashVTI</vt:lpstr>
      <vt:lpstr>Convolutional Neural Network (CNN)</vt:lpstr>
      <vt:lpstr>Problem Statement</vt:lpstr>
      <vt:lpstr>Convolutional Neural Network</vt:lpstr>
      <vt:lpstr>Parameters:</vt:lpstr>
      <vt:lpstr>Outcomes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 (CNN)</dc:title>
  <dc:creator>Charmi Parmar</dc:creator>
  <cp:lastModifiedBy>Charmi Parmar</cp:lastModifiedBy>
  <cp:revision>3</cp:revision>
  <dcterms:created xsi:type="dcterms:W3CDTF">2023-04-05T10:54:03Z</dcterms:created>
  <dcterms:modified xsi:type="dcterms:W3CDTF">2024-10-01T21:37:01Z</dcterms:modified>
</cp:coreProperties>
</file>