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J. Soruco" userId="8ce90f9b3e6a60ea" providerId="LiveId" clId="{9BC4B9F9-D5FD-42F0-AC86-A1D600587B8E}"/>
    <pc:docChg chg="undo custSel addSld modSld">
      <pc:chgData name="Pablo J. Soruco" userId="8ce90f9b3e6a60ea" providerId="LiveId" clId="{9BC4B9F9-D5FD-42F0-AC86-A1D600587B8E}" dt="2023-03-21T11:10:43.776" v="149" actId="680"/>
      <pc:docMkLst>
        <pc:docMk/>
      </pc:docMkLst>
      <pc:sldChg chg="modSp mod">
        <pc:chgData name="Pablo J. Soruco" userId="8ce90f9b3e6a60ea" providerId="LiveId" clId="{9BC4B9F9-D5FD-42F0-AC86-A1D600587B8E}" dt="2023-03-21T09:55:26.959" v="8" actId="20577"/>
        <pc:sldMkLst>
          <pc:docMk/>
          <pc:sldMk cId="3544974867" sldId="257"/>
        </pc:sldMkLst>
        <pc:spChg chg="mod">
          <ac:chgData name="Pablo J. Soruco" userId="8ce90f9b3e6a60ea" providerId="LiveId" clId="{9BC4B9F9-D5FD-42F0-AC86-A1D600587B8E}" dt="2023-03-21T09:55:26.959" v="8" actId="20577"/>
          <ac:spMkLst>
            <pc:docMk/>
            <pc:sldMk cId="3544974867" sldId="257"/>
            <ac:spMk id="3" creationId="{73A9472B-E30E-7064-B0DD-9D36A3971C24}"/>
          </ac:spMkLst>
        </pc:spChg>
      </pc:sldChg>
      <pc:sldChg chg="modSp mod">
        <pc:chgData name="Pablo J. Soruco" userId="8ce90f9b3e6a60ea" providerId="LiveId" clId="{9BC4B9F9-D5FD-42F0-AC86-A1D600587B8E}" dt="2023-03-21T10:23:17.616" v="36" actId="6549"/>
        <pc:sldMkLst>
          <pc:docMk/>
          <pc:sldMk cId="1469095531" sldId="271"/>
        </pc:sldMkLst>
        <pc:spChg chg="mod">
          <ac:chgData name="Pablo J. Soruco" userId="8ce90f9b3e6a60ea" providerId="LiveId" clId="{9BC4B9F9-D5FD-42F0-AC86-A1D600587B8E}" dt="2023-03-21T10:23:17.616" v="36" actId="6549"/>
          <ac:spMkLst>
            <pc:docMk/>
            <pc:sldMk cId="1469095531" sldId="271"/>
            <ac:spMk id="3" creationId="{13B21DB0-0B04-D44D-69ED-7C74483995F4}"/>
          </ac:spMkLst>
        </pc:spChg>
      </pc:sldChg>
      <pc:sldChg chg="modSp new mod">
        <pc:chgData name="Pablo J. Soruco" userId="8ce90f9b3e6a60ea" providerId="LiveId" clId="{9BC4B9F9-D5FD-42F0-AC86-A1D600587B8E}" dt="2023-03-21T10:30:52.468" v="84" actId="20577"/>
        <pc:sldMkLst>
          <pc:docMk/>
          <pc:sldMk cId="3660133685" sldId="272"/>
        </pc:sldMkLst>
        <pc:spChg chg="mod">
          <ac:chgData name="Pablo J. Soruco" userId="8ce90f9b3e6a60ea" providerId="LiveId" clId="{9BC4B9F9-D5FD-42F0-AC86-A1D600587B8E}" dt="2023-03-21T10:24:01.425" v="49" actId="20577"/>
          <ac:spMkLst>
            <pc:docMk/>
            <pc:sldMk cId="3660133685" sldId="272"/>
            <ac:spMk id="2" creationId="{43B92A78-A49A-FE39-002E-63FBE0CCC6AC}"/>
          </ac:spMkLst>
        </pc:spChg>
        <pc:spChg chg="mod">
          <ac:chgData name="Pablo J. Soruco" userId="8ce90f9b3e6a60ea" providerId="LiveId" clId="{9BC4B9F9-D5FD-42F0-AC86-A1D600587B8E}" dt="2023-03-21T10:30:52.468" v="84" actId="20577"/>
          <ac:spMkLst>
            <pc:docMk/>
            <pc:sldMk cId="3660133685" sldId="272"/>
            <ac:spMk id="3" creationId="{12E0C870-6878-15DA-DA16-4CCABA8B3B14}"/>
          </ac:spMkLst>
        </pc:spChg>
      </pc:sldChg>
      <pc:sldChg chg="addSp delSp modSp new mod">
        <pc:chgData name="Pablo J. Soruco" userId="8ce90f9b3e6a60ea" providerId="LiveId" clId="{9BC4B9F9-D5FD-42F0-AC86-A1D600587B8E}" dt="2023-03-21T10:34:34.825" v="99" actId="20577"/>
        <pc:sldMkLst>
          <pc:docMk/>
          <pc:sldMk cId="428227076" sldId="273"/>
        </pc:sldMkLst>
        <pc:spChg chg="del">
          <ac:chgData name="Pablo J. Soruco" userId="8ce90f9b3e6a60ea" providerId="LiveId" clId="{9BC4B9F9-D5FD-42F0-AC86-A1D600587B8E}" dt="2023-03-21T10:32:03.394" v="85" actId="22"/>
          <ac:spMkLst>
            <pc:docMk/>
            <pc:sldMk cId="428227076" sldId="273"/>
            <ac:spMk id="3" creationId="{DC71AAA4-78F1-C7FD-73C1-B7640F6A57FC}"/>
          </ac:spMkLst>
        </pc:spChg>
        <pc:spChg chg="add mod">
          <ac:chgData name="Pablo J. Soruco" userId="8ce90f9b3e6a60ea" providerId="LiveId" clId="{9BC4B9F9-D5FD-42F0-AC86-A1D600587B8E}" dt="2023-03-21T10:34:34.825" v="99" actId="20577"/>
          <ac:spMkLst>
            <pc:docMk/>
            <pc:sldMk cId="428227076" sldId="273"/>
            <ac:spMk id="7" creationId="{75EED6D8-D234-FB73-9DDB-F47F8DB54C4C}"/>
          </ac:spMkLst>
        </pc:spChg>
        <pc:picChg chg="add mod ord">
          <ac:chgData name="Pablo J. Soruco" userId="8ce90f9b3e6a60ea" providerId="LiveId" clId="{9BC4B9F9-D5FD-42F0-AC86-A1D600587B8E}" dt="2023-03-21T10:32:56.681" v="93" actId="1076"/>
          <ac:picMkLst>
            <pc:docMk/>
            <pc:sldMk cId="428227076" sldId="273"/>
            <ac:picMk id="5" creationId="{23D3687D-209C-0B18-4E91-4FFD69F72642}"/>
          </ac:picMkLst>
        </pc:picChg>
      </pc:sldChg>
      <pc:sldChg chg="modSp new mod">
        <pc:chgData name="Pablo J. Soruco" userId="8ce90f9b3e6a60ea" providerId="LiveId" clId="{9BC4B9F9-D5FD-42F0-AC86-A1D600587B8E}" dt="2023-03-21T10:35:35.538" v="108" actId="6549"/>
        <pc:sldMkLst>
          <pc:docMk/>
          <pc:sldMk cId="61919372" sldId="274"/>
        </pc:sldMkLst>
        <pc:spChg chg="mod">
          <ac:chgData name="Pablo J. Soruco" userId="8ce90f9b3e6a60ea" providerId="LiveId" clId="{9BC4B9F9-D5FD-42F0-AC86-A1D600587B8E}" dt="2023-03-21T10:35:06.802" v="105" actId="27636"/>
          <ac:spMkLst>
            <pc:docMk/>
            <pc:sldMk cId="61919372" sldId="274"/>
            <ac:spMk id="2" creationId="{DFE04B18-B91E-0665-E448-16B5E7AAC1C3}"/>
          </ac:spMkLst>
        </pc:spChg>
        <pc:spChg chg="mod">
          <ac:chgData name="Pablo J. Soruco" userId="8ce90f9b3e6a60ea" providerId="LiveId" clId="{9BC4B9F9-D5FD-42F0-AC86-A1D600587B8E}" dt="2023-03-21T10:35:35.538" v="108" actId="6549"/>
          <ac:spMkLst>
            <pc:docMk/>
            <pc:sldMk cId="61919372" sldId="274"/>
            <ac:spMk id="3" creationId="{1311BD89-66C8-9015-431B-533C44C97605}"/>
          </ac:spMkLst>
        </pc:spChg>
      </pc:sldChg>
      <pc:sldChg chg="addSp delSp modSp new mod">
        <pc:chgData name="Pablo J. Soruco" userId="8ce90f9b3e6a60ea" providerId="LiveId" clId="{9BC4B9F9-D5FD-42F0-AC86-A1D600587B8E}" dt="2023-03-21T11:02:27.359" v="143" actId="207"/>
        <pc:sldMkLst>
          <pc:docMk/>
          <pc:sldMk cId="4155141565" sldId="275"/>
        </pc:sldMkLst>
        <pc:spChg chg="del">
          <ac:chgData name="Pablo J. Soruco" userId="8ce90f9b3e6a60ea" providerId="LiveId" clId="{9BC4B9F9-D5FD-42F0-AC86-A1D600587B8E}" dt="2023-03-21T10:41:32.018" v="127" actId="478"/>
          <ac:spMkLst>
            <pc:docMk/>
            <pc:sldMk cId="4155141565" sldId="275"/>
            <ac:spMk id="2" creationId="{0ADF81F1-F014-B65E-4BC7-94C0B1350A8F}"/>
          </ac:spMkLst>
        </pc:spChg>
        <pc:spChg chg="del">
          <ac:chgData name="Pablo J. Soruco" userId="8ce90f9b3e6a60ea" providerId="LiveId" clId="{9BC4B9F9-D5FD-42F0-AC86-A1D600587B8E}" dt="2023-03-21T10:39:46.904" v="110" actId="22"/>
          <ac:spMkLst>
            <pc:docMk/>
            <pc:sldMk cId="4155141565" sldId="275"/>
            <ac:spMk id="3" creationId="{42BC89C8-DF49-EA3D-E328-539B3BD01EEF}"/>
          </ac:spMkLst>
        </pc:spChg>
        <pc:spChg chg="add mod">
          <ac:chgData name="Pablo J. Soruco" userId="8ce90f9b3e6a60ea" providerId="LiveId" clId="{9BC4B9F9-D5FD-42F0-AC86-A1D600587B8E}" dt="2023-03-21T11:02:27.359" v="143" actId="207"/>
          <ac:spMkLst>
            <pc:docMk/>
            <pc:sldMk cId="4155141565" sldId="275"/>
            <ac:spMk id="7" creationId="{741C325F-392F-E85F-7007-9969F115F783}"/>
          </ac:spMkLst>
        </pc:spChg>
        <pc:picChg chg="add mod ord">
          <ac:chgData name="Pablo J. Soruco" userId="8ce90f9b3e6a60ea" providerId="LiveId" clId="{9BC4B9F9-D5FD-42F0-AC86-A1D600587B8E}" dt="2023-03-21T10:41:30.080" v="126" actId="1076"/>
          <ac:picMkLst>
            <pc:docMk/>
            <pc:sldMk cId="4155141565" sldId="275"/>
            <ac:picMk id="5" creationId="{E91307F6-B69D-DA54-BC0D-5A1703C78369}"/>
          </ac:picMkLst>
        </pc:picChg>
      </pc:sldChg>
      <pc:sldChg chg="addSp delSp modSp new mod">
        <pc:chgData name="Pablo J. Soruco" userId="8ce90f9b3e6a60ea" providerId="LiveId" clId="{9BC4B9F9-D5FD-42F0-AC86-A1D600587B8E}" dt="2023-03-21T10:42:40.760" v="142" actId="1076"/>
        <pc:sldMkLst>
          <pc:docMk/>
          <pc:sldMk cId="3258337481" sldId="276"/>
        </pc:sldMkLst>
        <pc:spChg chg="del">
          <ac:chgData name="Pablo J. Soruco" userId="8ce90f9b3e6a60ea" providerId="LiveId" clId="{9BC4B9F9-D5FD-42F0-AC86-A1D600587B8E}" dt="2023-03-21T10:42:11.243" v="134" actId="22"/>
          <ac:spMkLst>
            <pc:docMk/>
            <pc:sldMk cId="3258337481" sldId="276"/>
            <ac:spMk id="3" creationId="{60C69E74-039A-C16C-CEB5-566DDDD42FF0}"/>
          </ac:spMkLst>
        </pc:spChg>
        <pc:spChg chg="add mod">
          <ac:chgData name="Pablo J. Soruco" userId="8ce90f9b3e6a60ea" providerId="LiveId" clId="{9BC4B9F9-D5FD-42F0-AC86-A1D600587B8E}" dt="2023-03-21T10:42:40.760" v="142" actId="1076"/>
          <ac:spMkLst>
            <pc:docMk/>
            <pc:sldMk cId="3258337481" sldId="276"/>
            <ac:spMk id="7" creationId="{B0E5E474-916A-A054-960D-4426DB847FB4}"/>
          </ac:spMkLst>
        </pc:spChg>
        <pc:picChg chg="add mod ord">
          <ac:chgData name="Pablo J. Soruco" userId="8ce90f9b3e6a60ea" providerId="LiveId" clId="{9BC4B9F9-D5FD-42F0-AC86-A1D600587B8E}" dt="2023-03-21T10:42:18.816" v="138" actId="1076"/>
          <ac:picMkLst>
            <pc:docMk/>
            <pc:sldMk cId="3258337481" sldId="276"/>
            <ac:picMk id="5" creationId="{59D31066-7DF7-DC9C-FE0F-52D00B4E45AB}"/>
          </ac:picMkLst>
        </pc:picChg>
      </pc:sldChg>
      <pc:sldChg chg="modSp new mod">
        <pc:chgData name="Pablo J. Soruco" userId="8ce90f9b3e6a60ea" providerId="LiveId" clId="{9BC4B9F9-D5FD-42F0-AC86-A1D600587B8E}" dt="2023-03-21T11:10:36.114" v="148" actId="20577"/>
        <pc:sldMkLst>
          <pc:docMk/>
          <pc:sldMk cId="3397375746" sldId="277"/>
        </pc:sldMkLst>
        <pc:spChg chg="mod">
          <ac:chgData name="Pablo J. Soruco" userId="8ce90f9b3e6a60ea" providerId="LiveId" clId="{9BC4B9F9-D5FD-42F0-AC86-A1D600587B8E}" dt="2023-03-21T11:10:21.809" v="146" actId="255"/>
          <ac:spMkLst>
            <pc:docMk/>
            <pc:sldMk cId="3397375746" sldId="277"/>
            <ac:spMk id="2" creationId="{7601DE0D-FE14-322C-1C33-35C00C056480}"/>
          </ac:spMkLst>
        </pc:spChg>
        <pc:spChg chg="mod">
          <ac:chgData name="Pablo J. Soruco" userId="8ce90f9b3e6a60ea" providerId="LiveId" clId="{9BC4B9F9-D5FD-42F0-AC86-A1D600587B8E}" dt="2023-03-21T11:10:36.114" v="148" actId="20577"/>
          <ac:spMkLst>
            <pc:docMk/>
            <pc:sldMk cId="3397375746" sldId="277"/>
            <ac:spMk id="3" creationId="{4B2BDFCC-F77B-BD71-E682-803967E001D2}"/>
          </ac:spMkLst>
        </pc:spChg>
      </pc:sldChg>
      <pc:sldChg chg="new">
        <pc:chgData name="Pablo J. Soruco" userId="8ce90f9b3e6a60ea" providerId="LiveId" clId="{9BC4B9F9-D5FD-42F0-AC86-A1D600587B8E}" dt="2023-03-21T11:10:43.776" v="149" actId="680"/>
        <pc:sldMkLst>
          <pc:docMk/>
          <pc:sldMk cId="1683683349"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4ADB2-96F9-9891-10B6-913C71A34D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233AB33-BA1D-7373-2E2C-FAF7FFF7BC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07DE8FB-08AC-64FB-A88D-6CC2C97A6959}"/>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5" name="Marcador de pie de página 4">
            <a:extLst>
              <a:ext uri="{FF2B5EF4-FFF2-40B4-BE49-F238E27FC236}">
                <a16:creationId xmlns:a16="http://schemas.microsoft.com/office/drawing/2014/main" id="{F7557E16-7599-E253-D7F4-24D4F9FB166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3264BCA-6A01-0E13-3AC1-AD33950D0885}"/>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94388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05B01-6F37-F729-DAE7-49BEB6732E6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0A71BD7-F95C-10A9-A62D-1895FA476F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A5A0432-CE60-79B8-9C64-100CDCA347AB}"/>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5" name="Marcador de pie de página 4">
            <a:extLst>
              <a:ext uri="{FF2B5EF4-FFF2-40B4-BE49-F238E27FC236}">
                <a16:creationId xmlns:a16="http://schemas.microsoft.com/office/drawing/2014/main" id="{2E68C31C-C6CB-179E-1F74-EF12C198608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44F798-3FAD-F248-90B6-EB2B6B467116}"/>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174636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A1B8708-F4BB-8F9A-3C9B-E77F5C9A5AE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A8CEC19-873C-DB86-345D-1C7153DD15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6D9E4CD-E118-D8F8-F57B-A3C5C56D5A7A}"/>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5" name="Marcador de pie de página 4">
            <a:extLst>
              <a:ext uri="{FF2B5EF4-FFF2-40B4-BE49-F238E27FC236}">
                <a16:creationId xmlns:a16="http://schemas.microsoft.com/office/drawing/2014/main" id="{290D7710-BD3B-4D49-4FB2-900A47A6724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7B218CD-B17E-4E9C-9004-4A8F669FDB52}"/>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336391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1CB02-B784-F354-53C6-79800829D02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07C8BB6-01DD-4769-6F83-75220FA068C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97501A8-CD68-893E-487C-23748F242A8E}"/>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5" name="Marcador de pie de página 4">
            <a:extLst>
              <a:ext uri="{FF2B5EF4-FFF2-40B4-BE49-F238E27FC236}">
                <a16:creationId xmlns:a16="http://schemas.microsoft.com/office/drawing/2014/main" id="{6DD9BF9F-6004-BCE5-E7B6-8640CA0402E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4FD3EFA-E839-E574-6312-E52A290CA399}"/>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42308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86678-6093-5729-9C97-19856212C8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17D4746-C5FF-331C-50AA-2D99357B4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E0D7426-0617-C7D7-2823-9A82CCD20682}"/>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5" name="Marcador de pie de página 4">
            <a:extLst>
              <a:ext uri="{FF2B5EF4-FFF2-40B4-BE49-F238E27FC236}">
                <a16:creationId xmlns:a16="http://schemas.microsoft.com/office/drawing/2014/main" id="{28F124C1-8413-FA1D-0746-BF51F1C7B9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3CACEF0-2020-6A1E-65E1-775EF97B4E6A}"/>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386223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C802C-1A9E-8C0A-005A-2E70F8E68A0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EC3AAC6-4B5B-4191-72F6-AF98CFD2EAE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0DC82006-89B5-6BD0-2FDA-0BCE79D9A0C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AB3A45A7-D042-FFA6-B53F-45F0674E652A}"/>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6" name="Marcador de pie de página 5">
            <a:extLst>
              <a:ext uri="{FF2B5EF4-FFF2-40B4-BE49-F238E27FC236}">
                <a16:creationId xmlns:a16="http://schemas.microsoft.com/office/drawing/2014/main" id="{B46EC8F5-2152-50BB-6A22-F0D9A867823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CE846F8-4842-1B8B-8F12-E13A650A9AF9}"/>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282187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857BF-77FB-4D9A-5F1A-40EE9303605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7B99FC2-ED37-F11B-517F-5D4B67906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852A7D8-99DC-CADF-1DE5-BF4C0645F52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F0791AD-8FEC-73B4-D583-429F079A0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D15A32C-CE7B-73A5-A8F9-B85391D1B4B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9F2836E-C0B4-C482-FBAA-2CCE5CB9B935}"/>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8" name="Marcador de pie de página 7">
            <a:extLst>
              <a:ext uri="{FF2B5EF4-FFF2-40B4-BE49-F238E27FC236}">
                <a16:creationId xmlns:a16="http://schemas.microsoft.com/office/drawing/2014/main" id="{BF862AFE-909F-2256-17BB-6EF1D57047D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B454D54A-F2E7-C5BB-F03E-C2FE6CC5B879}"/>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10316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406A1-7EB4-0DEB-CDB2-616D32D290E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9734A98-1419-8207-F8A1-04CDB5D7B660}"/>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4" name="Marcador de pie de página 3">
            <a:extLst>
              <a:ext uri="{FF2B5EF4-FFF2-40B4-BE49-F238E27FC236}">
                <a16:creationId xmlns:a16="http://schemas.microsoft.com/office/drawing/2014/main" id="{9BF287F2-E6C0-E3DA-B524-F237CBDE951E}"/>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B401BAA-BED6-8A46-222D-E0076D3C6A9D}"/>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307330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5B7061A-2520-B071-C069-3959424D2409}"/>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3" name="Marcador de pie de página 2">
            <a:extLst>
              <a:ext uri="{FF2B5EF4-FFF2-40B4-BE49-F238E27FC236}">
                <a16:creationId xmlns:a16="http://schemas.microsoft.com/office/drawing/2014/main" id="{6B77CCBE-1836-1CC9-2AAF-A423985F991A}"/>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ADE968C-D354-D625-9BDB-5112B894A089}"/>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355860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2064C-254D-FF31-497A-76DB2A878F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B3C0DE3-5C3A-DDF6-0DAB-5EDB104D9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009FDE2-3004-2C67-2DA0-31A54DF41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A351FA-32B3-3FE8-AC3E-24595B2DDB16}"/>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6" name="Marcador de pie de página 5">
            <a:extLst>
              <a:ext uri="{FF2B5EF4-FFF2-40B4-BE49-F238E27FC236}">
                <a16:creationId xmlns:a16="http://schemas.microsoft.com/office/drawing/2014/main" id="{6D8E1623-19FD-F547-6256-9CD2DBE3FB2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DC2C4A3-7C4E-EBEB-3068-F30A29F3E297}"/>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310825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FC2DA-9647-6F18-F27F-5D8279601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CEDFBFD-812A-F654-2E16-6EA7B0303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0CD53958-A86E-8833-B32D-AB6D5B8D6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A1F6B0-3226-CDED-BEAD-A7DED0E1D2E4}"/>
              </a:ext>
            </a:extLst>
          </p:cNvPr>
          <p:cNvSpPr>
            <a:spLocks noGrp="1"/>
          </p:cNvSpPr>
          <p:nvPr>
            <p:ph type="dt" sz="half" idx="10"/>
          </p:nvPr>
        </p:nvSpPr>
        <p:spPr/>
        <p:txBody>
          <a:bodyPr/>
          <a:lstStyle/>
          <a:p>
            <a:fld id="{9DF64EE0-8C9B-485F-B56D-16BE42C047E3}" type="datetimeFigureOut">
              <a:rPr lang="es-AR" smtClean="0"/>
              <a:t>21/3/2023</a:t>
            </a:fld>
            <a:endParaRPr lang="es-AR"/>
          </a:p>
        </p:txBody>
      </p:sp>
      <p:sp>
        <p:nvSpPr>
          <p:cNvPr id="6" name="Marcador de pie de página 5">
            <a:extLst>
              <a:ext uri="{FF2B5EF4-FFF2-40B4-BE49-F238E27FC236}">
                <a16:creationId xmlns:a16="http://schemas.microsoft.com/office/drawing/2014/main" id="{76DABC11-D76B-7DF7-A2FB-1670DBA6564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884A5D8-00ED-745D-5E3F-B73BC7089BEE}"/>
              </a:ext>
            </a:extLst>
          </p:cNvPr>
          <p:cNvSpPr>
            <a:spLocks noGrp="1"/>
          </p:cNvSpPr>
          <p:nvPr>
            <p:ph type="sldNum" sz="quarter" idx="12"/>
          </p:nvPr>
        </p:nvSpPr>
        <p:spPr/>
        <p:txBody>
          <a:bodyPr/>
          <a:lstStyle/>
          <a:p>
            <a:fld id="{52B2EA4E-4A17-4B26-B142-79E38CFB9562}" type="slidenum">
              <a:rPr lang="es-AR" smtClean="0"/>
              <a:t>‹Nº›</a:t>
            </a:fld>
            <a:endParaRPr lang="es-AR"/>
          </a:p>
        </p:txBody>
      </p:sp>
    </p:spTree>
    <p:extLst>
      <p:ext uri="{BB962C8B-B14F-4D97-AF65-F5344CB8AC3E}">
        <p14:creationId xmlns:p14="http://schemas.microsoft.com/office/powerpoint/2010/main" val="383446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1728DD7-8DEE-2FE5-E886-E5992B9B9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E55F7DC-6A60-BDA8-AD1D-4B557A064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A2699A-D868-8255-44A3-4D74321DA6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64EE0-8C9B-485F-B56D-16BE42C047E3}" type="datetimeFigureOut">
              <a:rPr lang="es-AR" smtClean="0"/>
              <a:t>21/3/2023</a:t>
            </a:fld>
            <a:endParaRPr lang="es-AR"/>
          </a:p>
        </p:txBody>
      </p:sp>
      <p:sp>
        <p:nvSpPr>
          <p:cNvPr id="5" name="Marcador de pie de página 4">
            <a:extLst>
              <a:ext uri="{FF2B5EF4-FFF2-40B4-BE49-F238E27FC236}">
                <a16:creationId xmlns:a16="http://schemas.microsoft.com/office/drawing/2014/main" id="{B8100A25-45A2-D418-AB67-CCD575BBD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C7651F38-D7E6-F66B-91DB-2EF6FAA0D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2EA4E-4A17-4B26-B142-79E38CFB9562}" type="slidenum">
              <a:rPr lang="es-AR" smtClean="0"/>
              <a:t>‹Nº›</a:t>
            </a:fld>
            <a:endParaRPr lang="es-AR"/>
          </a:p>
        </p:txBody>
      </p:sp>
    </p:spTree>
    <p:extLst>
      <p:ext uri="{BB962C8B-B14F-4D97-AF65-F5344CB8AC3E}">
        <p14:creationId xmlns:p14="http://schemas.microsoft.com/office/powerpoint/2010/main" val="75575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52499-B07D-6175-EBCE-729AE3CE7569}"/>
              </a:ext>
            </a:extLst>
          </p:cNvPr>
          <p:cNvSpPr>
            <a:spLocks noGrp="1"/>
          </p:cNvSpPr>
          <p:nvPr>
            <p:ph type="ctrTitle"/>
          </p:nvPr>
        </p:nvSpPr>
        <p:spPr/>
        <p:txBody>
          <a:bodyPr>
            <a:normAutofit fontScale="90000"/>
          </a:bodyPr>
          <a:lstStyle/>
          <a:p>
            <a:r>
              <a:rPr lang="es-AR" b="1" i="0" dirty="0">
                <a:solidFill>
                  <a:srgbClr val="000000"/>
                </a:solidFill>
                <a:effectLst/>
                <a:latin typeface="Poppins" panose="020B0502040204020203" pitchFamily="2" charset="0"/>
              </a:rPr>
              <a:t>Reasignar valores a los objetos de Java</a:t>
            </a:r>
            <a:br>
              <a:rPr lang="es-AR" b="1" i="0" dirty="0">
                <a:solidFill>
                  <a:srgbClr val="000000"/>
                </a:solidFill>
                <a:effectLst/>
                <a:latin typeface="Poppins" panose="020B0502040204020203" pitchFamily="2" charset="0"/>
              </a:rPr>
            </a:br>
            <a:endParaRPr lang="es-AR" dirty="0"/>
          </a:p>
        </p:txBody>
      </p:sp>
      <p:sp>
        <p:nvSpPr>
          <p:cNvPr id="3" name="Subtítulo 2">
            <a:extLst>
              <a:ext uri="{FF2B5EF4-FFF2-40B4-BE49-F238E27FC236}">
                <a16:creationId xmlns:a16="http://schemas.microsoft.com/office/drawing/2014/main" id="{89B5C51E-CB86-57D2-0FC5-4938F3EE8A7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77180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A6851365-E04A-1B18-6437-0C22ECC167E6}"/>
              </a:ext>
            </a:extLst>
          </p:cNvPr>
          <p:cNvPicPr>
            <a:picLocks noGrp="1" noChangeAspect="1"/>
          </p:cNvPicPr>
          <p:nvPr>
            <p:ph idx="1"/>
          </p:nvPr>
        </p:nvPicPr>
        <p:blipFill>
          <a:blip r:embed="rId2"/>
          <a:stretch>
            <a:fillRect/>
          </a:stretch>
        </p:blipFill>
        <p:spPr>
          <a:xfrm>
            <a:off x="2417618" y="282824"/>
            <a:ext cx="7356764" cy="4501901"/>
          </a:xfrm>
        </p:spPr>
      </p:pic>
      <p:sp>
        <p:nvSpPr>
          <p:cNvPr id="6" name="CuadroTexto 5">
            <a:extLst>
              <a:ext uri="{FF2B5EF4-FFF2-40B4-BE49-F238E27FC236}">
                <a16:creationId xmlns:a16="http://schemas.microsoft.com/office/drawing/2014/main" id="{285F435C-68B5-24C4-573B-E55C5AAF8714}"/>
              </a:ext>
            </a:extLst>
          </p:cNvPr>
          <p:cNvSpPr txBox="1"/>
          <p:nvPr/>
        </p:nvSpPr>
        <p:spPr>
          <a:xfrm>
            <a:off x="561109" y="5103674"/>
            <a:ext cx="11069782" cy="1754326"/>
          </a:xfrm>
          <a:prstGeom prst="rect">
            <a:avLst/>
          </a:prstGeom>
          <a:noFill/>
        </p:spPr>
        <p:txBody>
          <a:bodyPr wrap="square" rtlCol="0">
            <a:spAutoFit/>
          </a:bodyPr>
          <a:lstStyle/>
          <a:p>
            <a:pPr algn="l"/>
            <a:r>
              <a:rPr lang="es-ES" sz="1800" b="0" i="0" dirty="0">
                <a:solidFill>
                  <a:srgbClr val="000000"/>
                </a:solidFill>
                <a:effectLst/>
                <a:latin typeface="Inter"/>
              </a:rPr>
              <a:t>En la clase que vimos </a:t>
            </a:r>
            <a:r>
              <a:rPr lang="es-ES" sz="1800" b="0" i="0" dirty="0" err="1">
                <a:solidFill>
                  <a:srgbClr val="000000"/>
                </a:solidFill>
                <a:effectLst/>
                <a:latin typeface="Inter"/>
              </a:rPr>
              <a:t>recien</a:t>
            </a:r>
            <a:r>
              <a:rPr lang="es-ES" sz="1800" b="0" i="0" dirty="0">
                <a:solidFill>
                  <a:srgbClr val="000000"/>
                </a:solidFill>
                <a:effectLst/>
                <a:latin typeface="Inter"/>
              </a:rPr>
              <a:t>, estábamos repitiendo mucho código fíjense en todos estos </a:t>
            </a:r>
            <a:r>
              <a:rPr lang="es-ES" sz="1800" b="0" i="0" dirty="0" err="1">
                <a:solidFill>
                  <a:srgbClr val="000000"/>
                </a:solidFill>
                <a:effectLst/>
                <a:latin typeface="Inter"/>
              </a:rPr>
              <a:t>println</a:t>
            </a:r>
            <a:r>
              <a:rPr lang="es-ES" sz="1800" b="0" i="0" dirty="0">
                <a:solidFill>
                  <a:srgbClr val="000000"/>
                </a:solidFill>
                <a:effectLst/>
                <a:latin typeface="Inter"/>
              </a:rPr>
              <a:t>().</a:t>
            </a:r>
          </a:p>
          <a:p>
            <a:pPr algn="l"/>
            <a:endParaRPr lang="es-ES" b="0" i="0" dirty="0">
              <a:solidFill>
                <a:srgbClr val="000000"/>
              </a:solidFill>
              <a:effectLst/>
              <a:latin typeface="Inter"/>
            </a:endParaRPr>
          </a:p>
          <a:p>
            <a:pPr algn="l"/>
            <a:r>
              <a:rPr lang="es-ES" b="0" i="0" dirty="0">
                <a:solidFill>
                  <a:srgbClr val="000000"/>
                </a:solidFill>
                <a:effectLst/>
                <a:latin typeface="Inter"/>
              </a:rPr>
              <a:t>Imagina que quisieras sacar todos estos </a:t>
            </a:r>
            <a:r>
              <a:rPr lang="es-ES" b="0" i="0" dirty="0" err="1">
                <a:solidFill>
                  <a:srgbClr val="000000"/>
                </a:solidFill>
                <a:effectLst/>
                <a:latin typeface="Inter"/>
              </a:rPr>
              <a:t>println</a:t>
            </a:r>
            <a:r>
              <a:rPr lang="es-ES" b="0" i="0" dirty="0">
                <a:solidFill>
                  <a:srgbClr val="000000"/>
                </a:solidFill>
                <a:effectLst/>
                <a:latin typeface="Inter"/>
              </a:rPr>
              <a:t>() de 50 objetos. Sería muy repetitivo y lento de escribir ¿no?</a:t>
            </a:r>
          </a:p>
          <a:p>
            <a:pPr algn="l"/>
            <a:r>
              <a:rPr lang="es-ES" b="0" i="0" dirty="0">
                <a:solidFill>
                  <a:srgbClr val="000000"/>
                </a:solidFill>
                <a:effectLst/>
                <a:latin typeface="Inter"/>
              </a:rPr>
              <a:t>Con los métodos puedes escribir estos </a:t>
            </a:r>
            <a:r>
              <a:rPr lang="es-ES" b="0" i="0" dirty="0" err="1">
                <a:solidFill>
                  <a:srgbClr val="000000"/>
                </a:solidFill>
                <a:effectLst/>
                <a:latin typeface="Inter"/>
              </a:rPr>
              <a:t>println</a:t>
            </a:r>
            <a:r>
              <a:rPr lang="es-ES" b="0" i="0" dirty="0">
                <a:solidFill>
                  <a:srgbClr val="000000"/>
                </a:solidFill>
                <a:effectLst/>
                <a:latin typeface="Inter"/>
              </a:rPr>
              <a:t>() una sola vez y utilizarlos con cualquier objeto que instancies de la clase.</a:t>
            </a:r>
          </a:p>
          <a:p>
            <a:endParaRPr lang="es-AR" dirty="0"/>
          </a:p>
        </p:txBody>
      </p:sp>
    </p:spTree>
    <p:extLst>
      <p:ext uri="{BB962C8B-B14F-4D97-AF65-F5344CB8AC3E}">
        <p14:creationId xmlns:p14="http://schemas.microsoft.com/office/powerpoint/2010/main" val="107274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8669AE-C02A-6897-E958-CCD3020CFE2F}"/>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3D4C8379-3080-4C24-53B7-2EEA0733C407}"/>
              </a:ext>
            </a:extLst>
          </p:cNvPr>
          <p:cNvSpPr>
            <a:spLocks noGrp="1"/>
          </p:cNvSpPr>
          <p:nvPr>
            <p:ph idx="1"/>
          </p:nvPr>
        </p:nvSpPr>
        <p:spPr/>
        <p:txBody>
          <a:bodyPr/>
          <a:lstStyle/>
          <a:p>
            <a:pPr algn="l"/>
            <a:r>
              <a:rPr lang="es-ES" b="0" i="0" dirty="0">
                <a:solidFill>
                  <a:srgbClr val="000000"/>
                </a:solidFill>
                <a:effectLst/>
                <a:latin typeface="Inter"/>
              </a:rPr>
              <a:t>Seguimos con el ejemplo de la clase Usuario.</a:t>
            </a:r>
          </a:p>
          <a:p>
            <a:pPr algn="l"/>
            <a:endParaRPr lang="es-ES" b="0" i="0" dirty="0">
              <a:solidFill>
                <a:srgbClr val="000000"/>
              </a:solidFill>
              <a:effectLst/>
              <a:latin typeface="Inter"/>
            </a:endParaRPr>
          </a:p>
          <a:p>
            <a:pPr algn="l"/>
            <a:r>
              <a:rPr lang="es-ES" b="0" i="0" dirty="0">
                <a:solidFill>
                  <a:srgbClr val="000000"/>
                </a:solidFill>
                <a:effectLst/>
                <a:latin typeface="Inter"/>
              </a:rPr>
              <a:t>En este momento, tengo todos los atributos de cada objeto asignados.</a:t>
            </a:r>
          </a:p>
          <a:p>
            <a:pPr algn="l"/>
            <a:endParaRPr lang="es-ES" b="0" i="0" dirty="0">
              <a:solidFill>
                <a:srgbClr val="000000"/>
              </a:solidFill>
              <a:effectLst/>
              <a:latin typeface="Inter"/>
            </a:endParaRPr>
          </a:p>
          <a:p>
            <a:pPr algn="l"/>
            <a:r>
              <a:rPr lang="es-ES" b="0" i="0" dirty="0">
                <a:solidFill>
                  <a:srgbClr val="000000"/>
                </a:solidFill>
                <a:effectLst/>
                <a:latin typeface="Inter"/>
              </a:rPr>
              <a:t>Sin embargo, con un simple método, se puede hacer esto para todos los objetos, escribiéndolo una sola vez.</a:t>
            </a:r>
          </a:p>
          <a:p>
            <a:pPr algn="l"/>
            <a:endParaRPr lang="es-AR" dirty="0"/>
          </a:p>
        </p:txBody>
      </p:sp>
    </p:spTree>
    <p:extLst>
      <p:ext uri="{BB962C8B-B14F-4D97-AF65-F5344CB8AC3E}">
        <p14:creationId xmlns:p14="http://schemas.microsoft.com/office/powerpoint/2010/main" val="143846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0247A-7E47-B87B-24AB-AD200942256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156CAE50-C57D-28AA-6C12-6886B43FF27F}"/>
              </a:ext>
            </a:extLst>
          </p:cNvPr>
          <p:cNvSpPr>
            <a:spLocks noGrp="1"/>
          </p:cNvSpPr>
          <p:nvPr>
            <p:ph idx="1"/>
          </p:nvPr>
        </p:nvSpPr>
        <p:spPr/>
        <p:txBody>
          <a:bodyPr>
            <a:normAutofit lnSpcReduction="10000"/>
          </a:bodyPr>
          <a:lstStyle/>
          <a:p>
            <a:r>
              <a:rPr lang="es-ES" sz="2000" b="0" i="0" dirty="0">
                <a:solidFill>
                  <a:srgbClr val="000000"/>
                </a:solidFill>
                <a:effectLst/>
                <a:latin typeface="Inter"/>
              </a:rPr>
              <a:t>Nos vamos a la clase Usuario, donde escribiremos el método.</a:t>
            </a:r>
          </a:p>
          <a:p>
            <a:endParaRPr lang="es-ES" sz="2000" dirty="0">
              <a:solidFill>
                <a:srgbClr val="000000"/>
              </a:solidFill>
              <a:latin typeface="Inter"/>
            </a:endParaRPr>
          </a:p>
          <a:p>
            <a:endParaRPr lang="es-ES" sz="2000" b="0" i="0" dirty="0">
              <a:solidFill>
                <a:srgbClr val="000000"/>
              </a:solidFill>
              <a:effectLst/>
              <a:latin typeface="Inter"/>
            </a:endParaRPr>
          </a:p>
          <a:p>
            <a:endParaRPr lang="es-ES" sz="2000" dirty="0">
              <a:solidFill>
                <a:srgbClr val="000000"/>
              </a:solidFill>
              <a:latin typeface="Inter"/>
            </a:endParaRPr>
          </a:p>
          <a:p>
            <a:endParaRPr lang="es-ES" sz="2000" b="0" i="0" dirty="0">
              <a:solidFill>
                <a:srgbClr val="000000"/>
              </a:solidFill>
              <a:effectLst/>
              <a:latin typeface="Inter"/>
            </a:endParaRPr>
          </a:p>
          <a:p>
            <a:endParaRPr lang="es-ES" sz="2000" dirty="0">
              <a:solidFill>
                <a:srgbClr val="000000"/>
              </a:solidFill>
              <a:latin typeface="Inter"/>
            </a:endParaRPr>
          </a:p>
          <a:p>
            <a:endParaRPr lang="es-ES" sz="2000" b="0" i="0" dirty="0">
              <a:solidFill>
                <a:srgbClr val="000000"/>
              </a:solidFill>
              <a:effectLst/>
              <a:latin typeface="Inter"/>
            </a:endParaRPr>
          </a:p>
          <a:p>
            <a:endParaRPr lang="es-ES" sz="2000" b="0" i="0" dirty="0">
              <a:solidFill>
                <a:srgbClr val="000000"/>
              </a:solidFill>
              <a:effectLst/>
              <a:latin typeface="Inter"/>
            </a:endParaRPr>
          </a:p>
          <a:p>
            <a:pPr algn="l"/>
            <a:r>
              <a:rPr lang="es-ES" sz="2000" b="0" i="0" dirty="0">
                <a:solidFill>
                  <a:srgbClr val="000000"/>
                </a:solidFill>
                <a:effectLst/>
                <a:latin typeface="Inter"/>
              </a:rPr>
              <a:t>Entre las llaves del método, puedes poner tanto código como necesites, aunque he de decir, que debería ser código relacionado entre sí.</a:t>
            </a:r>
          </a:p>
          <a:p>
            <a:pPr algn="l"/>
            <a:r>
              <a:rPr lang="es-ES" sz="2000" b="0" i="0" dirty="0">
                <a:solidFill>
                  <a:srgbClr val="000000"/>
                </a:solidFill>
                <a:effectLst/>
                <a:latin typeface="Inter"/>
              </a:rPr>
              <a:t>Este método, lo que hará cuando lo llamemos, es imprimir «Nombre: » y con el símbolo más (+) hará una concatenación con el nombre del objeto desde el cual hagamos la llamada.</a:t>
            </a:r>
          </a:p>
          <a:p>
            <a:endParaRPr lang="es-AR" dirty="0"/>
          </a:p>
        </p:txBody>
      </p:sp>
      <p:pic>
        <p:nvPicPr>
          <p:cNvPr id="5" name="Imagen 4">
            <a:extLst>
              <a:ext uri="{FF2B5EF4-FFF2-40B4-BE49-F238E27FC236}">
                <a16:creationId xmlns:a16="http://schemas.microsoft.com/office/drawing/2014/main" id="{876E415F-0236-C218-40CE-C4949307EDC8}"/>
              </a:ext>
            </a:extLst>
          </p:cNvPr>
          <p:cNvPicPr>
            <a:picLocks noChangeAspect="1"/>
          </p:cNvPicPr>
          <p:nvPr/>
        </p:nvPicPr>
        <p:blipFill rotWithShape="1">
          <a:blip r:embed="rId2"/>
          <a:srcRect t="9068"/>
          <a:stretch/>
        </p:blipFill>
        <p:spPr>
          <a:xfrm>
            <a:off x="2097268" y="2286000"/>
            <a:ext cx="7997464" cy="2222896"/>
          </a:xfrm>
          <a:prstGeom prst="rect">
            <a:avLst/>
          </a:prstGeom>
        </p:spPr>
      </p:pic>
    </p:spTree>
    <p:extLst>
      <p:ext uri="{BB962C8B-B14F-4D97-AF65-F5344CB8AC3E}">
        <p14:creationId xmlns:p14="http://schemas.microsoft.com/office/powerpoint/2010/main" val="4382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5FC56-EB9E-B0BA-617F-2A7120014A63}"/>
              </a:ext>
            </a:extLst>
          </p:cNvPr>
          <p:cNvSpPr>
            <a:spLocks noGrp="1"/>
          </p:cNvSpPr>
          <p:nvPr>
            <p:ph type="title"/>
          </p:nvPr>
        </p:nvSpPr>
        <p:spPr/>
        <p:txBody>
          <a:bodyPr/>
          <a:lstStyle/>
          <a:p>
            <a:r>
              <a:rPr lang="es-ES" sz="2800" b="1" i="0" dirty="0">
                <a:solidFill>
                  <a:srgbClr val="000000"/>
                </a:solidFill>
                <a:effectLst/>
                <a:latin typeface="Poppins" panose="00000500000000000000" pitchFamily="2" charset="0"/>
              </a:rPr>
              <a:t>¿Qué es concatenar?</a:t>
            </a:r>
            <a:br>
              <a:rPr lang="es-ES" b="1" i="0" dirty="0">
                <a:solidFill>
                  <a:srgbClr val="000000"/>
                </a:solidFill>
                <a:effectLst/>
                <a:latin typeface="Poppins" panose="00000500000000000000" pitchFamily="2" charset="0"/>
              </a:rPr>
            </a:br>
            <a:endParaRPr lang="es-AR" dirty="0"/>
          </a:p>
        </p:txBody>
      </p:sp>
      <p:sp>
        <p:nvSpPr>
          <p:cNvPr id="3" name="Marcador de contenido 2">
            <a:extLst>
              <a:ext uri="{FF2B5EF4-FFF2-40B4-BE49-F238E27FC236}">
                <a16:creationId xmlns:a16="http://schemas.microsoft.com/office/drawing/2014/main" id="{1CE52B66-5433-F3F7-526D-CF0D0F9EE40A}"/>
              </a:ext>
            </a:extLst>
          </p:cNvPr>
          <p:cNvSpPr>
            <a:spLocks noGrp="1"/>
          </p:cNvSpPr>
          <p:nvPr>
            <p:ph idx="1"/>
          </p:nvPr>
        </p:nvSpPr>
        <p:spPr/>
        <p:txBody>
          <a:bodyPr>
            <a:normAutofit/>
          </a:bodyPr>
          <a:lstStyle/>
          <a:p>
            <a:pPr algn="l"/>
            <a:r>
              <a:rPr lang="es-ES" b="0" i="0" dirty="0">
                <a:solidFill>
                  <a:srgbClr val="000000"/>
                </a:solidFill>
                <a:effectLst/>
                <a:latin typeface="Inter"/>
              </a:rPr>
              <a:t>Para quien no sepa lo que es concatenar, te digo, que es la acción de unir dos trozos de texto (</a:t>
            </a:r>
            <a:r>
              <a:rPr lang="es-ES" b="0" i="0" dirty="0" err="1">
                <a:solidFill>
                  <a:srgbClr val="000000"/>
                </a:solidFill>
                <a:effectLst/>
                <a:latin typeface="Inter"/>
              </a:rPr>
              <a:t>strings</a:t>
            </a:r>
            <a:r>
              <a:rPr lang="es-ES" b="0" i="0" dirty="0">
                <a:solidFill>
                  <a:srgbClr val="000000"/>
                </a:solidFill>
                <a:effectLst/>
                <a:latin typeface="Inter"/>
              </a:rPr>
              <a:t> o cadenas de caracteres) con el fin de formar uno solo. Por ejemplo, esto:</a:t>
            </a:r>
          </a:p>
          <a:p>
            <a:pPr algn="l"/>
            <a:endParaRPr lang="es-ES" b="0" i="0" dirty="0">
              <a:solidFill>
                <a:srgbClr val="000000"/>
              </a:solidFill>
              <a:effectLst/>
              <a:latin typeface="Inter"/>
            </a:endParaRPr>
          </a:p>
          <a:p>
            <a:pPr marL="0" indent="0">
              <a:buNone/>
            </a:pPr>
            <a:r>
              <a:rPr lang="es-AR" sz="1700" dirty="0" err="1">
                <a:latin typeface="Roboto" panose="02000000000000000000" pitchFamily="2" charset="0"/>
                <a:ea typeface="Roboto" panose="02000000000000000000" pitchFamily="2" charset="0"/>
                <a:cs typeface="Roboto" panose="02000000000000000000" pitchFamily="2" charset="0"/>
              </a:rPr>
              <a:t>public</a:t>
            </a: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class</a:t>
            </a: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Main</a:t>
            </a:r>
            <a:r>
              <a:rPr lang="es-AR" sz="1700" dirty="0">
                <a:latin typeface="Roboto" panose="02000000000000000000" pitchFamily="2" charset="0"/>
                <a:ea typeface="Roboto" panose="02000000000000000000" pitchFamily="2" charset="0"/>
                <a:cs typeface="Roboto" panose="02000000000000000000" pitchFamily="2" charset="0"/>
              </a:rPr>
              <a:t> {</a:t>
            </a:r>
          </a:p>
          <a:p>
            <a:pPr marL="0" indent="0">
              <a:buNone/>
            </a:pP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public</a:t>
            </a: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static</a:t>
            </a: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void</a:t>
            </a: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main</a:t>
            </a:r>
            <a:r>
              <a:rPr lang="es-AR" sz="1700" dirty="0">
                <a:latin typeface="Roboto" panose="02000000000000000000" pitchFamily="2" charset="0"/>
                <a:ea typeface="Roboto" panose="02000000000000000000" pitchFamily="2" charset="0"/>
                <a:cs typeface="Roboto" panose="02000000000000000000" pitchFamily="2" charset="0"/>
              </a:rPr>
              <a:t>(</a:t>
            </a:r>
            <a:r>
              <a:rPr lang="es-AR" sz="1700" dirty="0" err="1">
                <a:latin typeface="Roboto" panose="02000000000000000000" pitchFamily="2" charset="0"/>
                <a:ea typeface="Roboto" panose="02000000000000000000" pitchFamily="2" charset="0"/>
                <a:cs typeface="Roboto" panose="02000000000000000000" pitchFamily="2" charset="0"/>
              </a:rPr>
              <a:t>String</a:t>
            </a: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args</a:t>
            </a:r>
            <a:r>
              <a:rPr lang="es-AR" sz="1700" dirty="0">
                <a:latin typeface="Roboto" panose="02000000000000000000" pitchFamily="2" charset="0"/>
                <a:ea typeface="Roboto" panose="02000000000000000000" pitchFamily="2" charset="0"/>
                <a:cs typeface="Roboto" panose="02000000000000000000" pitchFamily="2" charset="0"/>
              </a:rPr>
              <a:t>) {</a:t>
            </a:r>
          </a:p>
          <a:p>
            <a:pPr marL="0" indent="0">
              <a:buNone/>
            </a:pP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String</a:t>
            </a:r>
            <a:r>
              <a:rPr lang="es-AR" sz="1700" dirty="0">
                <a:latin typeface="Roboto" panose="02000000000000000000" pitchFamily="2" charset="0"/>
                <a:ea typeface="Roboto" panose="02000000000000000000" pitchFamily="2" charset="0"/>
                <a:cs typeface="Roboto" panose="02000000000000000000" pitchFamily="2" charset="0"/>
              </a:rPr>
              <a:t> mensaje = "</a:t>
            </a:r>
            <a:r>
              <a:rPr lang="es-AR" sz="1700" dirty="0" err="1">
                <a:latin typeface="Roboto" panose="02000000000000000000" pitchFamily="2" charset="0"/>
                <a:ea typeface="Roboto" panose="02000000000000000000" pitchFamily="2" charset="0"/>
                <a:cs typeface="Roboto" panose="02000000000000000000" pitchFamily="2" charset="0"/>
              </a:rPr>
              <a:t>Introduccion</a:t>
            </a:r>
            <a:r>
              <a:rPr lang="es-AR" sz="1700" dirty="0">
                <a:latin typeface="Roboto" panose="02000000000000000000" pitchFamily="2" charset="0"/>
                <a:ea typeface="Roboto" panose="02000000000000000000" pitchFamily="2" charset="0"/>
                <a:cs typeface="Roboto" panose="02000000000000000000" pitchFamily="2" charset="0"/>
              </a:rPr>
              <a:t> a " + "Java";</a:t>
            </a:r>
          </a:p>
          <a:p>
            <a:pPr marL="0" indent="0">
              <a:buNone/>
            </a:pPr>
            <a:r>
              <a:rPr lang="es-AR" sz="1700" dirty="0">
                <a:latin typeface="Roboto" panose="02000000000000000000" pitchFamily="2" charset="0"/>
                <a:ea typeface="Roboto" panose="02000000000000000000" pitchFamily="2" charset="0"/>
                <a:cs typeface="Roboto" panose="02000000000000000000" pitchFamily="2" charset="0"/>
              </a:rPr>
              <a:t>        </a:t>
            </a:r>
            <a:r>
              <a:rPr lang="es-AR" sz="1700" dirty="0" err="1">
                <a:latin typeface="Roboto" panose="02000000000000000000" pitchFamily="2" charset="0"/>
                <a:ea typeface="Roboto" panose="02000000000000000000" pitchFamily="2" charset="0"/>
                <a:cs typeface="Roboto" panose="02000000000000000000" pitchFamily="2" charset="0"/>
              </a:rPr>
              <a:t>System.out.println</a:t>
            </a:r>
            <a:r>
              <a:rPr lang="es-AR" sz="1700" dirty="0">
                <a:latin typeface="Roboto" panose="02000000000000000000" pitchFamily="2" charset="0"/>
                <a:ea typeface="Roboto" panose="02000000000000000000" pitchFamily="2" charset="0"/>
                <a:cs typeface="Roboto" panose="02000000000000000000" pitchFamily="2" charset="0"/>
              </a:rPr>
              <a:t>(mensaje); // </a:t>
            </a:r>
            <a:r>
              <a:rPr lang="es-AR" sz="1700" dirty="0" err="1">
                <a:latin typeface="Roboto" panose="02000000000000000000" pitchFamily="2" charset="0"/>
                <a:ea typeface="Roboto" panose="02000000000000000000" pitchFamily="2" charset="0"/>
                <a:cs typeface="Roboto" panose="02000000000000000000" pitchFamily="2" charset="0"/>
              </a:rPr>
              <a:t>Introduccion</a:t>
            </a:r>
            <a:r>
              <a:rPr lang="es-AR" sz="1700" dirty="0">
                <a:latin typeface="Roboto" panose="02000000000000000000" pitchFamily="2" charset="0"/>
                <a:ea typeface="Roboto" panose="02000000000000000000" pitchFamily="2" charset="0"/>
                <a:cs typeface="Roboto" panose="02000000000000000000" pitchFamily="2" charset="0"/>
              </a:rPr>
              <a:t> a Java</a:t>
            </a:r>
          </a:p>
          <a:p>
            <a:pPr marL="0" indent="0">
              <a:buNone/>
            </a:pPr>
            <a:r>
              <a:rPr lang="es-AR" sz="1700" dirty="0">
                <a:latin typeface="Roboto" panose="02000000000000000000" pitchFamily="2" charset="0"/>
                <a:ea typeface="Roboto" panose="02000000000000000000" pitchFamily="2" charset="0"/>
                <a:cs typeface="Roboto" panose="02000000000000000000" pitchFamily="2" charset="0"/>
              </a:rPr>
              <a:t>    }</a:t>
            </a:r>
          </a:p>
          <a:p>
            <a:pPr marL="0" indent="0">
              <a:buNone/>
            </a:pPr>
            <a:r>
              <a:rPr lang="es-AR" sz="17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01760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6FB4E-FBCA-D4CB-FD34-7656CDADE662}"/>
              </a:ext>
            </a:extLst>
          </p:cNvPr>
          <p:cNvSpPr>
            <a:spLocks noGrp="1"/>
          </p:cNvSpPr>
          <p:nvPr>
            <p:ph type="title"/>
          </p:nvPr>
        </p:nvSpPr>
        <p:spPr/>
        <p:txBody>
          <a:bodyPr/>
          <a:lstStyle/>
          <a:p>
            <a:r>
              <a:rPr lang="es-ES" sz="2800" b="1" i="0" dirty="0">
                <a:solidFill>
                  <a:srgbClr val="000000"/>
                </a:solidFill>
                <a:effectLst/>
                <a:latin typeface="Poppins" panose="00000500000000000000" pitchFamily="2" charset="0"/>
              </a:rPr>
              <a:t>Llamar a un método de Java</a:t>
            </a:r>
            <a:br>
              <a:rPr lang="es-ES" b="1" i="0" dirty="0">
                <a:solidFill>
                  <a:srgbClr val="000000"/>
                </a:solidFill>
                <a:effectLst/>
                <a:latin typeface="Poppins" panose="00000500000000000000" pitchFamily="2" charset="0"/>
              </a:rPr>
            </a:br>
            <a:endParaRPr lang="es-AR" dirty="0"/>
          </a:p>
        </p:txBody>
      </p:sp>
      <p:sp>
        <p:nvSpPr>
          <p:cNvPr id="3" name="Marcador de contenido 2">
            <a:extLst>
              <a:ext uri="{FF2B5EF4-FFF2-40B4-BE49-F238E27FC236}">
                <a16:creationId xmlns:a16="http://schemas.microsoft.com/office/drawing/2014/main" id="{5BF7D362-1D50-BA18-24E6-33AACBCE7EDF}"/>
              </a:ext>
            </a:extLst>
          </p:cNvPr>
          <p:cNvSpPr>
            <a:spLocks noGrp="1"/>
          </p:cNvSpPr>
          <p:nvPr>
            <p:ph idx="1"/>
          </p:nvPr>
        </p:nvSpPr>
        <p:spPr>
          <a:xfrm>
            <a:off x="838200" y="1579418"/>
            <a:ext cx="10515600" cy="4597545"/>
          </a:xfrm>
        </p:spPr>
        <p:txBody>
          <a:bodyPr/>
          <a:lstStyle/>
          <a:p>
            <a:pPr algn="l"/>
            <a:r>
              <a:rPr lang="es-ES" b="0" i="0" dirty="0">
                <a:solidFill>
                  <a:srgbClr val="000000"/>
                </a:solidFill>
                <a:effectLst/>
                <a:latin typeface="Inter"/>
              </a:rPr>
              <a:t>Continuando con el método, procedamos a hacer una llamada.</a:t>
            </a:r>
          </a:p>
          <a:p>
            <a:pPr algn="l"/>
            <a:r>
              <a:rPr lang="es-ES" b="0" i="0" dirty="0">
                <a:solidFill>
                  <a:srgbClr val="000000"/>
                </a:solidFill>
                <a:effectLst/>
                <a:latin typeface="Inter"/>
              </a:rPr>
              <a:t>Las llamadas son como lo que hacemos con las variables. Ponemos su nombre y las utilizamos. En este caso, funciona igual, solo que en lugar de almacenar un solo valor, tienen capacidades de guardar trozos de código en su interior, que al ser llamado, se ejecuta y hace todo lo</a:t>
            </a:r>
          </a:p>
          <a:p>
            <a:pPr algn="l"/>
            <a:r>
              <a:rPr lang="es-ES" b="0" i="0" dirty="0">
                <a:solidFill>
                  <a:srgbClr val="000000"/>
                </a:solidFill>
                <a:effectLst/>
                <a:latin typeface="Inter"/>
              </a:rPr>
              <a:t>Si hacemos la llamada desde el objeto usuario1, imprimirá el valor de su atributo, en cambio, si lo hacemos desde el usuario2, lo hará con el nombre de este. El resto de valores igual.</a:t>
            </a:r>
          </a:p>
          <a:p>
            <a:endParaRPr lang="es-AR" dirty="0"/>
          </a:p>
        </p:txBody>
      </p:sp>
    </p:spTree>
    <p:extLst>
      <p:ext uri="{BB962C8B-B14F-4D97-AF65-F5344CB8AC3E}">
        <p14:creationId xmlns:p14="http://schemas.microsoft.com/office/powerpoint/2010/main" val="194771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A0B6D-1F86-1610-1DCB-A862E91340A8}"/>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8958A0FA-0CC7-7954-D947-A83E7C5BE10F}"/>
              </a:ext>
            </a:extLst>
          </p:cNvPr>
          <p:cNvSpPr>
            <a:spLocks noGrp="1"/>
          </p:cNvSpPr>
          <p:nvPr>
            <p:ph idx="1"/>
          </p:nvPr>
        </p:nvSpPr>
        <p:spPr/>
        <p:txBody>
          <a:bodyPr/>
          <a:lstStyle/>
          <a:p>
            <a:r>
              <a:rPr lang="es-ES" b="0" i="0" dirty="0">
                <a:solidFill>
                  <a:srgbClr val="000000"/>
                </a:solidFill>
                <a:effectLst/>
                <a:latin typeface="Inter"/>
              </a:rPr>
              <a:t>Ahora, para mostrar la información de un objeto, llamaré al método así:</a:t>
            </a:r>
          </a:p>
          <a:p>
            <a:endParaRPr lang="es-ES" dirty="0">
              <a:solidFill>
                <a:srgbClr val="000000"/>
              </a:solidFill>
              <a:latin typeface="Inter"/>
            </a:endParaRPr>
          </a:p>
          <a:p>
            <a:endParaRPr lang="es-ES" dirty="0">
              <a:solidFill>
                <a:srgbClr val="000000"/>
              </a:solidFill>
              <a:latin typeface="Inter"/>
            </a:endParaRPr>
          </a:p>
          <a:p>
            <a:endParaRPr lang="es-ES" dirty="0">
              <a:solidFill>
                <a:srgbClr val="000000"/>
              </a:solidFill>
              <a:latin typeface="Inter"/>
            </a:endParaRPr>
          </a:p>
          <a:p>
            <a:pPr algn="l"/>
            <a:r>
              <a:rPr lang="es-ES" b="0" i="0" dirty="0">
                <a:solidFill>
                  <a:srgbClr val="000000"/>
                </a:solidFill>
                <a:effectLst/>
                <a:latin typeface="Inter"/>
              </a:rPr>
              <a:t>Con solo esta línea, ya ejecutamos todos esos </a:t>
            </a:r>
            <a:r>
              <a:rPr lang="es-ES" b="0" i="0" dirty="0" err="1">
                <a:solidFill>
                  <a:srgbClr val="000000"/>
                </a:solidFill>
                <a:effectLst/>
                <a:latin typeface="Inter"/>
              </a:rPr>
              <a:t>println</a:t>
            </a:r>
            <a:r>
              <a:rPr lang="es-ES" b="0" i="0" dirty="0">
                <a:solidFill>
                  <a:srgbClr val="000000"/>
                </a:solidFill>
                <a:effectLst/>
                <a:latin typeface="Inter"/>
              </a:rPr>
              <a:t>().</a:t>
            </a:r>
          </a:p>
          <a:p>
            <a:pPr algn="l"/>
            <a:endParaRPr lang="es-ES" b="0" i="0" dirty="0">
              <a:solidFill>
                <a:srgbClr val="000000"/>
              </a:solidFill>
              <a:effectLst/>
              <a:latin typeface="Inter"/>
            </a:endParaRPr>
          </a:p>
          <a:p>
            <a:pPr algn="l"/>
            <a:r>
              <a:rPr lang="es-ES" b="0" i="0" dirty="0">
                <a:solidFill>
                  <a:srgbClr val="000000"/>
                </a:solidFill>
                <a:effectLst/>
                <a:latin typeface="Inter"/>
              </a:rPr>
              <a:t>Esta línea, colócala al final del método </a:t>
            </a:r>
            <a:r>
              <a:rPr lang="es-ES" b="0" i="0" dirty="0" err="1">
                <a:solidFill>
                  <a:srgbClr val="000000"/>
                </a:solidFill>
                <a:effectLst/>
                <a:latin typeface="Inter"/>
              </a:rPr>
              <a:t>main</a:t>
            </a:r>
            <a:r>
              <a:rPr lang="es-ES" b="0" i="0" dirty="0">
                <a:solidFill>
                  <a:srgbClr val="000000"/>
                </a:solidFill>
                <a:effectLst/>
                <a:latin typeface="Inter"/>
              </a:rPr>
              <a:t> de la clase </a:t>
            </a:r>
            <a:r>
              <a:rPr lang="es-ES" b="0" i="0" dirty="0" err="1">
                <a:solidFill>
                  <a:srgbClr val="000000"/>
                </a:solidFill>
                <a:effectLst/>
                <a:latin typeface="Inter"/>
              </a:rPr>
              <a:t>Main</a:t>
            </a:r>
            <a:r>
              <a:rPr lang="es-ES" b="0" i="0" dirty="0">
                <a:solidFill>
                  <a:srgbClr val="000000"/>
                </a:solidFill>
                <a:effectLst/>
                <a:latin typeface="Inter"/>
              </a:rPr>
              <a:t>.</a:t>
            </a:r>
          </a:p>
          <a:p>
            <a:endParaRPr lang="es-ES" dirty="0">
              <a:solidFill>
                <a:srgbClr val="000000"/>
              </a:solidFill>
              <a:latin typeface="Inter"/>
            </a:endParaRPr>
          </a:p>
          <a:p>
            <a:endParaRPr lang="es-AR" dirty="0"/>
          </a:p>
        </p:txBody>
      </p:sp>
      <p:pic>
        <p:nvPicPr>
          <p:cNvPr id="5" name="Imagen 4">
            <a:extLst>
              <a:ext uri="{FF2B5EF4-FFF2-40B4-BE49-F238E27FC236}">
                <a16:creationId xmlns:a16="http://schemas.microsoft.com/office/drawing/2014/main" id="{F8DDE37F-EDD4-1D37-49A7-36D2741ECD3C}"/>
              </a:ext>
            </a:extLst>
          </p:cNvPr>
          <p:cNvPicPr>
            <a:picLocks noChangeAspect="1"/>
          </p:cNvPicPr>
          <p:nvPr/>
        </p:nvPicPr>
        <p:blipFill>
          <a:blip r:embed="rId2"/>
          <a:stretch>
            <a:fillRect/>
          </a:stretch>
        </p:blipFill>
        <p:spPr>
          <a:xfrm>
            <a:off x="989998" y="2900330"/>
            <a:ext cx="8177489" cy="826541"/>
          </a:xfrm>
          <a:prstGeom prst="rect">
            <a:avLst/>
          </a:prstGeom>
        </p:spPr>
      </p:pic>
    </p:spTree>
    <p:extLst>
      <p:ext uri="{BB962C8B-B14F-4D97-AF65-F5344CB8AC3E}">
        <p14:creationId xmlns:p14="http://schemas.microsoft.com/office/powerpoint/2010/main" val="257621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9E344-CF8E-C1F5-B575-45E5567AD0F6}"/>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13B21DB0-0B04-D44D-69ED-7C74483995F4}"/>
              </a:ext>
            </a:extLst>
          </p:cNvPr>
          <p:cNvSpPr>
            <a:spLocks noGrp="1"/>
          </p:cNvSpPr>
          <p:nvPr>
            <p:ph idx="1"/>
          </p:nvPr>
        </p:nvSpPr>
        <p:spPr/>
        <p:txBody>
          <a:bodyPr/>
          <a:lstStyle/>
          <a:p>
            <a:r>
              <a:rPr lang="es-ES" b="0" i="0" dirty="0">
                <a:solidFill>
                  <a:srgbClr val="000000"/>
                </a:solidFill>
                <a:effectLst/>
                <a:latin typeface="Inter"/>
              </a:rPr>
              <a:t>Ahora, si en su lugar pones usuario2 o el objeto que sea, si tienes más, funcionará con sus propios datos:</a:t>
            </a:r>
          </a:p>
          <a:p>
            <a:endParaRPr lang="es-ES" dirty="0">
              <a:solidFill>
                <a:srgbClr val="000000"/>
              </a:solidFill>
              <a:latin typeface="Inter"/>
            </a:endParaRPr>
          </a:p>
          <a:p>
            <a:endParaRPr lang="es-ES" b="0" i="0" dirty="0">
              <a:solidFill>
                <a:srgbClr val="000000"/>
              </a:solidFill>
              <a:effectLst/>
              <a:latin typeface="Inter"/>
            </a:endParaRPr>
          </a:p>
          <a:p>
            <a:endParaRPr lang="es-ES" dirty="0">
              <a:solidFill>
                <a:srgbClr val="000000"/>
              </a:solidFill>
              <a:latin typeface="Inter"/>
            </a:endParaRPr>
          </a:p>
          <a:p>
            <a:endParaRPr lang="es-ES" dirty="0">
              <a:solidFill>
                <a:srgbClr val="000000"/>
              </a:solidFill>
              <a:latin typeface="Inter"/>
            </a:endParaRPr>
          </a:p>
          <a:p>
            <a:endParaRPr lang="es-AR" dirty="0"/>
          </a:p>
        </p:txBody>
      </p:sp>
      <p:pic>
        <p:nvPicPr>
          <p:cNvPr id="5" name="Imagen 4">
            <a:extLst>
              <a:ext uri="{FF2B5EF4-FFF2-40B4-BE49-F238E27FC236}">
                <a16:creationId xmlns:a16="http://schemas.microsoft.com/office/drawing/2014/main" id="{612F2CA9-BCE3-AD3C-4568-98B1F68BFE99}"/>
              </a:ext>
            </a:extLst>
          </p:cNvPr>
          <p:cNvPicPr>
            <a:picLocks noChangeAspect="1"/>
          </p:cNvPicPr>
          <p:nvPr/>
        </p:nvPicPr>
        <p:blipFill>
          <a:blip r:embed="rId2"/>
          <a:stretch>
            <a:fillRect/>
          </a:stretch>
        </p:blipFill>
        <p:spPr>
          <a:xfrm>
            <a:off x="838200" y="2886041"/>
            <a:ext cx="7500220" cy="840831"/>
          </a:xfrm>
          <a:prstGeom prst="rect">
            <a:avLst/>
          </a:prstGeom>
        </p:spPr>
      </p:pic>
    </p:spTree>
    <p:extLst>
      <p:ext uri="{BB962C8B-B14F-4D97-AF65-F5344CB8AC3E}">
        <p14:creationId xmlns:p14="http://schemas.microsoft.com/office/powerpoint/2010/main" val="1469095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92A78-A49A-FE39-002E-63FBE0CCC6AC}"/>
              </a:ext>
            </a:extLst>
          </p:cNvPr>
          <p:cNvSpPr>
            <a:spLocks noGrp="1"/>
          </p:cNvSpPr>
          <p:nvPr>
            <p:ph type="title"/>
          </p:nvPr>
        </p:nvSpPr>
        <p:spPr/>
        <p:txBody>
          <a:bodyPr>
            <a:normAutofit fontScale="90000"/>
          </a:bodyPr>
          <a:lstStyle/>
          <a:p>
            <a:br>
              <a:rPr lang="es-ES" sz="3600" b="1" i="0" dirty="0">
                <a:solidFill>
                  <a:srgbClr val="000000"/>
                </a:solidFill>
                <a:effectLst/>
                <a:latin typeface="Poppins" panose="00000500000000000000" pitchFamily="2" charset="0"/>
              </a:rPr>
            </a:br>
            <a:r>
              <a:rPr lang="es-ES" sz="3600" b="1" i="0" dirty="0">
                <a:solidFill>
                  <a:srgbClr val="000000"/>
                </a:solidFill>
                <a:effectLst/>
                <a:latin typeface="Poppins" panose="00000500000000000000" pitchFamily="2" charset="0"/>
              </a:rPr>
              <a:t>El constructor new en Java: una guía para empezar.</a:t>
            </a:r>
            <a:br>
              <a:rPr lang="es-ES" b="1" i="0" dirty="0">
                <a:solidFill>
                  <a:srgbClr val="000000"/>
                </a:solidFill>
                <a:effectLst/>
                <a:latin typeface="Poppins" panose="00000500000000000000" pitchFamily="2" charset="0"/>
              </a:rPr>
            </a:br>
            <a:endParaRPr lang="es-AR" dirty="0"/>
          </a:p>
        </p:txBody>
      </p:sp>
      <p:sp>
        <p:nvSpPr>
          <p:cNvPr id="3" name="Marcador de contenido 2">
            <a:extLst>
              <a:ext uri="{FF2B5EF4-FFF2-40B4-BE49-F238E27FC236}">
                <a16:creationId xmlns:a16="http://schemas.microsoft.com/office/drawing/2014/main" id="{12E0C870-6878-15DA-DA16-4CCABA8B3B14}"/>
              </a:ext>
            </a:extLst>
          </p:cNvPr>
          <p:cNvSpPr>
            <a:spLocks noGrp="1"/>
          </p:cNvSpPr>
          <p:nvPr>
            <p:ph idx="1"/>
          </p:nvPr>
        </p:nvSpPr>
        <p:spPr/>
        <p:txBody>
          <a:bodyPr>
            <a:normAutofit fontScale="92500" lnSpcReduction="10000"/>
          </a:bodyPr>
          <a:lstStyle/>
          <a:p>
            <a:pPr algn="l"/>
            <a:r>
              <a:rPr lang="es-ES" b="1" i="0" dirty="0">
                <a:solidFill>
                  <a:srgbClr val="000000"/>
                </a:solidFill>
                <a:effectLst/>
                <a:latin typeface="Inter"/>
              </a:rPr>
              <a:t>El constructor ‘new’ en Java</a:t>
            </a:r>
            <a:r>
              <a:rPr lang="es-ES" b="0" i="0" dirty="0">
                <a:solidFill>
                  <a:srgbClr val="000000"/>
                </a:solidFill>
                <a:effectLst/>
                <a:latin typeface="Inter"/>
              </a:rPr>
              <a:t> es un método especial utilizado para crear nuevas instancias de una clase. Es decir, para crear objetos. En el ejemplo anterior, lo usamos para crear objetos, pero sin emplear argumentos. En esta ocasión, veremos como dar unos valores iniciales a los objetos en su instanciación.</a:t>
            </a:r>
          </a:p>
          <a:p>
            <a:pPr algn="l"/>
            <a:r>
              <a:rPr lang="es-ES" b="0" i="0" dirty="0">
                <a:solidFill>
                  <a:srgbClr val="000000"/>
                </a:solidFill>
                <a:effectLst/>
                <a:latin typeface="Inter"/>
              </a:rPr>
              <a:t>Al utilizar el </a:t>
            </a:r>
            <a:r>
              <a:rPr lang="es-ES" b="1" i="0" dirty="0">
                <a:solidFill>
                  <a:srgbClr val="000000"/>
                </a:solidFill>
                <a:effectLst/>
                <a:latin typeface="Inter"/>
              </a:rPr>
              <a:t>constructor new</a:t>
            </a:r>
            <a:r>
              <a:rPr lang="es-ES" b="0" i="0" dirty="0">
                <a:solidFill>
                  <a:srgbClr val="000000"/>
                </a:solidFill>
                <a:effectLst/>
                <a:latin typeface="Inter"/>
              </a:rPr>
              <a:t>, podemos proporcionar argumentos que serán utilizados para inicializar los campos o atributos de la clase. De esta manera, podemos evitar tener que asignar valores a cada campo individualmente después de crear el objeto. Así, no repetimos tanto código.</a:t>
            </a:r>
          </a:p>
          <a:p>
            <a:pPr algn="l"/>
            <a:r>
              <a:rPr lang="es-ES" b="0" i="0" dirty="0">
                <a:solidFill>
                  <a:srgbClr val="000000"/>
                </a:solidFill>
                <a:effectLst/>
                <a:latin typeface="Inter"/>
              </a:rPr>
              <a:t>Por ejemplo, si queremos crear dos objetos de la clase Usuario (</a:t>
            </a:r>
            <a:r>
              <a:rPr lang="es-ES" b="0" i="0" dirty="0" err="1">
                <a:solidFill>
                  <a:srgbClr val="000000"/>
                </a:solidFill>
                <a:effectLst/>
                <a:latin typeface="Inter"/>
              </a:rPr>
              <a:t>user</a:t>
            </a:r>
            <a:r>
              <a:rPr lang="es-ES" b="0" i="0" dirty="0">
                <a:solidFill>
                  <a:srgbClr val="000000"/>
                </a:solidFill>
                <a:effectLst/>
                <a:latin typeface="Inter"/>
              </a:rPr>
              <a:t>) con valores iniciales, podemos hacerlo de la siguiente manera:</a:t>
            </a:r>
          </a:p>
          <a:p>
            <a:endParaRPr lang="es-AR" dirty="0"/>
          </a:p>
        </p:txBody>
      </p:sp>
    </p:spTree>
    <p:extLst>
      <p:ext uri="{BB962C8B-B14F-4D97-AF65-F5344CB8AC3E}">
        <p14:creationId xmlns:p14="http://schemas.microsoft.com/office/powerpoint/2010/main" val="366013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AFF1C-27A5-FBEC-7D24-9C23B20256EA}"/>
              </a:ext>
            </a:extLst>
          </p:cNvPr>
          <p:cNvSpPr>
            <a:spLocks noGrp="1"/>
          </p:cNvSpPr>
          <p:nvPr>
            <p:ph type="title"/>
          </p:nvPr>
        </p:nvSpPr>
        <p:spPr/>
        <p:txBody>
          <a:bodyPr/>
          <a:lstStyle/>
          <a:p>
            <a:endParaRPr lang="es-AR" dirty="0"/>
          </a:p>
        </p:txBody>
      </p:sp>
      <p:pic>
        <p:nvPicPr>
          <p:cNvPr id="5" name="Marcador de contenido 4">
            <a:extLst>
              <a:ext uri="{FF2B5EF4-FFF2-40B4-BE49-F238E27FC236}">
                <a16:creationId xmlns:a16="http://schemas.microsoft.com/office/drawing/2014/main" id="{23D3687D-209C-0B18-4E91-4FFD69F72642}"/>
              </a:ext>
            </a:extLst>
          </p:cNvPr>
          <p:cNvPicPr>
            <a:picLocks noGrp="1" noChangeAspect="1"/>
          </p:cNvPicPr>
          <p:nvPr>
            <p:ph idx="1"/>
          </p:nvPr>
        </p:nvPicPr>
        <p:blipFill>
          <a:blip r:embed="rId2"/>
          <a:stretch>
            <a:fillRect/>
          </a:stretch>
        </p:blipFill>
        <p:spPr>
          <a:xfrm>
            <a:off x="1567794" y="2380169"/>
            <a:ext cx="9056411" cy="1437132"/>
          </a:xfrm>
        </p:spPr>
      </p:pic>
      <p:sp>
        <p:nvSpPr>
          <p:cNvPr id="7" name="CuadroTexto 6">
            <a:extLst>
              <a:ext uri="{FF2B5EF4-FFF2-40B4-BE49-F238E27FC236}">
                <a16:creationId xmlns:a16="http://schemas.microsoft.com/office/drawing/2014/main" id="{75EED6D8-D234-FB73-9DDB-F47F8DB54C4C}"/>
              </a:ext>
            </a:extLst>
          </p:cNvPr>
          <p:cNvSpPr txBox="1"/>
          <p:nvPr/>
        </p:nvSpPr>
        <p:spPr>
          <a:xfrm>
            <a:off x="838200" y="4528007"/>
            <a:ext cx="10515600" cy="1754326"/>
          </a:xfrm>
          <a:prstGeom prst="rect">
            <a:avLst/>
          </a:prstGeom>
          <a:noFill/>
        </p:spPr>
        <p:txBody>
          <a:bodyPr wrap="square">
            <a:spAutoFit/>
          </a:bodyPr>
          <a:lstStyle/>
          <a:p>
            <a:r>
              <a:rPr lang="es-ES" b="0" i="0" dirty="0">
                <a:solidFill>
                  <a:srgbClr val="000000"/>
                </a:solidFill>
                <a:effectLst/>
                <a:latin typeface="Inter"/>
              </a:rPr>
              <a:t>En este ejemplo, estamos utilizando el </a:t>
            </a:r>
            <a:r>
              <a:rPr lang="es-ES" b="1" i="0" dirty="0">
                <a:solidFill>
                  <a:srgbClr val="000000"/>
                </a:solidFill>
                <a:effectLst/>
                <a:latin typeface="Inter"/>
              </a:rPr>
              <a:t>constructor new</a:t>
            </a:r>
            <a:r>
              <a:rPr lang="es-ES" b="0" i="0" dirty="0">
                <a:solidFill>
                  <a:srgbClr val="000000"/>
                </a:solidFill>
                <a:effectLst/>
                <a:latin typeface="Inter"/>
              </a:rPr>
              <a:t> de la clase Usuario para crear dos objetos y proporcionar valores iniciales para cada uno de ellos. Estos valores se asignan a los atributos nombre, apellidos, edad, </a:t>
            </a:r>
            <a:r>
              <a:rPr lang="es-ES" b="0" i="0" dirty="0" err="1">
                <a:solidFill>
                  <a:srgbClr val="000000"/>
                </a:solidFill>
                <a:effectLst/>
                <a:latin typeface="Inter"/>
              </a:rPr>
              <a:t>direccion</a:t>
            </a:r>
            <a:r>
              <a:rPr lang="es-ES" b="0" i="0" dirty="0">
                <a:solidFill>
                  <a:srgbClr val="000000"/>
                </a:solidFill>
                <a:effectLst/>
                <a:latin typeface="Inter"/>
              </a:rPr>
              <a:t> y </a:t>
            </a:r>
            <a:r>
              <a:rPr lang="es-ES" b="0" i="0" dirty="0" err="1">
                <a:solidFill>
                  <a:srgbClr val="000000"/>
                </a:solidFill>
                <a:effectLst/>
                <a:latin typeface="Inter"/>
              </a:rPr>
              <a:t>telefono</a:t>
            </a:r>
            <a:r>
              <a:rPr lang="es-ES" b="0" i="0" dirty="0">
                <a:solidFill>
                  <a:srgbClr val="000000"/>
                </a:solidFill>
                <a:effectLst/>
                <a:latin typeface="Inter"/>
              </a:rPr>
              <a:t> de cada objeto, respectivamente.</a:t>
            </a:r>
          </a:p>
          <a:p>
            <a:endParaRPr lang="es-ES" b="0" i="0" dirty="0">
              <a:solidFill>
                <a:srgbClr val="000000"/>
              </a:solidFill>
              <a:effectLst/>
              <a:latin typeface="Inter"/>
            </a:endParaRPr>
          </a:p>
          <a:p>
            <a:r>
              <a:rPr lang="es-ES" b="0" i="0" dirty="0">
                <a:solidFill>
                  <a:srgbClr val="000000"/>
                </a:solidFill>
                <a:effectLst/>
                <a:latin typeface="Inter"/>
              </a:rPr>
              <a:t>Para poder utilizar el </a:t>
            </a:r>
            <a:r>
              <a:rPr lang="es-ES" b="1" i="0" dirty="0">
                <a:solidFill>
                  <a:srgbClr val="000000"/>
                </a:solidFill>
                <a:effectLst/>
                <a:latin typeface="Inter"/>
              </a:rPr>
              <a:t>constructor new</a:t>
            </a:r>
            <a:r>
              <a:rPr lang="es-ES" b="0" i="0" dirty="0">
                <a:solidFill>
                  <a:srgbClr val="000000"/>
                </a:solidFill>
                <a:effectLst/>
                <a:latin typeface="Inter"/>
              </a:rPr>
              <a:t> de esta forma, debemos proporcionar un método constructor en la clase Usuario.</a:t>
            </a:r>
            <a:endParaRPr lang="es-AR" dirty="0"/>
          </a:p>
        </p:txBody>
      </p:sp>
    </p:spTree>
    <p:extLst>
      <p:ext uri="{BB962C8B-B14F-4D97-AF65-F5344CB8AC3E}">
        <p14:creationId xmlns:p14="http://schemas.microsoft.com/office/powerpoint/2010/main" val="42822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04B18-B91E-0665-E448-16B5E7AAC1C3}"/>
              </a:ext>
            </a:extLst>
          </p:cNvPr>
          <p:cNvSpPr>
            <a:spLocks noGrp="1"/>
          </p:cNvSpPr>
          <p:nvPr>
            <p:ph type="title"/>
          </p:nvPr>
        </p:nvSpPr>
        <p:spPr/>
        <p:txBody>
          <a:bodyPr>
            <a:normAutofit fontScale="90000"/>
          </a:bodyPr>
          <a:lstStyle/>
          <a:p>
            <a:br>
              <a:rPr lang="es-ES" sz="3100" b="1" i="0" dirty="0">
                <a:solidFill>
                  <a:srgbClr val="000000"/>
                </a:solidFill>
                <a:effectLst/>
                <a:latin typeface="Poppins" panose="00000500000000000000" pitchFamily="2" charset="0"/>
              </a:rPr>
            </a:br>
            <a:r>
              <a:rPr lang="es-ES" sz="3100" b="1" i="0" dirty="0">
                <a:solidFill>
                  <a:srgbClr val="000000"/>
                </a:solidFill>
                <a:effectLst/>
                <a:latin typeface="Poppins" panose="00000500000000000000" pitchFamily="2" charset="0"/>
              </a:rPr>
              <a:t>¿Qué es un método constructor en Java?</a:t>
            </a:r>
            <a:br>
              <a:rPr lang="es-ES" b="1" i="0" dirty="0">
                <a:solidFill>
                  <a:srgbClr val="000000"/>
                </a:solidFill>
                <a:effectLst/>
                <a:latin typeface="Poppins" panose="00000500000000000000" pitchFamily="2" charset="0"/>
              </a:rPr>
            </a:br>
            <a:endParaRPr lang="es-AR" dirty="0"/>
          </a:p>
        </p:txBody>
      </p:sp>
      <p:sp>
        <p:nvSpPr>
          <p:cNvPr id="3" name="Marcador de contenido 2">
            <a:extLst>
              <a:ext uri="{FF2B5EF4-FFF2-40B4-BE49-F238E27FC236}">
                <a16:creationId xmlns:a16="http://schemas.microsoft.com/office/drawing/2014/main" id="{1311BD89-66C8-9015-431B-533C44C97605}"/>
              </a:ext>
            </a:extLst>
          </p:cNvPr>
          <p:cNvSpPr>
            <a:spLocks noGrp="1"/>
          </p:cNvSpPr>
          <p:nvPr>
            <p:ph idx="1"/>
          </p:nvPr>
        </p:nvSpPr>
        <p:spPr/>
        <p:txBody>
          <a:bodyPr/>
          <a:lstStyle/>
          <a:p>
            <a:r>
              <a:rPr lang="es-ES" b="0" i="0" dirty="0">
                <a:solidFill>
                  <a:srgbClr val="000000"/>
                </a:solidFill>
                <a:effectLst/>
                <a:latin typeface="Inter"/>
              </a:rPr>
              <a:t>Un </a:t>
            </a:r>
            <a:r>
              <a:rPr lang="es-ES" b="1" i="0" dirty="0">
                <a:solidFill>
                  <a:srgbClr val="000000"/>
                </a:solidFill>
                <a:effectLst/>
                <a:latin typeface="Inter"/>
              </a:rPr>
              <a:t>método constructor</a:t>
            </a:r>
            <a:r>
              <a:rPr lang="es-ES" b="0" i="0" dirty="0">
                <a:solidFill>
                  <a:srgbClr val="000000"/>
                </a:solidFill>
                <a:effectLst/>
                <a:latin typeface="Inter"/>
              </a:rPr>
              <a:t> es un método que tiene el mismo nombre que la clase y se utiliza para inicializar los atributos de la clase al crear una nueva instancia, es decir, asigna valores a todos los atributos del objeto que incluyamos en este método constructor.</a:t>
            </a:r>
          </a:p>
          <a:p>
            <a:r>
              <a:rPr lang="es-ES" b="0" i="0" dirty="0">
                <a:solidFill>
                  <a:srgbClr val="000000"/>
                </a:solidFill>
                <a:effectLst/>
                <a:latin typeface="Inter"/>
              </a:rPr>
              <a:t>El método constructor puede tener argumentos para recibir los valores iniciales de los atributos de la clase.</a:t>
            </a:r>
            <a:endParaRPr lang="es-AR" dirty="0"/>
          </a:p>
        </p:txBody>
      </p:sp>
    </p:spTree>
    <p:extLst>
      <p:ext uri="{BB962C8B-B14F-4D97-AF65-F5344CB8AC3E}">
        <p14:creationId xmlns:p14="http://schemas.microsoft.com/office/powerpoint/2010/main" val="6191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B8E64-2D2A-227B-9610-F1386554DBD6}"/>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73A9472B-E30E-7064-B0DD-9D36A3971C24}"/>
              </a:ext>
            </a:extLst>
          </p:cNvPr>
          <p:cNvSpPr>
            <a:spLocks noGrp="1"/>
          </p:cNvSpPr>
          <p:nvPr>
            <p:ph idx="1"/>
          </p:nvPr>
        </p:nvSpPr>
        <p:spPr/>
        <p:txBody>
          <a:bodyPr>
            <a:normAutofit/>
          </a:bodyPr>
          <a:lstStyle/>
          <a:p>
            <a:r>
              <a:rPr lang="es-ES" dirty="0"/>
              <a:t>Esta vez, vamos a continuar con el ejemplo anterior.</a:t>
            </a:r>
          </a:p>
          <a:p>
            <a:endParaRPr lang="es-ES" dirty="0"/>
          </a:p>
          <a:p>
            <a:r>
              <a:rPr lang="es-ES" dirty="0"/>
              <a:t>Vamos a mostrar como reasignar valores a los atributos de los objetos Java.</a:t>
            </a:r>
          </a:p>
          <a:p>
            <a:endParaRPr lang="es-ES" dirty="0"/>
          </a:p>
          <a:p>
            <a:r>
              <a:rPr lang="es-ES" dirty="0"/>
              <a:t>Como vimos anteriormente, teníamos una clase, donde realizábamos la instanciación de un objeto (usuario1, usuario2) e imprimíamos los datos del mismo.</a:t>
            </a:r>
          </a:p>
        </p:txBody>
      </p:sp>
    </p:spTree>
    <p:extLst>
      <p:ext uri="{BB962C8B-B14F-4D97-AF65-F5344CB8AC3E}">
        <p14:creationId xmlns:p14="http://schemas.microsoft.com/office/powerpoint/2010/main" val="354497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91307F6-B69D-DA54-BC0D-5A1703C78369}"/>
              </a:ext>
            </a:extLst>
          </p:cNvPr>
          <p:cNvPicPr>
            <a:picLocks noGrp="1" noChangeAspect="1"/>
          </p:cNvPicPr>
          <p:nvPr>
            <p:ph idx="1"/>
          </p:nvPr>
        </p:nvPicPr>
        <p:blipFill>
          <a:blip r:embed="rId2"/>
          <a:stretch>
            <a:fillRect/>
          </a:stretch>
        </p:blipFill>
        <p:spPr>
          <a:xfrm>
            <a:off x="1910160" y="1448098"/>
            <a:ext cx="8371679" cy="2538679"/>
          </a:xfrm>
        </p:spPr>
      </p:pic>
      <p:sp>
        <p:nvSpPr>
          <p:cNvPr id="7" name="CuadroTexto 6">
            <a:extLst>
              <a:ext uri="{FF2B5EF4-FFF2-40B4-BE49-F238E27FC236}">
                <a16:creationId xmlns:a16="http://schemas.microsoft.com/office/drawing/2014/main" id="{741C325F-392F-E85F-7007-9969F115F783}"/>
              </a:ext>
            </a:extLst>
          </p:cNvPr>
          <p:cNvSpPr txBox="1"/>
          <p:nvPr/>
        </p:nvSpPr>
        <p:spPr>
          <a:xfrm>
            <a:off x="914400" y="4148920"/>
            <a:ext cx="10439400" cy="2585323"/>
          </a:xfrm>
          <a:prstGeom prst="rect">
            <a:avLst/>
          </a:prstGeom>
          <a:noFill/>
        </p:spPr>
        <p:txBody>
          <a:bodyPr wrap="square">
            <a:spAutoFit/>
          </a:bodyPr>
          <a:lstStyle/>
          <a:p>
            <a:r>
              <a:rPr lang="es-ES" b="0" i="0" dirty="0">
                <a:solidFill>
                  <a:srgbClr val="000000"/>
                </a:solidFill>
                <a:effectLst/>
                <a:latin typeface="Inter"/>
              </a:rPr>
              <a:t>En este método constructor, estamos usando la palabra clave </a:t>
            </a:r>
            <a:r>
              <a:rPr lang="es-ES" b="1" i="0" dirty="0" err="1">
                <a:solidFill>
                  <a:srgbClr val="FF0000"/>
                </a:solidFill>
                <a:effectLst/>
                <a:latin typeface="Inter"/>
              </a:rPr>
              <a:t>this</a:t>
            </a:r>
            <a:r>
              <a:rPr lang="es-ES" b="0" i="0" dirty="0">
                <a:solidFill>
                  <a:srgbClr val="FF0000"/>
                </a:solidFill>
                <a:effectLst/>
                <a:latin typeface="Inter"/>
              </a:rPr>
              <a:t> para hacer referencia a los atributos de la clase.</a:t>
            </a:r>
            <a:r>
              <a:rPr lang="es-ES" b="1" i="0" dirty="0">
                <a:solidFill>
                  <a:srgbClr val="FF0000"/>
                </a:solidFill>
                <a:effectLst/>
                <a:latin typeface="Inter"/>
              </a:rPr>
              <a:t> </a:t>
            </a:r>
          </a:p>
          <a:p>
            <a:endParaRPr lang="es-ES" b="0" i="0" dirty="0">
              <a:solidFill>
                <a:srgbClr val="000000"/>
              </a:solidFill>
              <a:effectLst/>
              <a:latin typeface="Inter"/>
            </a:endParaRPr>
          </a:p>
          <a:p>
            <a:r>
              <a:rPr lang="es-ES" b="0" i="0" dirty="0">
                <a:solidFill>
                  <a:srgbClr val="000000"/>
                </a:solidFill>
                <a:effectLst/>
                <a:latin typeface="Inter"/>
              </a:rPr>
              <a:t>Por ejemplo, </a:t>
            </a:r>
            <a:r>
              <a:rPr lang="es-ES" b="0" i="0" dirty="0" err="1">
                <a:solidFill>
                  <a:srgbClr val="000000"/>
                </a:solidFill>
                <a:effectLst/>
                <a:latin typeface="Inter"/>
              </a:rPr>
              <a:t>this.nombre</a:t>
            </a:r>
            <a:r>
              <a:rPr lang="es-ES" b="0" i="0" dirty="0">
                <a:solidFill>
                  <a:srgbClr val="000000"/>
                </a:solidFill>
                <a:effectLst/>
                <a:latin typeface="Inter"/>
              </a:rPr>
              <a:t> hace referencia al campo nombre de la clase Usuario, y </a:t>
            </a:r>
            <a:r>
              <a:rPr lang="es-ES" b="0" i="0" dirty="0" err="1">
                <a:solidFill>
                  <a:srgbClr val="000000"/>
                </a:solidFill>
                <a:effectLst/>
                <a:latin typeface="Inter"/>
              </a:rPr>
              <a:t>this.apellidos</a:t>
            </a:r>
            <a:r>
              <a:rPr lang="es-ES" b="0" i="0" dirty="0">
                <a:solidFill>
                  <a:srgbClr val="000000"/>
                </a:solidFill>
                <a:effectLst/>
                <a:latin typeface="Inter"/>
              </a:rPr>
              <a:t> hace referencia al campo apellidos de la clase. Los argumentos del método constructor, nombre, apellidos, edad, </a:t>
            </a:r>
            <a:r>
              <a:rPr lang="es-ES" b="0" i="0" dirty="0" err="1">
                <a:solidFill>
                  <a:srgbClr val="000000"/>
                </a:solidFill>
                <a:effectLst/>
                <a:latin typeface="Inter"/>
              </a:rPr>
              <a:t>direccion</a:t>
            </a:r>
            <a:r>
              <a:rPr lang="es-ES" b="0" i="0" dirty="0">
                <a:solidFill>
                  <a:srgbClr val="000000"/>
                </a:solidFill>
                <a:effectLst/>
                <a:latin typeface="Inter"/>
              </a:rPr>
              <a:t> y </a:t>
            </a:r>
            <a:r>
              <a:rPr lang="es-ES" b="0" i="0" dirty="0" err="1">
                <a:solidFill>
                  <a:srgbClr val="000000"/>
                </a:solidFill>
                <a:effectLst/>
                <a:latin typeface="Inter"/>
              </a:rPr>
              <a:t>telefono</a:t>
            </a:r>
            <a:r>
              <a:rPr lang="es-ES" b="0" i="0" dirty="0">
                <a:solidFill>
                  <a:srgbClr val="000000"/>
                </a:solidFill>
                <a:effectLst/>
                <a:latin typeface="Inter"/>
              </a:rPr>
              <a:t>, se utilizan para asignar valores a estos atributos.</a:t>
            </a:r>
          </a:p>
          <a:p>
            <a:endParaRPr lang="es-ES" b="0" i="0" dirty="0">
              <a:solidFill>
                <a:srgbClr val="000000"/>
              </a:solidFill>
              <a:effectLst/>
              <a:latin typeface="Inter"/>
            </a:endParaRPr>
          </a:p>
          <a:p>
            <a:r>
              <a:rPr lang="es-ES" b="0" i="0" dirty="0">
                <a:solidFill>
                  <a:srgbClr val="000000"/>
                </a:solidFill>
                <a:effectLst/>
                <a:latin typeface="Inter"/>
              </a:rPr>
              <a:t>Una vez que hemos incluido el método constructor en la clase Usuario, podemos utilizar el constructor new para crear objetos de la clase y proporcionar valores iniciales para cada uno de ellos. Por ejemplo, estos:</a:t>
            </a:r>
            <a:endParaRPr lang="es-AR" dirty="0"/>
          </a:p>
        </p:txBody>
      </p:sp>
    </p:spTree>
    <p:extLst>
      <p:ext uri="{BB962C8B-B14F-4D97-AF65-F5344CB8AC3E}">
        <p14:creationId xmlns:p14="http://schemas.microsoft.com/office/powerpoint/2010/main" val="415514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779F0-86BF-0092-0C01-4B248A686AF1}"/>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59D31066-7DF7-DC9C-FE0F-52D00B4E45AB}"/>
              </a:ext>
            </a:extLst>
          </p:cNvPr>
          <p:cNvPicPr>
            <a:picLocks noGrp="1" noChangeAspect="1"/>
          </p:cNvPicPr>
          <p:nvPr>
            <p:ph idx="1"/>
          </p:nvPr>
        </p:nvPicPr>
        <p:blipFill>
          <a:blip r:embed="rId2"/>
          <a:stretch>
            <a:fillRect/>
          </a:stretch>
        </p:blipFill>
        <p:spPr>
          <a:xfrm>
            <a:off x="1469592" y="2132729"/>
            <a:ext cx="9252815" cy="1442984"/>
          </a:xfrm>
        </p:spPr>
      </p:pic>
      <p:sp>
        <p:nvSpPr>
          <p:cNvPr id="7" name="CuadroTexto 6">
            <a:extLst>
              <a:ext uri="{FF2B5EF4-FFF2-40B4-BE49-F238E27FC236}">
                <a16:creationId xmlns:a16="http://schemas.microsoft.com/office/drawing/2014/main" id="{B0E5E474-916A-A054-960D-4426DB847FB4}"/>
              </a:ext>
            </a:extLst>
          </p:cNvPr>
          <p:cNvSpPr txBox="1"/>
          <p:nvPr/>
        </p:nvSpPr>
        <p:spPr>
          <a:xfrm>
            <a:off x="838200" y="4017754"/>
            <a:ext cx="10515600" cy="369332"/>
          </a:xfrm>
          <a:prstGeom prst="rect">
            <a:avLst/>
          </a:prstGeom>
          <a:noFill/>
        </p:spPr>
        <p:txBody>
          <a:bodyPr wrap="square">
            <a:spAutoFit/>
          </a:bodyPr>
          <a:lstStyle/>
          <a:p>
            <a:r>
              <a:rPr lang="es-ES" b="0" i="0" dirty="0">
                <a:solidFill>
                  <a:srgbClr val="000000"/>
                </a:solidFill>
                <a:effectLst/>
                <a:latin typeface="Inter"/>
              </a:rPr>
              <a:t>Con esto, le estoy dando valores iniciales a los dos objetos.</a:t>
            </a:r>
            <a:endParaRPr lang="es-AR" dirty="0"/>
          </a:p>
        </p:txBody>
      </p:sp>
    </p:spTree>
    <p:extLst>
      <p:ext uri="{BB962C8B-B14F-4D97-AF65-F5344CB8AC3E}">
        <p14:creationId xmlns:p14="http://schemas.microsoft.com/office/powerpoint/2010/main" val="325833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1DE0D-FE14-322C-1C33-35C00C056480}"/>
              </a:ext>
            </a:extLst>
          </p:cNvPr>
          <p:cNvSpPr>
            <a:spLocks noGrp="1"/>
          </p:cNvSpPr>
          <p:nvPr>
            <p:ph type="title"/>
          </p:nvPr>
        </p:nvSpPr>
        <p:spPr/>
        <p:txBody>
          <a:bodyPr>
            <a:normAutofit/>
          </a:bodyPr>
          <a:lstStyle/>
          <a:p>
            <a:r>
              <a:rPr lang="es-ES" sz="3200" b="1" i="0" dirty="0">
                <a:solidFill>
                  <a:srgbClr val="000000"/>
                </a:solidFill>
                <a:effectLst/>
                <a:latin typeface="Poppins" panose="00000500000000000000" pitchFamily="2" charset="0"/>
              </a:rPr>
              <a:t>La herencia de clases en Java</a:t>
            </a:r>
            <a:br>
              <a:rPr lang="es-ES" sz="3200" b="1" i="0" dirty="0">
                <a:solidFill>
                  <a:srgbClr val="000000"/>
                </a:solidFill>
                <a:effectLst/>
                <a:latin typeface="Poppins" panose="00000500000000000000" pitchFamily="2" charset="0"/>
              </a:rPr>
            </a:br>
            <a:endParaRPr lang="es-AR" sz="3200" dirty="0"/>
          </a:p>
        </p:txBody>
      </p:sp>
      <p:sp>
        <p:nvSpPr>
          <p:cNvPr id="3" name="Marcador de contenido 2">
            <a:extLst>
              <a:ext uri="{FF2B5EF4-FFF2-40B4-BE49-F238E27FC236}">
                <a16:creationId xmlns:a16="http://schemas.microsoft.com/office/drawing/2014/main" id="{4B2BDFCC-F77B-BD71-E682-803967E001D2}"/>
              </a:ext>
            </a:extLst>
          </p:cNvPr>
          <p:cNvSpPr>
            <a:spLocks noGrp="1"/>
          </p:cNvSpPr>
          <p:nvPr>
            <p:ph idx="1"/>
          </p:nvPr>
        </p:nvSpPr>
        <p:spPr/>
        <p:txBody>
          <a:bodyPr/>
          <a:lstStyle/>
          <a:p>
            <a:pPr algn="l"/>
            <a:r>
              <a:rPr lang="es-ES" b="1" i="0" dirty="0">
                <a:solidFill>
                  <a:srgbClr val="000000"/>
                </a:solidFill>
                <a:effectLst/>
                <a:latin typeface="Poppins" panose="00000500000000000000" pitchFamily="2" charset="0"/>
              </a:rPr>
              <a:t>¿Qué es la herencia de clases?</a:t>
            </a:r>
          </a:p>
          <a:p>
            <a:pPr algn="l"/>
            <a:endParaRPr lang="es-ES" b="1" i="0" dirty="0">
              <a:solidFill>
                <a:srgbClr val="000000"/>
              </a:solidFill>
              <a:effectLst/>
              <a:latin typeface="Poppins" panose="00000500000000000000" pitchFamily="2" charset="0"/>
            </a:endParaRPr>
          </a:p>
          <a:p>
            <a:pPr algn="l"/>
            <a:r>
              <a:rPr lang="es-ES" b="0" i="0" dirty="0">
                <a:solidFill>
                  <a:srgbClr val="000000"/>
                </a:solidFill>
                <a:effectLst/>
                <a:latin typeface="Inter"/>
              </a:rPr>
              <a:t>La herencia de clases en Java, permite que una clase herede los atributos y métodos de otra. De esta forma, se pueden crear clases nuevas que comparten características con otras ya existentes, y evitar la duplicación de código.</a:t>
            </a:r>
          </a:p>
          <a:p>
            <a:endParaRPr lang="es-AR" dirty="0"/>
          </a:p>
        </p:txBody>
      </p:sp>
    </p:spTree>
    <p:extLst>
      <p:ext uri="{BB962C8B-B14F-4D97-AF65-F5344CB8AC3E}">
        <p14:creationId xmlns:p14="http://schemas.microsoft.com/office/powerpoint/2010/main" val="3397375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499A7-037C-8293-ECB1-7A3102B9A64C}"/>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C9990002-38D7-AAAB-131F-916722C6BB98}"/>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168368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A25559FB-D0C8-E093-ED02-D60437BB93DC}"/>
              </a:ext>
            </a:extLst>
          </p:cNvPr>
          <p:cNvPicPr>
            <a:picLocks noGrp="1" noChangeAspect="1"/>
          </p:cNvPicPr>
          <p:nvPr>
            <p:ph idx="1"/>
          </p:nvPr>
        </p:nvPicPr>
        <p:blipFill>
          <a:blip r:embed="rId2"/>
          <a:stretch>
            <a:fillRect/>
          </a:stretch>
        </p:blipFill>
        <p:spPr>
          <a:xfrm>
            <a:off x="849482" y="466084"/>
            <a:ext cx="6890854" cy="5925832"/>
          </a:xfrm>
        </p:spPr>
      </p:pic>
      <p:sp>
        <p:nvSpPr>
          <p:cNvPr id="7" name="CuadroTexto 6">
            <a:extLst>
              <a:ext uri="{FF2B5EF4-FFF2-40B4-BE49-F238E27FC236}">
                <a16:creationId xmlns:a16="http://schemas.microsoft.com/office/drawing/2014/main" id="{EFEC23A3-0A18-6440-D481-EFB30C37E447}"/>
              </a:ext>
            </a:extLst>
          </p:cNvPr>
          <p:cNvSpPr txBox="1"/>
          <p:nvPr/>
        </p:nvSpPr>
        <p:spPr>
          <a:xfrm>
            <a:off x="8492837" y="2625437"/>
            <a:ext cx="3265318" cy="2031325"/>
          </a:xfrm>
          <a:prstGeom prst="rect">
            <a:avLst/>
          </a:prstGeom>
          <a:noFill/>
        </p:spPr>
        <p:txBody>
          <a:bodyPr wrap="square" rtlCol="0">
            <a:spAutoFit/>
          </a:bodyPr>
          <a:lstStyle/>
          <a:p>
            <a:r>
              <a:rPr lang="es-ES" b="0" i="0" dirty="0">
                <a:solidFill>
                  <a:srgbClr val="000000"/>
                </a:solidFill>
                <a:effectLst/>
                <a:latin typeface="Inter"/>
              </a:rPr>
              <a:t>Hasta el momento, tenemos el problema de que la clase, ya lleva los valores escritos en ella. Esto significa, que cada usuario nuevo que creemos, tendrá los mismos valores.</a:t>
            </a:r>
            <a:endParaRPr lang="es-AR" dirty="0"/>
          </a:p>
          <a:p>
            <a:endParaRPr lang="es-AR" dirty="0"/>
          </a:p>
        </p:txBody>
      </p:sp>
    </p:spTree>
    <p:extLst>
      <p:ext uri="{BB962C8B-B14F-4D97-AF65-F5344CB8AC3E}">
        <p14:creationId xmlns:p14="http://schemas.microsoft.com/office/powerpoint/2010/main" val="269577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1BFF17-BAA9-5848-97B1-22751A549908}"/>
              </a:ext>
            </a:extLst>
          </p:cNvPr>
          <p:cNvSpPr>
            <a:spLocks noGrp="1"/>
          </p:cNvSpPr>
          <p:nvPr>
            <p:ph type="title"/>
          </p:nvPr>
        </p:nvSpPr>
        <p:spPr/>
        <p:txBody>
          <a:bodyPr>
            <a:normAutofit/>
          </a:bodyPr>
          <a:lstStyle/>
          <a:p>
            <a:r>
              <a:rPr lang="es-AR" sz="2700" b="1" i="0" dirty="0">
                <a:solidFill>
                  <a:srgbClr val="000000"/>
                </a:solidFill>
                <a:effectLst/>
                <a:latin typeface="Poppins" panose="00000500000000000000" pitchFamily="2" charset="0"/>
              </a:rPr>
              <a:t>Reasignar valores a atributos de un objeto en Java</a:t>
            </a:r>
            <a:br>
              <a:rPr lang="es-AR" b="1" i="0" dirty="0">
                <a:solidFill>
                  <a:srgbClr val="000000"/>
                </a:solidFill>
                <a:effectLst/>
                <a:latin typeface="Poppins" panose="00000500000000000000" pitchFamily="2" charset="0"/>
              </a:rPr>
            </a:br>
            <a:endParaRPr lang="es-AR" dirty="0"/>
          </a:p>
        </p:txBody>
      </p:sp>
      <p:sp>
        <p:nvSpPr>
          <p:cNvPr id="3" name="Marcador de contenido 2">
            <a:extLst>
              <a:ext uri="{FF2B5EF4-FFF2-40B4-BE49-F238E27FC236}">
                <a16:creationId xmlns:a16="http://schemas.microsoft.com/office/drawing/2014/main" id="{1B29DEC6-E72F-36A5-2FA7-91DC22D679B4}"/>
              </a:ext>
            </a:extLst>
          </p:cNvPr>
          <p:cNvSpPr>
            <a:spLocks noGrp="1"/>
          </p:cNvSpPr>
          <p:nvPr>
            <p:ph idx="1"/>
          </p:nvPr>
        </p:nvSpPr>
        <p:spPr>
          <a:xfrm>
            <a:off x="838200" y="1409989"/>
            <a:ext cx="10515600" cy="4351338"/>
          </a:xfrm>
        </p:spPr>
        <p:txBody>
          <a:bodyPr/>
          <a:lstStyle/>
          <a:p>
            <a:pPr algn="l"/>
            <a:r>
              <a:rPr lang="es-ES" b="0" i="0" dirty="0">
                <a:solidFill>
                  <a:srgbClr val="000000"/>
                </a:solidFill>
                <a:effectLst/>
                <a:latin typeface="Inter"/>
              </a:rPr>
              <a:t>La solución está en reasignar valores a los atributos de cada objeto. Hagámoslo con el objeto usuario2. Voy a cambiar solo los valores de tres de sus atributos.</a:t>
            </a:r>
          </a:p>
          <a:p>
            <a:pPr algn="l"/>
            <a:r>
              <a:rPr lang="es-ES" b="0" i="0" dirty="0">
                <a:solidFill>
                  <a:srgbClr val="000000"/>
                </a:solidFill>
                <a:effectLst/>
                <a:latin typeface="Inter"/>
              </a:rPr>
              <a:t>Para reasignar valores a los atributos de un objeto, tienes que llamar al propio objeto, poner un punto y el nombre del atributo. De esta forma, puedes asignar un nuevo valor, como si fuera una variable normal y corriente.</a:t>
            </a:r>
          </a:p>
          <a:p>
            <a:endParaRPr lang="es-AR" dirty="0"/>
          </a:p>
        </p:txBody>
      </p:sp>
      <p:pic>
        <p:nvPicPr>
          <p:cNvPr id="4" name="Marcador de contenido 4">
            <a:extLst>
              <a:ext uri="{FF2B5EF4-FFF2-40B4-BE49-F238E27FC236}">
                <a16:creationId xmlns:a16="http://schemas.microsoft.com/office/drawing/2014/main" id="{22FDB484-2600-048C-F39D-E37717FFE09A}"/>
              </a:ext>
            </a:extLst>
          </p:cNvPr>
          <p:cNvPicPr>
            <a:picLocks noChangeAspect="1"/>
          </p:cNvPicPr>
          <p:nvPr/>
        </p:nvPicPr>
        <p:blipFill>
          <a:blip r:embed="rId2"/>
          <a:stretch>
            <a:fillRect/>
          </a:stretch>
        </p:blipFill>
        <p:spPr>
          <a:xfrm>
            <a:off x="1146563" y="4752109"/>
            <a:ext cx="8013959" cy="1199695"/>
          </a:xfrm>
          <a:prstGeom prst="rect">
            <a:avLst/>
          </a:prstGeom>
        </p:spPr>
      </p:pic>
    </p:spTree>
    <p:extLst>
      <p:ext uri="{BB962C8B-B14F-4D97-AF65-F5344CB8AC3E}">
        <p14:creationId xmlns:p14="http://schemas.microsoft.com/office/powerpoint/2010/main" val="389212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1AAC6-1CA7-4D51-498B-6AA3FAA8537D}"/>
              </a:ext>
            </a:extLst>
          </p:cNvPr>
          <p:cNvSpPr>
            <a:spLocks noGrp="1"/>
          </p:cNvSpPr>
          <p:nvPr>
            <p:ph type="title"/>
          </p:nvPr>
        </p:nvSpPr>
        <p:spPr/>
        <p:txBody>
          <a:bodyPr>
            <a:normAutofit/>
          </a:bodyPr>
          <a:lstStyle/>
          <a:p>
            <a:r>
              <a:rPr lang="es-AR" sz="2700" b="1" i="0" dirty="0">
                <a:solidFill>
                  <a:srgbClr val="000000"/>
                </a:solidFill>
                <a:effectLst/>
                <a:latin typeface="Poppins" panose="00000500000000000000" pitchFamily="2" charset="0"/>
              </a:rPr>
              <a:t>Reasignar valores a atributos de un objeto en Java</a:t>
            </a:r>
            <a:endParaRPr lang="es-AR" sz="2700" dirty="0"/>
          </a:p>
        </p:txBody>
      </p:sp>
      <p:sp>
        <p:nvSpPr>
          <p:cNvPr id="7" name="Marcador de contenido 6">
            <a:extLst>
              <a:ext uri="{FF2B5EF4-FFF2-40B4-BE49-F238E27FC236}">
                <a16:creationId xmlns:a16="http://schemas.microsoft.com/office/drawing/2014/main" id="{4729FE7E-2B3D-6BF4-A1EC-6AD36D0BDD47}"/>
              </a:ext>
            </a:extLst>
          </p:cNvPr>
          <p:cNvSpPr>
            <a:spLocks noGrp="1"/>
          </p:cNvSpPr>
          <p:nvPr>
            <p:ph idx="1"/>
          </p:nvPr>
        </p:nvSpPr>
        <p:spPr/>
        <p:txBody>
          <a:bodyPr/>
          <a:lstStyle/>
          <a:p>
            <a:pPr algn="l"/>
            <a:endParaRPr lang="es-ES" b="0" i="0" dirty="0">
              <a:solidFill>
                <a:srgbClr val="000000"/>
              </a:solidFill>
              <a:effectLst/>
              <a:latin typeface="Inter"/>
            </a:endParaRPr>
          </a:p>
          <a:p>
            <a:pPr algn="l"/>
            <a:endParaRPr lang="es-ES" dirty="0">
              <a:solidFill>
                <a:srgbClr val="000000"/>
              </a:solidFill>
              <a:latin typeface="Inter"/>
            </a:endParaRPr>
          </a:p>
          <a:p>
            <a:pPr algn="l"/>
            <a:endParaRPr lang="es-ES" b="0" i="0" dirty="0">
              <a:solidFill>
                <a:srgbClr val="000000"/>
              </a:solidFill>
              <a:effectLst/>
              <a:latin typeface="Inter"/>
            </a:endParaRPr>
          </a:p>
          <a:p>
            <a:pPr algn="l"/>
            <a:endParaRPr lang="es-ES" dirty="0">
              <a:solidFill>
                <a:srgbClr val="000000"/>
              </a:solidFill>
              <a:latin typeface="Inter"/>
            </a:endParaRPr>
          </a:p>
          <a:p>
            <a:pPr algn="l"/>
            <a:r>
              <a:rPr lang="es-ES" b="0" i="0" dirty="0">
                <a:solidFill>
                  <a:srgbClr val="000000"/>
                </a:solidFill>
                <a:effectLst/>
                <a:latin typeface="Inter"/>
              </a:rPr>
              <a:t>Esta reasignación no afecta a la clase ni a los otros objetos, solo al objeto usuario2.</a:t>
            </a:r>
          </a:p>
          <a:p>
            <a:pPr algn="l"/>
            <a:r>
              <a:rPr lang="es-ES" b="0" i="0" dirty="0">
                <a:solidFill>
                  <a:srgbClr val="000000"/>
                </a:solidFill>
                <a:effectLst/>
                <a:latin typeface="Inter"/>
              </a:rPr>
              <a:t>Voy a imprimir todos los valores de los dos objetos y así ves como han quedado todos después de este cambio.</a:t>
            </a:r>
          </a:p>
          <a:p>
            <a:endParaRPr lang="es-AR" dirty="0"/>
          </a:p>
        </p:txBody>
      </p:sp>
      <p:pic>
        <p:nvPicPr>
          <p:cNvPr id="8" name="Marcador de contenido 4">
            <a:extLst>
              <a:ext uri="{FF2B5EF4-FFF2-40B4-BE49-F238E27FC236}">
                <a16:creationId xmlns:a16="http://schemas.microsoft.com/office/drawing/2014/main" id="{E50D2D8F-B4FA-730C-07A0-C05578BB13FC}"/>
              </a:ext>
            </a:extLst>
          </p:cNvPr>
          <p:cNvPicPr>
            <a:picLocks noChangeAspect="1"/>
          </p:cNvPicPr>
          <p:nvPr/>
        </p:nvPicPr>
        <p:blipFill>
          <a:blip r:embed="rId2"/>
          <a:stretch>
            <a:fillRect/>
          </a:stretch>
        </p:blipFill>
        <p:spPr>
          <a:xfrm>
            <a:off x="838200" y="2229305"/>
            <a:ext cx="8013959" cy="1199695"/>
          </a:xfrm>
          <a:prstGeom prst="rect">
            <a:avLst/>
          </a:prstGeom>
        </p:spPr>
      </p:pic>
    </p:spTree>
    <p:extLst>
      <p:ext uri="{BB962C8B-B14F-4D97-AF65-F5344CB8AC3E}">
        <p14:creationId xmlns:p14="http://schemas.microsoft.com/office/powerpoint/2010/main" val="369779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7FF0780-0024-D28C-BBE4-177B0AD0EB8B}"/>
              </a:ext>
            </a:extLst>
          </p:cNvPr>
          <p:cNvPicPr>
            <a:picLocks noGrp="1" noChangeAspect="1"/>
          </p:cNvPicPr>
          <p:nvPr>
            <p:ph idx="1"/>
          </p:nvPr>
        </p:nvPicPr>
        <p:blipFill>
          <a:blip r:embed="rId2"/>
          <a:stretch>
            <a:fillRect/>
          </a:stretch>
        </p:blipFill>
        <p:spPr>
          <a:xfrm>
            <a:off x="2002101" y="389009"/>
            <a:ext cx="8187797" cy="6316591"/>
          </a:xfrm>
        </p:spPr>
      </p:pic>
    </p:spTree>
    <p:extLst>
      <p:ext uri="{BB962C8B-B14F-4D97-AF65-F5344CB8AC3E}">
        <p14:creationId xmlns:p14="http://schemas.microsoft.com/office/powerpoint/2010/main" val="272349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1E01F-4F26-1B50-A483-C613654213F0}"/>
              </a:ext>
            </a:extLst>
          </p:cNvPr>
          <p:cNvSpPr>
            <a:spLocks noGrp="1"/>
          </p:cNvSpPr>
          <p:nvPr>
            <p:ph type="title"/>
          </p:nvPr>
        </p:nvSpPr>
        <p:spPr/>
        <p:txBody>
          <a:bodyPr/>
          <a:lstStyle/>
          <a:p>
            <a:r>
              <a:rPr lang="es-AR" dirty="0"/>
              <a:t>Resultado por consola</a:t>
            </a:r>
          </a:p>
        </p:txBody>
      </p:sp>
      <p:pic>
        <p:nvPicPr>
          <p:cNvPr id="5" name="Marcador de contenido 4">
            <a:extLst>
              <a:ext uri="{FF2B5EF4-FFF2-40B4-BE49-F238E27FC236}">
                <a16:creationId xmlns:a16="http://schemas.microsoft.com/office/drawing/2014/main" id="{2D62A997-9A64-F64A-9D41-89C23CDECBAF}"/>
              </a:ext>
            </a:extLst>
          </p:cNvPr>
          <p:cNvPicPr>
            <a:picLocks noGrp="1" noChangeAspect="1"/>
          </p:cNvPicPr>
          <p:nvPr>
            <p:ph idx="1"/>
          </p:nvPr>
        </p:nvPicPr>
        <p:blipFill>
          <a:blip r:embed="rId2"/>
          <a:stretch>
            <a:fillRect/>
          </a:stretch>
        </p:blipFill>
        <p:spPr>
          <a:xfrm>
            <a:off x="3594517" y="1690688"/>
            <a:ext cx="4989111" cy="2729892"/>
          </a:xfrm>
        </p:spPr>
      </p:pic>
      <p:sp>
        <p:nvSpPr>
          <p:cNvPr id="6" name="CuadroTexto 5">
            <a:extLst>
              <a:ext uri="{FF2B5EF4-FFF2-40B4-BE49-F238E27FC236}">
                <a16:creationId xmlns:a16="http://schemas.microsoft.com/office/drawing/2014/main" id="{F186E650-7225-DF07-BB1B-90BF5456F9F1}"/>
              </a:ext>
            </a:extLst>
          </p:cNvPr>
          <p:cNvSpPr txBox="1"/>
          <p:nvPr/>
        </p:nvSpPr>
        <p:spPr>
          <a:xfrm>
            <a:off x="581891" y="4932218"/>
            <a:ext cx="11014364" cy="1200329"/>
          </a:xfrm>
          <a:prstGeom prst="rect">
            <a:avLst/>
          </a:prstGeom>
          <a:noFill/>
        </p:spPr>
        <p:txBody>
          <a:bodyPr wrap="square" rtlCol="0">
            <a:spAutoFit/>
          </a:bodyPr>
          <a:lstStyle/>
          <a:p>
            <a:pPr algn="l"/>
            <a:r>
              <a:rPr lang="es-ES" b="0" i="0" dirty="0">
                <a:solidFill>
                  <a:srgbClr val="000000"/>
                </a:solidFill>
                <a:effectLst/>
                <a:latin typeface="Inter"/>
              </a:rPr>
              <a:t>Como puedes ver, se han cambiado los valores de los tres atributos del objeto usuario2, el resto, sigue igual.</a:t>
            </a:r>
          </a:p>
          <a:p>
            <a:pPr algn="l"/>
            <a:r>
              <a:rPr lang="es-ES" b="0" i="0" dirty="0">
                <a:solidFill>
                  <a:srgbClr val="000000"/>
                </a:solidFill>
                <a:effectLst/>
                <a:latin typeface="Inter"/>
              </a:rPr>
              <a:t>Tener los atributos inicializados en la clase, a veces, está bien. Sin embargo, en casos como el que estamos escribiendo, no es muy práctico. Solo es, a modo de ejemplo.</a:t>
            </a:r>
          </a:p>
          <a:p>
            <a:endParaRPr lang="es-AR" dirty="0"/>
          </a:p>
        </p:txBody>
      </p:sp>
    </p:spTree>
    <p:extLst>
      <p:ext uri="{BB962C8B-B14F-4D97-AF65-F5344CB8AC3E}">
        <p14:creationId xmlns:p14="http://schemas.microsoft.com/office/powerpoint/2010/main" val="277865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D74C8-E0C4-FF18-67A6-4C7EDA726F95}"/>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9A4F47E7-CC06-921D-00D0-F4817BB10E1A}"/>
              </a:ext>
            </a:extLst>
          </p:cNvPr>
          <p:cNvSpPr>
            <a:spLocks noGrp="1"/>
          </p:cNvSpPr>
          <p:nvPr>
            <p:ph idx="1"/>
          </p:nvPr>
        </p:nvSpPr>
        <p:spPr/>
        <p:txBody>
          <a:bodyPr/>
          <a:lstStyle/>
          <a:p>
            <a:pPr algn="l"/>
            <a:r>
              <a:rPr lang="es-ES" b="0" i="0" dirty="0">
                <a:solidFill>
                  <a:srgbClr val="000000"/>
                </a:solidFill>
                <a:effectLst/>
                <a:latin typeface="Inter"/>
              </a:rPr>
              <a:t>Si miramos el código al querer consultar los datos de los dos objetos, nos queda código muy repetitivo ¿Te imaginas si hacemos esto con 1000 objetos?</a:t>
            </a:r>
          </a:p>
          <a:p>
            <a:pPr algn="l"/>
            <a:endParaRPr lang="es-ES" b="0" i="0" dirty="0">
              <a:solidFill>
                <a:srgbClr val="000000"/>
              </a:solidFill>
              <a:effectLst/>
              <a:latin typeface="Inter"/>
            </a:endParaRPr>
          </a:p>
          <a:p>
            <a:pPr algn="l"/>
            <a:r>
              <a:rPr lang="es-ES" b="0" i="0" dirty="0">
                <a:solidFill>
                  <a:srgbClr val="000000"/>
                </a:solidFill>
                <a:effectLst/>
                <a:latin typeface="Inter"/>
              </a:rPr>
              <a:t>La solución a esto, es crear lo que se conoce como método en la clase. Este método llevará los </a:t>
            </a:r>
            <a:r>
              <a:rPr lang="es-ES" b="0" i="0" dirty="0" err="1">
                <a:solidFill>
                  <a:srgbClr val="000000"/>
                </a:solidFill>
                <a:effectLst/>
                <a:latin typeface="Inter"/>
              </a:rPr>
              <a:t>println</a:t>
            </a:r>
            <a:r>
              <a:rPr lang="es-ES" b="0" i="0" dirty="0">
                <a:solidFill>
                  <a:srgbClr val="000000"/>
                </a:solidFill>
                <a:effectLst/>
                <a:latin typeface="Inter"/>
              </a:rPr>
              <a:t>() necesarios para que con cualquier objeto creado con la clase, podamos hacer una llamada e imprimirlos.</a:t>
            </a:r>
          </a:p>
          <a:p>
            <a:endParaRPr lang="es-AR" dirty="0"/>
          </a:p>
        </p:txBody>
      </p:sp>
    </p:spTree>
    <p:extLst>
      <p:ext uri="{BB962C8B-B14F-4D97-AF65-F5344CB8AC3E}">
        <p14:creationId xmlns:p14="http://schemas.microsoft.com/office/powerpoint/2010/main" val="253987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EF23E-8329-3E5B-6BE0-11D2779E5BDF}"/>
              </a:ext>
            </a:extLst>
          </p:cNvPr>
          <p:cNvSpPr>
            <a:spLocks noGrp="1"/>
          </p:cNvSpPr>
          <p:nvPr>
            <p:ph type="title"/>
          </p:nvPr>
        </p:nvSpPr>
        <p:spPr/>
        <p:txBody>
          <a:bodyPr/>
          <a:lstStyle/>
          <a:p>
            <a:r>
              <a:rPr lang="es-AR" sz="2800" b="1" i="0" dirty="0">
                <a:solidFill>
                  <a:srgbClr val="000000"/>
                </a:solidFill>
                <a:effectLst/>
                <a:latin typeface="Poppins" panose="00000500000000000000" pitchFamily="2" charset="0"/>
              </a:rPr>
              <a:t>¿Qué es un método?</a:t>
            </a:r>
            <a:br>
              <a:rPr lang="es-AR" b="1" i="0" dirty="0">
                <a:solidFill>
                  <a:srgbClr val="000000"/>
                </a:solidFill>
                <a:effectLst/>
                <a:latin typeface="Poppins" panose="00000500000000000000" pitchFamily="2" charset="0"/>
              </a:rPr>
            </a:br>
            <a:endParaRPr lang="es-AR" dirty="0"/>
          </a:p>
        </p:txBody>
      </p:sp>
      <p:sp>
        <p:nvSpPr>
          <p:cNvPr id="3" name="Marcador de contenido 2">
            <a:extLst>
              <a:ext uri="{FF2B5EF4-FFF2-40B4-BE49-F238E27FC236}">
                <a16:creationId xmlns:a16="http://schemas.microsoft.com/office/drawing/2014/main" id="{1564DDA6-778D-2AB6-A8BD-CF4FBE4FE7E4}"/>
              </a:ext>
            </a:extLst>
          </p:cNvPr>
          <p:cNvSpPr>
            <a:spLocks noGrp="1"/>
          </p:cNvSpPr>
          <p:nvPr>
            <p:ph idx="1"/>
          </p:nvPr>
        </p:nvSpPr>
        <p:spPr/>
        <p:txBody>
          <a:bodyPr/>
          <a:lstStyle/>
          <a:p>
            <a:pPr algn="l"/>
            <a:r>
              <a:rPr lang="es-ES" b="0" i="0" dirty="0">
                <a:solidFill>
                  <a:srgbClr val="000000"/>
                </a:solidFill>
                <a:effectLst/>
                <a:latin typeface="Inter"/>
              </a:rPr>
              <a:t>Los métodos son bloques de código, que pertenecen a una clase y, que pueden ser ejecutados tantas veces como queramos, sin necesitar cumplir una expresión como con los condicionales y bucles.</a:t>
            </a:r>
          </a:p>
          <a:p>
            <a:pPr algn="l"/>
            <a:endParaRPr lang="es-ES" b="0" i="0" dirty="0">
              <a:solidFill>
                <a:srgbClr val="000000"/>
              </a:solidFill>
              <a:effectLst/>
              <a:latin typeface="Inter"/>
            </a:endParaRPr>
          </a:p>
          <a:p>
            <a:pPr algn="l"/>
            <a:r>
              <a:rPr lang="es-ES" b="0" i="0" dirty="0">
                <a:solidFill>
                  <a:srgbClr val="000000"/>
                </a:solidFill>
                <a:effectLst/>
                <a:latin typeface="Inter"/>
              </a:rPr>
              <a:t>La gran diferencia es que los podemos ejecutar solo nombrándolos, y además, les podemos pasar valores extra, llamados argumentos.</a:t>
            </a:r>
          </a:p>
          <a:p>
            <a:endParaRPr lang="es-AR" dirty="0"/>
          </a:p>
        </p:txBody>
      </p:sp>
    </p:spTree>
    <p:extLst>
      <p:ext uri="{BB962C8B-B14F-4D97-AF65-F5344CB8AC3E}">
        <p14:creationId xmlns:p14="http://schemas.microsoft.com/office/powerpoint/2010/main" val="8883910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1358</Words>
  <Application>Microsoft Office PowerPoint</Application>
  <PresentationFormat>Panorámica</PresentationFormat>
  <Paragraphs>90</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Inter</vt:lpstr>
      <vt:lpstr>Poppins</vt:lpstr>
      <vt:lpstr>Roboto</vt:lpstr>
      <vt:lpstr>Tema de Office</vt:lpstr>
      <vt:lpstr>Reasignar valores a los objetos de Java </vt:lpstr>
      <vt:lpstr>Presentación de PowerPoint</vt:lpstr>
      <vt:lpstr>Presentación de PowerPoint</vt:lpstr>
      <vt:lpstr>Reasignar valores a atributos de un objeto en Java </vt:lpstr>
      <vt:lpstr>Reasignar valores a atributos de un objeto en Java</vt:lpstr>
      <vt:lpstr>Presentación de PowerPoint</vt:lpstr>
      <vt:lpstr>Resultado por consola</vt:lpstr>
      <vt:lpstr>Presentación de PowerPoint</vt:lpstr>
      <vt:lpstr>¿Qué es un método? </vt:lpstr>
      <vt:lpstr>Presentación de PowerPoint</vt:lpstr>
      <vt:lpstr>Presentación de PowerPoint</vt:lpstr>
      <vt:lpstr>Presentación de PowerPoint</vt:lpstr>
      <vt:lpstr>¿Qué es concatenar? </vt:lpstr>
      <vt:lpstr>Llamar a un método de Java </vt:lpstr>
      <vt:lpstr>Presentación de PowerPoint</vt:lpstr>
      <vt:lpstr>Presentación de PowerPoint</vt:lpstr>
      <vt:lpstr> El constructor new en Java: una guía para empezar. </vt:lpstr>
      <vt:lpstr>Presentación de PowerPoint</vt:lpstr>
      <vt:lpstr> ¿Qué es un método constructor en Java? </vt:lpstr>
      <vt:lpstr>Presentación de PowerPoint</vt:lpstr>
      <vt:lpstr>Presentación de PowerPoint</vt:lpstr>
      <vt:lpstr>La herencia de clases en Java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Reasignar valores a los objetos de Java </dc:title>
  <dc:creator>Pablo J. Soruco</dc:creator>
  <cp:lastModifiedBy>Pablo J. Soruco</cp:lastModifiedBy>
  <cp:revision>7</cp:revision>
  <dcterms:created xsi:type="dcterms:W3CDTF">2023-03-20T13:03:16Z</dcterms:created>
  <dcterms:modified xsi:type="dcterms:W3CDTF">2023-03-21T11:10:44Z</dcterms:modified>
</cp:coreProperties>
</file>