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Noto Sans"/>
      <p:bold r:id="rId19"/>
      <p:boldItalic r:id="rId20"/>
    </p:embeddedFont>
    <p:embeddedFont>
      <p:font typeface="Gothic A1"/>
      <p:bold r:id="rId21"/>
    </p:embeddedFont>
    <p:embeddedFont>
      <p:font typeface="Gothic A1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yVL92eA+oW1YXmJmE80h89OgR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Italic.fntdata"/><Relationship Id="rId11" Type="http://schemas.openxmlformats.org/officeDocument/2006/relationships/slide" Target="slides/slide6.xml"/><Relationship Id="rId22" Type="http://schemas.openxmlformats.org/officeDocument/2006/relationships/font" Target="fonts/GothicA1Medium-regular.fntdata"/><Relationship Id="rId10" Type="http://schemas.openxmlformats.org/officeDocument/2006/relationships/slide" Target="slides/slide5.xml"/><Relationship Id="rId21" Type="http://schemas.openxmlformats.org/officeDocument/2006/relationships/font" Target="fonts/GothicA1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othicA1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hyperlink" Target="https://github.com/charon556/FaceID" TargetMode="External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9975" y="1045169"/>
            <a:ext cx="1140450" cy="571500"/>
            <a:chOff x="1700" y="0"/>
            <a:chExt cx="1520600" cy="762000"/>
          </a:xfrm>
        </p:grpSpPr>
        <p:sp>
          <p:nvSpPr>
            <p:cNvPr id="85" name="Google Shape;85;p1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3171136" y="5160995"/>
            <a:ext cx="4079022" cy="409730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6E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"/>
          <p:cNvGrpSpPr/>
          <p:nvPr/>
        </p:nvGrpSpPr>
        <p:grpSpPr>
          <a:xfrm>
            <a:off x="9048225" y="5152763"/>
            <a:ext cx="4105537" cy="4105537"/>
            <a:chOff x="0" y="0"/>
            <a:chExt cx="5474050" cy="547405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5474050" cy="2737025"/>
            </a:xfrm>
            <a:custGeom>
              <a:rect b="b" l="l" r="r" t="t"/>
              <a:pathLst>
                <a:path extrusionOk="0" h="2737025" w="5474050">
                  <a:moveTo>
                    <a:pt x="0" y="0"/>
                  </a:moveTo>
                  <a:lnTo>
                    <a:pt x="5474050" y="0"/>
                  </a:lnTo>
                  <a:lnTo>
                    <a:pt x="5474050" y="2737025"/>
                  </a:lnTo>
                  <a:lnTo>
                    <a:pt x="0" y="27370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0" name="Google Shape;90;p1"/>
            <p:cNvSpPr/>
            <p:nvPr/>
          </p:nvSpPr>
          <p:spPr>
            <a:xfrm>
              <a:off x="0" y="2737025"/>
              <a:ext cx="5474050" cy="2737025"/>
            </a:xfrm>
            <a:custGeom>
              <a:rect b="b" l="l" r="r" t="t"/>
              <a:pathLst>
                <a:path extrusionOk="0" h="2737025" w="5474050">
                  <a:moveTo>
                    <a:pt x="0" y="0"/>
                  </a:moveTo>
                  <a:lnTo>
                    <a:pt x="5474050" y="0"/>
                  </a:lnTo>
                  <a:lnTo>
                    <a:pt x="5474050" y="2737025"/>
                  </a:lnTo>
                  <a:lnTo>
                    <a:pt x="0" y="27370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1" name="Google Shape;91;p1"/>
          <p:cNvGrpSpPr/>
          <p:nvPr/>
        </p:nvGrpSpPr>
        <p:grpSpPr>
          <a:xfrm>
            <a:off x="13215220" y="1063690"/>
            <a:ext cx="4039564" cy="4097305"/>
            <a:chOff x="6022" y="0"/>
            <a:chExt cx="5386084" cy="5463073"/>
          </a:xfrm>
        </p:grpSpPr>
        <p:sp>
          <p:nvSpPr>
            <p:cNvPr id="92" name="Google Shape;92;p1"/>
            <p:cNvSpPr/>
            <p:nvPr/>
          </p:nvSpPr>
          <p:spPr>
            <a:xfrm>
              <a:off x="6022" y="64946"/>
              <a:ext cx="2687020" cy="269906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A2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022" y="2764009"/>
              <a:ext cx="2687020" cy="269906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A2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705086" y="0"/>
              <a:ext cx="2687020" cy="269906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AA7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705086" y="2699064"/>
              <a:ext cx="2687020" cy="269906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AA7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1028700" y="2921086"/>
            <a:ext cx="6258715" cy="6503134"/>
            <a:chOff x="0" y="-152400"/>
            <a:chExt cx="8344953" cy="8670846"/>
          </a:xfrm>
        </p:grpSpPr>
        <p:sp>
          <p:nvSpPr>
            <p:cNvPr id="97" name="Google Shape;97;p1"/>
            <p:cNvSpPr txBox="1"/>
            <p:nvPr/>
          </p:nvSpPr>
          <p:spPr>
            <a:xfrm>
              <a:off x="0" y="-152400"/>
              <a:ext cx="8344953" cy="3898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400" u="none" cap="none" strike="noStrike">
                  <a:solidFill>
                    <a:srgbClr val="2B2B2B"/>
                  </a:solidFill>
                  <a:latin typeface="Gothic A1"/>
                  <a:ea typeface="Gothic A1"/>
                  <a:cs typeface="Gothic A1"/>
                  <a:sym typeface="Gothic A1"/>
                </a:rPr>
                <a:t>Python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400" u="none" cap="none" strike="noStrike">
                  <a:solidFill>
                    <a:srgbClr val="2B2B2B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期末專案</a:t>
              </a:r>
              <a:endParaRPr b="0" i="0" sz="104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0" y="4870885"/>
              <a:ext cx="1104889" cy="20677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0" y="5935266"/>
              <a:ext cx="7242384" cy="258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2B2B2B"/>
                  </a:solidFill>
                  <a:latin typeface="Gothic A1 Medium"/>
                  <a:ea typeface="Gothic A1 Medium"/>
                  <a:cs typeface="Gothic A1 Medium"/>
                  <a:sym typeface="Gothic A1 Medium"/>
                </a:rPr>
                <a:t>B11109043  董亦浩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2B2B2B"/>
                  </a:solidFill>
                  <a:latin typeface="Gothic A1 Medium"/>
                  <a:ea typeface="Gothic A1 Medium"/>
                  <a:cs typeface="Gothic A1 Medium"/>
                  <a:sym typeface="Gothic A1 Medium"/>
                </a:rPr>
                <a:t>B11109045  謝宇翔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2B2B2B"/>
                  </a:solidFill>
                  <a:latin typeface="Gothic A1 Medium"/>
                  <a:ea typeface="Gothic A1 Medium"/>
                  <a:cs typeface="Gothic A1 Medium"/>
                  <a:sym typeface="Gothic A1 Medium"/>
                </a:rPr>
                <a:t>B11109047  曾德祥</a:t>
              </a:r>
              <a:endParaRPr/>
            </a:p>
          </p:txBody>
        </p:sp>
      </p:grpSp>
      <p:pic>
        <p:nvPicPr>
          <p:cNvPr descr="File:Python-logo-notext.svg - 維基百科，自由的百科全書" id="100" name="Google Shape;10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8331" y="1112400"/>
            <a:ext cx="3905324" cy="427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0"/>
          <p:cNvGrpSpPr/>
          <p:nvPr/>
        </p:nvGrpSpPr>
        <p:grpSpPr>
          <a:xfrm>
            <a:off x="1029975" y="1028700"/>
            <a:ext cx="1140450" cy="571500"/>
            <a:chOff x="1700" y="0"/>
            <a:chExt cx="1520600" cy="762000"/>
          </a:xfrm>
        </p:grpSpPr>
        <p:sp>
          <p:nvSpPr>
            <p:cNvPr id="200" name="Google Shape;200;p10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0"/>
          <p:cNvSpPr txBox="1"/>
          <p:nvPr/>
        </p:nvSpPr>
        <p:spPr>
          <a:xfrm>
            <a:off x="1028700" y="1762879"/>
            <a:ext cx="6340649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人臉辨識 程式碼</a:t>
            </a:r>
            <a:endParaRPr b="0" i="0" sz="56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924" y="2695568"/>
            <a:ext cx="7621275" cy="71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2699033"/>
            <a:ext cx="8458203" cy="720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1"/>
          <p:cNvGrpSpPr/>
          <p:nvPr/>
        </p:nvGrpSpPr>
        <p:grpSpPr>
          <a:xfrm>
            <a:off x="1029975" y="1028700"/>
            <a:ext cx="1140450" cy="571500"/>
            <a:chOff x="1700" y="0"/>
            <a:chExt cx="1520600" cy="762000"/>
          </a:xfrm>
        </p:grpSpPr>
        <p:sp>
          <p:nvSpPr>
            <p:cNvPr id="210" name="Google Shape;210;p11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1"/>
          <p:cNvSpPr txBox="1"/>
          <p:nvPr/>
        </p:nvSpPr>
        <p:spPr>
          <a:xfrm>
            <a:off x="1028700" y="1762879"/>
            <a:ext cx="6340649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人臉辨識 程式碼</a:t>
            </a:r>
            <a:endParaRPr b="0" i="0" sz="56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37473" l="0" r="0" t="0"/>
          <a:stretch/>
        </p:blipFill>
        <p:spPr>
          <a:xfrm>
            <a:off x="1028700" y="2699033"/>
            <a:ext cx="7977018" cy="732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39056" t="62426"/>
          <a:stretch/>
        </p:blipFill>
        <p:spPr>
          <a:xfrm>
            <a:off x="10134600" y="3009900"/>
            <a:ext cx="6911260" cy="625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/>
          <p:nvPr/>
        </p:nvSpPr>
        <p:spPr>
          <a:xfrm rot="10800000">
            <a:off x="-15378" y="7715250"/>
            <a:ext cx="5112744" cy="2556372"/>
          </a:xfrm>
          <a:custGeom>
            <a:rect b="b" l="l" r="r" t="t"/>
            <a:pathLst>
              <a:path extrusionOk="0" h="2556372" w="5112744">
                <a:moveTo>
                  <a:pt x="0" y="0"/>
                </a:moveTo>
                <a:lnTo>
                  <a:pt x="5112744" y="0"/>
                </a:lnTo>
                <a:lnTo>
                  <a:pt x="5112744" y="2556372"/>
                </a:lnTo>
                <a:lnTo>
                  <a:pt x="0" y="2556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12"/>
          <p:cNvSpPr/>
          <p:nvPr/>
        </p:nvSpPr>
        <p:spPr>
          <a:xfrm>
            <a:off x="11407" y="30756"/>
            <a:ext cx="5089930" cy="511274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6E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5128122" y="4787497"/>
            <a:ext cx="12730907" cy="103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sng" cap="none" strike="noStrike">
                <a:solidFill>
                  <a:srgbClr val="2B2B2B"/>
                </a:solidFill>
                <a:latin typeface="Gothic A1"/>
                <a:ea typeface="Gothic A1"/>
                <a:cs typeface="Gothic A1"/>
                <a:sym typeface="Gothic A1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https://github.com/charon556/FaceID</a:t>
            </a:r>
            <a:endParaRPr/>
          </a:p>
        </p:txBody>
      </p:sp>
      <p:grpSp>
        <p:nvGrpSpPr>
          <p:cNvPr id="222" name="Google Shape;222;p12"/>
          <p:cNvGrpSpPr/>
          <p:nvPr/>
        </p:nvGrpSpPr>
        <p:grpSpPr>
          <a:xfrm>
            <a:off x="16117575" y="8686800"/>
            <a:ext cx="1140450" cy="571500"/>
            <a:chOff x="1700" y="0"/>
            <a:chExt cx="1520600" cy="762000"/>
          </a:xfrm>
        </p:grpSpPr>
        <p:sp>
          <p:nvSpPr>
            <p:cNvPr id="223" name="Google Shape;223;p12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2"/>
          <p:cNvSpPr/>
          <p:nvPr/>
        </p:nvSpPr>
        <p:spPr>
          <a:xfrm rot="10800000">
            <a:off x="15378" y="5158878"/>
            <a:ext cx="5112744" cy="2556372"/>
          </a:xfrm>
          <a:custGeom>
            <a:rect b="b" l="l" r="r" t="t"/>
            <a:pathLst>
              <a:path extrusionOk="0" h="2556372" w="5112744">
                <a:moveTo>
                  <a:pt x="0" y="0"/>
                </a:moveTo>
                <a:lnTo>
                  <a:pt x="5112744" y="0"/>
                </a:lnTo>
                <a:lnTo>
                  <a:pt x="5112744" y="2556372"/>
                </a:lnTo>
                <a:lnTo>
                  <a:pt x="0" y="2556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2"/>
          <p:cNvSpPr txBox="1"/>
          <p:nvPr/>
        </p:nvSpPr>
        <p:spPr>
          <a:xfrm>
            <a:off x="6622475" y="857250"/>
            <a:ext cx="7508140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Github</a:t>
            </a:r>
            <a:endParaRPr b="1" i="0" sz="92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/>
          <p:nvPr/>
        </p:nvSpPr>
        <p:spPr>
          <a:xfrm>
            <a:off x="0" y="0"/>
            <a:ext cx="3267337" cy="1633669"/>
          </a:xfrm>
          <a:custGeom>
            <a:rect b="b" l="l" r="r" t="t"/>
            <a:pathLst>
              <a:path extrusionOk="0" h="1633669" w="3267337">
                <a:moveTo>
                  <a:pt x="0" y="0"/>
                </a:moveTo>
                <a:lnTo>
                  <a:pt x="3267337" y="0"/>
                </a:lnTo>
                <a:lnTo>
                  <a:pt x="3267337" y="1633669"/>
                </a:lnTo>
                <a:lnTo>
                  <a:pt x="0" y="16336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13"/>
          <p:cNvSpPr/>
          <p:nvPr/>
        </p:nvSpPr>
        <p:spPr>
          <a:xfrm>
            <a:off x="7275" y="3290605"/>
            <a:ext cx="3246236" cy="3260786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6E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0" y="1633669"/>
            <a:ext cx="3267337" cy="1633669"/>
          </a:xfrm>
          <a:custGeom>
            <a:rect b="b" l="l" r="r" t="t"/>
            <a:pathLst>
              <a:path extrusionOk="0" h="1633669" w="3267337">
                <a:moveTo>
                  <a:pt x="0" y="0"/>
                </a:moveTo>
                <a:lnTo>
                  <a:pt x="3267337" y="0"/>
                </a:lnTo>
                <a:lnTo>
                  <a:pt x="3267337" y="1633668"/>
                </a:lnTo>
                <a:lnTo>
                  <a:pt x="0" y="16336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4" name="Google Shape;234;p13"/>
          <p:cNvGrpSpPr/>
          <p:nvPr/>
        </p:nvGrpSpPr>
        <p:grpSpPr>
          <a:xfrm>
            <a:off x="15257090" y="7252705"/>
            <a:ext cx="1510377" cy="3034295"/>
            <a:chOff x="4513" y="0"/>
            <a:chExt cx="2013837" cy="4045726"/>
          </a:xfrm>
        </p:grpSpPr>
        <p:sp>
          <p:nvSpPr>
            <p:cNvPr id="235" name="Google Shape;235;p13"/>
            <p:cNvSpPr/>
            <p:nvPr/>
          </p:nvSpPr>
          <p:spPr>
            <a:xfrm>
              <a:off x="4513" y="0"/>
              <a:ext cx="2013837" cy="2022863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A2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513" y="2022863"/>
              <a:ext cx="2013837" cy="2022863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A2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16774238" y="7216199"/>
            <a:ext cx="1510377" cy="3034295"/>
            <a:chOff x="4513" y="0"/>
            <a:chExt cx="2013837" cy="4045726"/>
          </a:xfrm>
        </p:grpSpPr>
        <p:sp>
          <p:nvSpPr>
            <p:cNvPr id="238" name="Google Shape;238;p13"/>
            <p:cNvSpPr/>
            <p:nvPr/>
          </p:nvSpPr>
          <p:spPr>
            <a:xfrm>
              <a:off x="4513" y="0"/>
              <a:ext cx="2013837" cy="2022863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AA7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513" y="2022863"/>
              <a:ext cx="2013837" cy="2022863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AA7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3"/>
          <p:cNvSpPr txBox="1"/>
          <p:nvPr/>
        </p:nvSpPr>
        <p:spPr>
          <a:xfrm>
            <a:off x="4342180" y="4138043"/>
            <a:ext cx="9603640" cy="1142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謝謝大家</a:t>
            </a:r>
            <a:endParaRPr b="0" i="0" sz="72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1029975" y="1028700"/>
            <a:ext cx="1140450" cy="571500"/>
            <a:chOff x="1700" y="0"/>
            <a:chExt cx="1520600" cy="762000"/>
          </a:xfrm>
        </p:grpSpPr>
        <p:sp>
          <p:nvSpPr>
            <p:cNvPr id="106" name="Google Shape;106;p2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"/>
          <p:cNvSpPr/>
          <p:nvPr/>
        </p:nvSpPr>
        <p:spPr>
          <a:xfrm>
            <a:off x="1031250" y="8095593"/>
            <a:ext cx="1137900" cy="1143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7AA7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9500504" y="2796659"/>
            <a:ext cx="7948419" cy="3400612"/>
          </a:xfrm>
          <a:custGeom>
            <a:rect b="b" l="l" r="r" t="t"/>
            <a:pathLst>
              <a:path extrusionOk="0" h="3400612" w="7948419">
                <a:moveTo>
                  <a:pt x="0" y="0"/>
                </a:moveTo>
                <a:lnTo>
                  <a:pt x="7948419" y="0"/>
                </a:lnTo>
                <a:lnTo>
                  <a:pt x="7948419" y="3400612"/>
                </a:lnTo>
                <a:lnTo>
                  <a:pt x="0" y="3400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>
            <a:off x="6367035" y="6836321"/>
            <a:ext cx="11461135" cy="1641148"/>
          </a:xfrm>
          <a:custGeom>
            <a:rect b="b" l="l" r="r" t="t"/>
            <a:pathLst>
              <a:path extrusionOk="0" h="1641148" w="11461135">
                <a:moveTo>
                  <a:pt x="0" y="0"/>
                </a:moveTo>
                <a:lnTo>
                  <a:pt x="11461135" y="0"/>
                </a:lnTo>
                <a:lnTo>
                  <a:pt x="11461135" y="1641148"/>
                </a:lnTo>
                <a:lnTo>
                  <a:pt x="0" y="16411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>
            <a:off x="11862490" y="3543486"/>
            <a:ext cx="2901550" cy="1160620"/>
          </a:xfrm>
          <a:custGeom>
            <a:rect b="b" l="l" r="r" t="t"/>
            <a:pathLst>
              <a:path extrusionOk="0" h="1160620" w="2901550">
                <a:moveTo>
                  <a:pt x="0" y="0"/>
                </a:moveTo>
                <a:lnTo>
                  <a:pt x="2901550" y="0"/>
                </a:lnTo>
                <a:lnTo>
                  <a:pt x="2901550" y="1160620"/>
                </a:lnTo>
                <a:lnTo>
                  <a:pt x="0" y="1160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2"/>
          <p:cNvSpPr txBox="1"/>
          <p:nvPr/>
        </p:nvSpPr>
        <p:spPr>
          <a:xfrm>
            <a:off x="1063336" y="1762879"/>
            <a:ext cx="6340649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程式功能</a:t>
            </a:r>
            <a:endParaRPr b="0" i="0" sz="56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028700" y="4495214"/>
            <a:ext cx="81153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2B2B2B"/>
                </a:solidFill>
                <a:latin typeface="Calibri"/>
                <a:ea typeface="Calibri"/>
                <a:cs typeface="Calibri"/>
                <a:sym typeface="Calibri"/>
              </a:rPr>
              <a:t>程式執行後跳出選單，首先先輸入人臉，並輸入該用戶名稱，建立資料庫。</a:t>
            </a:r>
            <a:r>
              <a:rPr b="1" i="0" lang="en-US" sz="3500" u="none" cap="none" strike="noStrike">
                <a:solidFill>
                  <a:srgbClr val="2B2B2B"/>
                </a:solidFill>
                <a:latin typeface="Noto Sans"/>
                <a:ea typeface="Noto Sans"/>
                <a:cs typeface="Noto Sans"/>
                <a:sym typeface="Noto Sans"/>
              </a:rPr>
              <a:t>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"/>
          <p:cNvGrpSpPr/>
          <p:nvPr/>
        </p:nvGrpSpPr>
        <p:grpSpPr>
          <a:xfrm>
            <a:off x="1029975" y="1028700"/>
            <a:ext cx="1140450" cy="571500"/>
            <a:chOff x="1700" y="0"/>
            <a:chExt cx="1520600" cy="762000"/>
          </a:xfrm>
        </p:grpSpPr>
        <p:sp>
          <p:nvSpPr>
            <p:cNvPr id="119" name="Google Shape;119;p3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3"/>
          <p:cNvSpPr/>
          <p:nvPr/>
        </p:nvSpPr>
        <p:spPr>
          <a:xfrm>
            <a:off x="1031250" y="8095593"/>
            <a:ext cx="1137900" cy="1143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7AA7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1381704" y="310726"/>
            <a:ext cx="6101305" cy="4825838"/>
          </a:xfrm>
          <a:custGeom>
            <a:rect b="b" l="l" r="r" t="t"/>
            <a:pathLst>
              <a:path extrusionOk="0" h="4825838" w="6101305">
                <a:moveTo>
                  <a:pt x="0" y="0"/>
                </a:moveTo>
                <a:lnTo>
                  <a:pt x="6101305" y="0"/>
                </a:lnTo>
                <a:lnTo>
                  <a:pt x="6101305" y="4825837"/>
                </a:lnTo>
                <a:lnTo>
                  <a:pt x="0" y="4825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3"/>
          <p:cNvSpPr/>
          <p:nvPr/>
        </p:nvSpPr>
        <p:spPr>
          <a:xfrm>
            <a:off x="10867121" y="5403637"/>
            <a:ext cx="6758106" cy="4611951"/>
          </a:xfrm>
          <a:custGeom>
            <a:rect b="b" l="l" r="r" t="t"/>
            <a:pathLst>
              <a:path extrusionOk="0" h="4611951" w="6758106">
                <a:moveTo>
                  <a:pt x="0" y="0"/>
                </a:moveTo>
                <a:lnTo>
                  <a:pt x="6758106" y="0"/>
                </a:lnTo>
                <a:lnTo>
                  <a:pt x="6758106" y="4611951"/>
                </a:lnTo>
                <a:lnTo>
                  <a:pt x="0" y="46119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3"/>
          <p:cNvSpPr txBox="1"/>
          <p:nvPr/>
        </p:nvSpPr>
        <p:spPr>
          <a:xfrm>
            <a:off x="1028700" y="1762879"/>
            <a:ext cx="6340649" cy="866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輸入人臉</a:t>
            </a:r>
            <a:endParaRPr b="0" i="0" sz="56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028700" y="4495214"/>
            <a:ext cx="81153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2B2B2B"/>
                </a:solidFill>
                <a:latin typeface="Calibri"/>
                <a:ea typeface="Calibri"/>
                <a:cs typeface="Calibri"/>
                <a:sym typeface="Calibri"/>
              </a:rPr>
              <a:t>程式每秒都在辨識人臉並儲存下來建立該用戶的人臉資料。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"/>
          <p:cNvGrpSpPr/>
          <p:nvPr/>
        </p:nvGrpSpPr>
        <p:grpSpPr>
          <a:xfrm>
            <a:off x="1029975" y="1028700"/>
            <a:ext cx="1140450" cy="571500"/>
            <a:chOff x="1700" y="0"/>
            <a:chExt cx="1520600" cy="762000"/>
          </a:xfrm>
        </p:grpSpPr>
        <p:sp>
          <p:nvSpPr>
            <p:cNvPr id="131" name="Google Shape;131;p4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1031250" y="8095593"/>
            <a:ext cx="1137900" cy="1143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7AA7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9737534" y="2796659"/>
            <a:ext cx="7948419" cy="3400612"/>
          </a:xfrm>
          <a:custGeom>
            <a:rect b="b" l="l" r="r" t="t"/>
            <a:pathLst>
              <a:path extrusionOk="0" h="3400612" w="7948419">
                <a:moveTo>
                  <a:pt x="0" y="0"/>
                </a:moveTo>
                <a:lnTo>
                  <a:pt x="7948419" y="0"/>
                </a:lnTo>
                <a:lnTo>
                  <a:pt x="7948419" y="3400612"/>
                </a:lnTo>
                <a:lnTo>
                  <a:pt x="0" y="3400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4"/>
          <p:cNvSpPr/>
          <p:nvPr/>
        </p:nvSpPr>
        <p:spPr>
          <a:xfrm>
            <a:off x="12075816" y="4325683"/>
            <a:ext cx="2901550" cy="1160620"/>
          </a:xfrm>
          <a:custGeom>
            <a:rect b="b" l="l" r="r" t="t"/>
            <a:pathLst>
              <a:path extrusionOk="0" h="1160620" w="2901550">
                <a:moveTo>
                  <a:pt x="0" y="0"/>
                </a:moveTo>
                <a:lnTo>
                  <a:pt x="2901550" y="0"/>
                </a:lnTo>
                <a:lnTo>
                  <a:pt x="2901550" y="1160620"/>
                </a:lnTo>
                <a:lnTo>
                  <a:pt x="0" y="1160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>
            <a:off x="10576101" y="7356548"/>
            <a:ext cx="6271285" cy="956325"/>
          </a:xfrm>
          <a:custGeom>
            <a:rect b="b" l="l" r="r" t="t"/>
            <a:pathLst>
              <a:path extrusionOk="0" h="956325" w="6271285">
                <a:moveTo>
                  <a:pt x="0" y="0"/>
                </a:moveTo>
                <a:lnTo>
                  <a:pt x="6271285" y="0"/>
                </a:lnTo>
                <a:lnTo>
                  <a:pt x="6271285" y="956325"/>
                </a:lnTo>
                <a:lnTo>
                  <a:pt x="0" y="956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4"/>
          <p:cNvSpPr txBox="1"/>
          <p:nvPr/>
        </p:nvSpPr>
        <p:spPr>
          <a:xfrm>
            <a:off x="1028700" y="1762879"/>
            <a:ext cx="6340649" cy="866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訓練模型</a:t>
            </a:r>
            <a:endParaRPr b="0" i="0" sz="56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28700" y="4430290"/>
            <a:ext cx="811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2B2B2B"/>
                </a:solidFill>
                <a:latin typeface="Calibri"/>
                <a:ea typeface="Calibri"/>
                <a:cs typeface="Calibri"/>
                <a:sym typeface="Calibri"/>
              </a:rPr>
              <a:t>讓程式</a:t>
            </a:r>
            <a:r>
              <a:rPr lang="en-US" sz="3500">
                <a:solidFill>
                  <a:srgbClr val="2B2B2B"/>
                </a:solidFill>
                <a:latin typeface="Calibri"/>
                <a:ea typeface="Calibri"/>
                <a:cs typeface="Calibri"/>
                <a:sym typeface="Calibri"/>
              </a:rPr>
              <a:t>讀取已蒐集的人臉資料，並將這些資料提供給人臉識別模型進行訓練。</a:t>
            </a:r>
            <a:endParaRPr b="0" i="0" sz="3500" u="none" cap="none" strike="noStrike">
              <a:solidFill>
                <a:srgbClr val="2B2B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1029975" y="1028700"/>
            <a:ext cx="1140450" cy="571500"/>
            <a:chOff x="1700" y="0"/>
            <a:chExt cx="1520600" cy="762000"/>
          </a:xfrm>
        </p:grpSpPr>
        <p:sp>
          <p:nvSpPr>
            <p:cNvPr id="144" name="Google Shape;144;p5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5"/>
          <p:cNvSpPr/>
          <p:nvPr/>
        </p:nvSpPr>
        <p:spPr>
          <a:xfrm>
            <a:off x="1031250" y="8095593"/>
            <a:ext cx="1137900" cy="1143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7AA7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9903454" y="473771"/>
            <a:ext cx="7948419" cy="3400612"/>
          </a:xfrm>
          <a:custGeom>
            <a:rect b="b" l="l" r="r" t="t"/>
            <a:pathLst>
              <a:path extrusionOk="0" h="3400612" w="7948419">
                <a:moveTo>
                  <a:pt x="0" y="0"/>
                </a:moveTo>
                <a:lnTo>
                  <a:pt x="7948419" y="0"/>
                </a:lnTo>
                <a:lnTo>
                  <a:pt x="7948419" y="3400613"/>
                </a:lnTo>
                <a:lnTo>
                  <a:pt x="0" y="3400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5"/>
          <p:cNvSpPr/>
          <p:nvPr/>
        </p:nvSpPr>
        <p:spPr>
          <a:xfrm>
            <a:off x="12289143" y="2879804"/>
            <a:ext cx="2901550" cy="1160620"/>
          </a:xfrm>
          <a:custGeom>
            <a:rect b="b" l="l" r="r" t="t"/>
            <a:pathLst>
              <a:path extrusionOk="0" h="1160620" w="2901550">
                <a:moveTo>
                  <a:pt x="0" y="0"/>
                </a:moveTo>
                <a:lnTo>
                  <a:pt x="2901549" y="0"/>
                </a:lnTo>
                <a:lnTo>
                  <a:pt x="2901549" y="1160620"/>
                </a:lnTo>
                <a:lnTo>
                  <a:pt x="0" y="1160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5"/>
          <p:cNvSpPr/>
          <p:nvPr/>
        </p:nvSpPr>
        <p:spPr>
          <a:xfrm>
            <a:off x="10157471" y="4053113"/>
            <a:ext cx="7440386" cy="5878433"/>
          </a:xfrm>
          <a:custGeom>
            <a:rect b="b" l="l" r="r" t="t"/>
            <a:pathLst>
              <a:path extrusionOk="0" h="5878433" w="7440386">
                <a:moveTo>
                  <a:pt x="0" y="0"/>
                </a:moveTo>
                <a:lnTo>
                  <a:pt x="7440386" y="0"/>
                </a:lnTo>
                <a:lnTo>
                  <a:pt x="7440386" y="5878432"/>
                </a:lnTo>
                <a:lnTo>
                  <a:pt x="0" y="58784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5"/>
          <p:cNvSpPr txBox="1"/>
          <p:nvPr/>
        </p:nvSpPr>
        <p:spPr>
          <a:xfrm>
            <a:off x="1028700" y="1762879"/>
            <a:ext cx="6340649" cy="866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人臉辨識</a:t>
            </a:r>
            <a:endParaRPr b="0" i="0" sz="56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1028700" y="4845050"/>
            <a:ext cx="898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B2B2B"/>
                </a:solidFill>
                <a:latin typeface="Calibri"/>
                <a:ea typeface="Calibri"/>
                <a:cs typeface="Calibri"/>
                <a:sym typeface="Calibri"/>
              </a:rPr>
              <a:t>有帳戶</a:t>
            </a:r>
            <a:r>
              <a:rPr b="0" i="0" lang="en-US" sz="3500" u="none" cap="none" strike="noStrike">
                <a:solidFill>
                  <a:srgbClr val="2B2B2B"/>
                </a:solidFill>
                <a:latin typeface="Calibri"/>
                <a:ea typeface="Calibri"/>
                <a:cs typeface="Calibri"/>
                <a:sym typeface="Calibri"/>
              </a:rPr>
              <a:t>程式</a:t>
            </a:r>
            <a:r>
              <a:rPr lang="en-US" sz="3500">
                <a:solidFill>
                  <a:srgbClr val="2B2B2B"/>
                </a:solidFill>
                <a:latin typeface="Calibri"/>
                <a:ea typeface="Calibri"/>
                <a:cs typeface="Calibri"/>
                <a:sym typeface="Calibri"/>
              </a:rPr>
              <a:t>就</a:t>
            </a:r>
            <a:r>
              <a:rPr b="0" i="0" lang="en-US" sz="3500" u="none" cap="none" strike="noStrike">
                <a:solidFill>
                  <a:srgbClr val="2B2B2B"/>
                </a:solidFill>
                <a:latin typeface="Calibri"/>
                <a:ea typeface="Calibri"/>
                <a:cs typeface="Calibri"/>
                <a:sym typeface="Calibri"/>
              </a:rPr>
              <a:t>會辨識用戶，並且給出信心值。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1028700" y="3653609"/>
            <a:ext cx="811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B2B2B"/>
                </a:solidFill>
                <a:latin typeface="Calibri"/>
                <a:ea typeface="Calibri"/>
                <a:cs typeface="Calibri"/>
                <a:sym typeface="Calibri"/>
              </a:rPr>
              <a:t>如此人沒有建立帳戶就詢問是否新增。</a:t>
            </a:r>
            <a:endParaRPr sz="3500">
              <a:solidFill>
                <a:srgbClr val="2B2B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1029975" y="1028700"/>
            <a:ext cx="1140450" cy="571500"/>
            <a:chOff x="1700" y="0"/>
            <a:chExt cx="1520600" cy="762000"/>
          </a:xfrm>
        </p:grpSpPr>
        <p:sp>
          <p:nvSpPr>
            <p:cNvPr id="158" name="Google Shape;158;p6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6"/>
          <p:cNvSpPr/>
          <p:nvPr/>
        </p:nvSpPr>
        <p:spPr>
          <a:xfrm>
            <a:off x="1031250" y="8095593"/>
            <a:ext cx="1137900" cy="1143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7AA7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8583962" y="3096554"/>
            <a:ext cx="9244957" cy="4093891"/>
          </a:xfrm>
          <a:custGeom>
            <a:rect b="b" l="l" r="r" t="t"/>
            <a:pathLst>
              <a:path extrusionOk="0" h="4093891" w="9244957">
                <a:moveTo>
                  <a:pt x="0" y="0"/>
                </a:moveTo>
                <a:lnTo>
                  <a:pt x="9244957" y="0"/>
                </a:lnTo>
                <a:lnTo>
                  <a:pt x="9244957" y="4093892"/>
                </a:lnTo>
                <a:lnTo>
                  <a:pt x="0" y="40938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4246" l="0" r="-8028" t="0"/>
            </a:stretch>
          </a:blipFill>
          <a:ln>
            <a:noFill/>
          </a:ln>
        </p:spPr>
      </p:sp>
      <p:sp>
        <p:nvSpPr>
          <p:cNvPr id="162" name="Google Shape;162;p6"/>
          <p:cNvSpPr txBox="1"/>
          <p:nvPr/>
        </p:nvSpPr>
        <p:spPr>
          <a:xfrm>
            <a:off x="1028700" y="1762879"/>
            <a:ext cx="6340649" cy="866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人臉辨識</a:t>
            </a:r>
            <a:endParaRPr b="0" i="0" sz="56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028700" y="4516109"/>
            <a:ext cx="7380509" cy="1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2B2B2B"/>
                </a:solidFill>
                <a:latin typeface="Calibri"/>
                <a:ea typeface="Calibri"/>
                <a:cs typeface="Calibri"/>
                <a:sym typeface="Calibri"/>
              </a:rPr>
              <a:t>辨識出該用戶後，顯示出帳戶餘額，與是否更改用戶餘額。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1029975" y="1028700"/>
            <a:ext cx="1140450" cy="571500"/>
            <a:chOff x="1700" y="0"/>
            <a:chExt cx="1520600" cy="762000"/>
          </a:xfrm>
        </p:grpSpPr>
        <p:sp>
          <p:nvSpPr>
            <p:cNvPr id="169" name="Google Shape;169;p7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7"/>
          <p:cNvSpPr/>
          <p:nvPr/>
        </p:nvSpPr>
        <p:spPr>
          <a:xfrm>
            <a:off x="1031250" y="8095593"/>
            <a:ext cx="1137900" cy="1143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7AA7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1028700" y="1762879"/>
            <a:ext cx="6340649" cy="866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主選單 程式碼</a:t>
            </a:r>
            <a:endParaRPr b="0" i="0" sz="56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876300"/>
            <a:ext cx="12042013" cy="8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1029975" y="1028700"/>
            <a:ext cx="1140450" cy="571500"/>
            <a:chOff x="1700" y="0"/>
            <a:chExt cx="1520600" cy="762000"/>
          </a:xfrm>
        </p:grpSpPr>
        <p:sp>
          <p:nvSpPr>
            <p:cNvPr id="179" name="Google Shape;179;p8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8"/>
          <p:cNvSpPr/>
          <p:nvPr/>
        </p:nvSpPr>
        <p:spPr>
          <a:xfrm>
            <a:off x="1031250" y="8095593"/>
            <a:ext cx="1137900" cy="1143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7AA7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1028700" y="1762879"/>
            <a:ext cx="6340649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輸入人臉 程式碼</a:t>
            </a:r>
            <a:endParaRPr b="0" i="0" sz="56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65361" l="0" r="28320" t="0"/>
          <a:stretch/>
        </p:blipFill>
        <p:spPr>
          <a:xfrm>
            <a:off x="435149" y="3530412"/>
            <a:ext cx="7241162" cy="38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34639"/>
          <a:stretch/>
        </p:blipFill>
        <p:spPr>
          <a:xfrm>
            <a:off x="8077200" y="2400300"/>
            <a:ext cx="10079395" cy="734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1029975" y="1028700"/>
            <a:ext cx="1140450" cy="571500"/>
            <a:chOff x="1700" y="0"/>
            <a:chExt cx="1520600" cy="762000"/>
          </a:xfrm>
        </p:grpSpPr>
        <p:sp>
          <p:nvSpPr>
            <p:cNvPr id="190" name="Google Shape;190;p9"/>
            <p:cNvSpPr/>
            <p:nvPr/>
          </p:nvSpPr>
          <p:spPr>
            <a:xfrm>
              <a:off x="1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63700" y="0"/>
              <a:ext cx="758600" cy="762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9A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9"/>
          <p:cNvSpPr txBox="1"/>
          <p:nvPr/>
        </p:nvSpPr>
        <p:spPr>
          <a:xfrm>
            <a:off x="1028700" y="1762879"/>
            <a:ext cx="6340649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2B2B2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訓練模型 程式碼</a:t>
            </a:r>
            <a:endParaRPr b="0" i="0" sz="5600" u="none" cap="none" strike="noStrike">
              <a:solidFill>
                <a:srgbClr val="2B2B2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49066" l="0" r="0" t="0"/>
          <a:stretch/>
        </p:blipFill>
        <p:spPr>
          <a:xfrm>
            <a:off x="685800" y="3238500"/>
            <a:ext cx="8654078" cy="5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17609" t="50449"/>
          <a:stretch/>
        </p:blipFill>
        <p:spPr>
          <a:xfrm>
            <a:off x="9563100" y="3006653"/>
            <a:ext cx="7946858" cy="636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3thtt9</dc:creator>
</cp:coreProperties>
</file>