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7" r:id="rId3"/>
    <p:sldId id="324" r:id="rId4"/>
    <p:sldId id="294" r:id="rId5"/>
    <p:sldId id="292" r:id="rId6"/>
    <p:sldId id="322" r:id="rId7"/>
    <p:sldId id="303" r:id="rId8"/>
    <p:sldId id="312" r:id="rId9"/>
    <p:sldId id="304" r:id="rId10"/>
    <p:sldId id="315" r:id="rId11"/>
    <p:sldId id="306" r:id="rId12"/>
    <p:sldId id="307" r:id="rId13"/>
    <p:sldId id="308" r:id="rId14"/>
    <p:sldId id="316" r:id="rId15"/>
    <p:sldId id="309" r:id="rId16"/>
    <p:sldId id="319" r:id="rId17"/>
    <p:sldId id="317" r:id="rId18"/>
    <p:sldId id="30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FDD"/>
    <a:srgbClr val="DAF4F4"/>
    <a:srgbClr val="0070C0"/>
    <a:srgbClr val="31859C"/>
    <a:srgbClr val="385D8A"/>
    <a:srgbClr val="FFFF66"/>
    <a:srgbClr val="00206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7" autoAdjust="0"/>
    <p:restoredTop sz="95244" autoAdjust="0"/>
  </p:normalViewPr>
  <p:slideViewPr>
    <p:cSldViewPr>
      <p:cViewPr>
        <p:scale>
          <a:sx n="75" d="100"/>
          <a:sy n="75" d="100"/>
        </p:scale>
        <p:origin x="2124" y="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6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81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6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35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0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4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</a:t>
            </a:r>
            <a:r>
              <a:rPr lang="ko-KR" altLang="en-US" sz="4400" b="1" spc="-15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3717032"/>
            <a:ext cx="4256473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UI/UX </a:t>
            </a:r>
            <a:r>
              <a:rPr lang="ko-KR" altLang="en-US" b="1" dirty="0"/>
              <a:t>콘셉트 기획</a:t>
            </a:r>
            <a:endParaRPr lang="ko-KR" altLang="en-US" dirty="0"/>
          </a:p>
          <a:p>
            <a:pPr algn="ctr"/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/>
          <p:cNvSpPr txBox="1"/>
          <p:nvPr/>
        </p:nvSpPr>
        <p:spPr>
          <a:xfrm>
            <a:off x="673490" y="464727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4.</a:t>
            </a:r>
            <a:r>
              <a:rPr lang="ko-KR" altLang="en-US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화면의 </a:t>
            </a:r>
            <a:r>
              <a:rPr lang="ko-KR" altLang="en-US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기본구조 정의 </a:t>
            </a:r>
            <a:endParaRPr lang="en-US" sz="900" dirty="0"/>
          </a:p>
        </p:txBody>
      </p:sp>
      <p:grpSp>
        <p:nvGrpSpPr>
          <p:cNvPr id="31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32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35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36" name="직사각형 35"/>
          <p:cNvSpPr/>
          <p:nvPr/>
        </p:nvSpPr>
        <p:spPr>
          <a:xfrm>
            <a:off x="578487" y="2426299"/>
            <a:ext cx="3959705" cy="3957058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36681" y="2426300"/>
            <a:ext cx="1955315" cy="1803749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9" name="직사각형 38"/>
          <p:cNvSpPr/>
          <p:nvPr/>
        </p:nvSpPr>
        <p:spPr>
          <a:xfrm>
            <a:off x="1940464" y="2470980"/>
            <a:ext cx="1009996" cy="529936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씽씽이</a:t>
            </a:r>
            <a:endParaRPr lang="en-US" altLang="ko-KR" sz="1350" b="1" dirty="0"/>
          </a:p>
        </p:txBody>
      </p:sp>
      <p:sp>
        <p:nvSpPr>
          <p:cNvPr id="40" name="직사각형 39"/>
          <p:cNvSpPr/>
          <p:nvPr/>
        </p:nvSpPr>
        <p:spPr>
          <a:xfrm>
            <a:off x="279998" y="2116649"/>
            <a:ext cx="1340426" cy="80835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메인</a:t>
            </a:r>
            <a:endParaRPr lang="en-US" altLang="ko-KR" sz="1350" b="1" dirty="0"/>
          </a:p>
        </p:txBody>
      </p:sp>
      <p:sp>
        <p:nvSpPr>
          <p:cNvPr id="43" name="직사각형 42"/>
          <p:cNvSpPr/>
          <p:nvPr/>
        </p:nvSpPr>
        <p:spPr>
          <a:xfrm>
            <a:off x="7465889" y="2655089"/>
            <a:ext cx="1498599" cy="830389"/>
          </a:xfrm>
          <a:prstGeom prst="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면허증 기입</a:t>
            </a:r>
            <a:endParaRPr lang="en-US" altLang="ko-KR" sz="1350" b="1" dirty="0"/>
          </a:p>
        </p:txBody>
      </p:sp>
      <p:sp>
        <p:nvSpPr>
          <p:cNvPr id="44" name="직사각형 43"/>
          <p:cNvSpPr/>
          <p:nvPr/>
        </p:nvSpPr>
        <p:spPr>
          <a:xfrm>
            <a:off x="7465887" y="3731993"/>
            <a:ext cx="1498600" cy="1333597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ID </a:t>
            </a:r>
          </a:p>
          <a:p>
            <a:pPr algn="ctr"/>
            <a:r>
              <a:rPr lang="en-US" altLang="ko-KR" sz="1350" b="1" dirty="0"/>
              <a:t>PASS 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609452" y="3457983"/>
            <a:ext cx="3223681" cy="1078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53"/>
          <p:cNvCxnSpPr>
            <a:stCxn id="57" idx="2"/>
            <a:endCxn id="58" idx="1"/>
          </p:cNvCxnSpPr>
          <p:nvPr/>
        </p:nvCxnSpPr>
        <p:spPr>
          <a:xfrm rot="16200000" flipH="1">
            <a:off x="4142476" y="5188672"/>
            <a:ext cx="752785" cy="1222785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183493" y="3065600"/>
            <a:ext cx="1282395" cy="468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830621" y="3116870"/>
            <a:ext cx="1332167" cy="644744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클릭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80885" y="4593819"/>
            <a:ext cx="1058165" cy="889482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위치 검색</a:t>
            </a:r>
            <a:endParaRPr lang="en-US" altLang="ko-KR" sz="1350" b="1" dirty="0"/>
          </a:p>
        </p:txBody>
      </p:sp>
      <p:sp>
        <p:nvSpPr>
          <p:cNvPr id="56" name="직사각형 55"/>
          <p:cNvSpPr/>
          <p:nvPr/>
        </p:nvSpPr>
        <p:spPr>
          <a:xfrm>
            <a:off x="2064250" y="4579684"/>
            <a:ext cx="988176" cy="889483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이용하기</a:t>
            </a:r>
            <a:endParaRPr lang="en-US" altLang="ko-KR" sz="1350" b="1" dirty="0"/>
          </a:p>
        </p:txBody>
      </p:sp>
      <p:sp>
        <p:nvSpPr>
          <p:cNvPr id="57" name="직사각형 56"/>
          <p:cNvSpPr/>
          <p:nvPr/>
        </p:nvSpPr>
        <p:spPr>
          <a:xfrm>
            <a:off x="3382563" y="4534190"/>
            <a:ext cx="1049824" cy="889483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반납하기</a:t>
            </a:r>
            <a:endParaRPr lang="en-US" altLang="ko-KR" sz="1350" dirty="0"/>
          </a:p>
        </p:txBody>
      </p:sp>
      <p:sp>
        <p:nvSpPr>
          <p:cNvPr id="58" name="직사각형 57"/>
          <p:cNvSpPr/>
          <p:nvPr/>
        </p:nvSpPr>
        <p:spPr>
          <a:xfrm>
            <a:off x="5130260" y="5683555"/>
            <a:ext cx="2106464" cy="985805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요금계산</a:t>
            </a:r>
            <a:endParaRPr lang="ko-KR" altLang="en-US" sz="1350" b="1" dirty="0"/>
          </a:p>
        </p:txBody>
      </p:sp>
      <p:sp>
        <p:nvSpPr>
          <p:cNvPr id="59" name="직사각형 58"/>
          <p:cNvSpPr/>
          <p:nvPr/>
        </p:nvSpPr>
        <p:spPr>
          <a:xfrm>
            <a:off x="4641630" y="2099052"/>
            <a:ext cx="1140909" cy="61929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서브메뉴</a:t>
            </a:r>
            <a:endParaRPr lang="en-US" altLang="ko-KR" sz="1350" b="1" dirty="0"/>
          </a:p>
        </p:txBody>
      </p:sp>
      <p:sp>
        <p:nvSpPr>
          <p:cNvPr id="60" name="직사각형 59"/>
          <p:cNvSpPr/>
          <p:nvPr/>
        </p:nvSpPr>
        <p:spPr>
          <a:xfrm>
            <a:off x="5057758" y="2814831"/>
            <a:ext cx="1125734" cy="493398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면허증 </a:t>
            </a:r>
            <a:endParaRPr lang="en-US" altLang="ko-KR" sz="1350" b="1" dirty="0"/>
          </a:p>
          <a:p>
            <a:pPr algn="ctr"/>
            <a:r>
              <a:rPr lang="ko-KR" altLang="en-US" sz="1350" b="1" dirty="0"/>
              <a:t>등록</a:t>
            </a:r>
            <a:endParaRPr lang="en-US" altLang="ko-KR" sz="1350" b="1" dirty="0"/>
          </a:p>
        </p:txBody>
      </p:sp>
      <p:sp>
        <p:nvSpPr>
          <p:cNvPr id="61" name="직사각형 60"/>
          <p:cNvSpPr/>
          <p:nvPr/>
        </p:nvSpPr>
        <p:spPr>
          <a:xfrm>
            <a:off x="5057759" y="3619380"/>
            <a:ext cx="1125735" cy="43334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회원가입</a:t>
            </a:r>
            <a:endParaRPr lang="en-US" altLang="ko-KR" sz="1350" b="1" dirty="0"/>
          </a:p>
        </p:txBody>
      </p:sp>
      <p:sp>
        <p:nvSpPr>
          <p:cNvPr id="62" name="직사각형 61"/>
          <p:cNvSpPr/>
          <p:nvPr/>
        </p:nvSpPr>
        <p:spPr>
          <a:xfrm>
            <a:off x="722650" y="3243523"/>
            <a:ext cx="897774" cy="40316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서브메뉴</a:t>
            </a:r>
            <a:endParaRPr lang="en-US" altLang="ko-KR" sz="1350" b="1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6193329" y="3880129"/>
            <a:ext cx="1248771" cy="1586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0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"/>
          <p:cNvSpPr txBox="1"/>
          <p:nvPr/>
        </p:nvSpPr>
        <p:spPr>
          <a:xfrm>
            <a:off x="673490" y="464727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4-1. </a:t>
            </a:r>
            <a:r>
              <a:rPr lang="ko-KR" altLang="en-US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화면의 기본구조 정의 </a:t>
            </a:r>
            <a:endParaRPr lang="en-US" sz="900" dirty="0"/>
          </a:p>
        </p:txBody>
      </p:sp>
      <p:grpSp>
        <p:nvGrpSpPr>
          <p:cNvPr id="40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41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42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4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/>
        </p:nvSpPr>
        <p:spPr>
          <a:xfrm>
            <a:off x="694025" y="2291408"/>
            <a:ext cx="3959705" cy="3957058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7" name="직사각형 26"/>
          <p:cNvSpPr/>
          <p:nvPr/>
        </p:nvSpPr>
        <p:spPr>
          <a:xfrm>
            <a:off x="2184849" y="2459804"/>
            <a:ext cx="1009996" cy="529936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킥보드</a:t>
            </a:r>
            <a:endParaRPr lang="en-US" altLang="ko-KR" sz="1350" b="1" dirty="0"/>
          </a:p>
        </p:txBody>
      </p:sp>
      <p:sp>
        <p:nvSpPr>
          <p:cNvPr id="28" name="직사각형 27"/>
          <p:cNvSpPr/>
          <p:nvPr/>
        </p:nvSpPr>
        <p:spPr>
          <a:xfrm>
            <a:off x="838188" y="3081323"/>
            <a:ext cx="897774" cy="57330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서브메뉴</a:t>
            </a:r>
            <a:endParaRPr lang="en-US" altLang="ko-KR" sz="1350" b="1" dirty="0"/>
          </a:p>
        </p:txBody>
      </p:sp>
      <p:sp>
        <p:nvSpPr>
          <p:cNvPr id="29" name="직사각형 28"/>
          <p:cNvSpPr/>
          <p:nvPr/>
        </p:nvSpPr>
        <p:spPr>
          <a:xfrm>
            <a:off x="395536" y="1981758"/>
            <a:ext cx="1340426" cy="80835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메인</a:t>
            </a:r>
            <a:endParaRPr lang="en-US" altLang="ko-KR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3474483" y="4502917"/>
            <a:ext cx="1049824" cy="889483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반납하기</a:t>
            </a:r>
            <a:endParaRPr lang="en-US" altLang="ko-KR" sz="1350" b="1" dirty="0"/>
          </a:p>
        </p:txBody>
      </p:sp>
      <p:cxnSp>
        <p:nvCxnSpPr>
          <p:cNvPr id="31" name="직선 화살표 연결선 30"/>
          <p:cNvCxnSpPr>
            <a:stCxn id="68" idx="0"/>
          </p:cNvCxnSpPr>
          <p:nvPr/>
        </p:nvCxnSpPr>
        <p:spPr>
          <a:xfrm flipV="1">
            <a:off x="1379899" y="2807007"/>
            <a:ext cx="4311569" cy="1660574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691468" y="1998656"/>
            <a:ext cx="1490825" cy="1390695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23"/>
          <a:stretch/>
        </p:blipFill>
        <p:spPr>
          <a:xfrm>
            <a:off x="5730805" y="2101510"/>
            <a:ext cx="1345803" cy="1136048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 flipV="1">
            <a:off x="2715364" y="4068065"/>
            <a:ext cx="2225071" cy="1977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952218" y="3879317"/>
            <a:ext cx="1182898" cy="9858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로그인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6142610" y="4388964"/>
            <a:ext cx="673132" cy="9184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823236" y="3773712"/>
            <a:ext cx="1576682" cy="167151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6953349" y="3871579"/>
            <a:ext cx="1302553" cy="441007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이메일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53349" y="4388965"/>
            <a:ext cx="1302552" cy="441007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비밀번호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53349" y="4895274"/>
            <a:ext cx="1302552" cy="441007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시작하기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4084029" y="6126179"/>
            <a:ext cx="1459639" cy="2068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550885" y="5721166"/>
            <a:ext cx="2106464" cy="985805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요금계산</a:t>
            </a:r>
            <a:endParaRPr lang="ko-KR" altLang="en-US" sz="1350" b="1" dirty="0"/>
          </a:p>
        </p:txBody>
      </p:sp>
      <p:sp>
        <p:nvSpPr>
          <p:cNvPr id="67" name="타원 66"/>
          <p:cNvSpPr/>
          <p:nvPr/>
        </p:nvSpPr>
        <p:spPr>
          <a:xfrm>
            <a:off x="2641782" y="3234478"/>
            <a:ext cx="1332167" cy="644744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클릭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850816" y="4467581"/>
            <a:ext cx="1058165" cy="889482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위치 검색</a:t>
            </a:r>
            <a:endParaRPr lang="en-US" altLang="ko-KR" sz="1350" b="1" dirty="0"/>
          </a:p>
        </p:txBody>
      </p:sp>
      <p:sp>
        <p:nvSpPr>
          <p:cNvPr id="69" name="직사각형 68"/>
          <p:cNvSpPr/>
          <p:nvPr/>
        </p:nvSpPr>
        <p:spPr>
          <a:xfrm>
            <a:off x="2221275" y="4483713"/>
            <a:ext cx="988176" cy="889483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이용하기</a:t>
            </a:r>
            <a:endParaRPr lang="en-US" altLang="ko-KR" sz="1350" b="1" dirty="0"/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2724081" y="4061488"/>
            <a:ext cx="14727" cy="403243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083986" y="5406092"/>
            <a:ext cx="43" cy="772767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9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"/>
          <p:cNvSpPr txBox="1"/>
          <p:nvPr/>
        </p:nvSpPr>
        <p:spPr>
          <a:xfrm>
            <a:off x="673490" y="464727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4-2. </a:t>
            </a:r>
            <a:r>
              <a:rPr lang="ko-KR" altLang="en-US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화면의 기본구조 정의 </a:t>
            </a:r>
            <a:endParaRPr lang="en-US" sz="900" dirty="0"/>
          </a:p>
        </p:txBody>
      </p:sp>
      <p:grpSp>
        <p:nvGrpSpPr>
          <p:cNvPr id="23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24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25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26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36" name="직사각형 35"/>
          <p:cNvSpPr/>
          <p:nvPr/>
        </p:nvSpPr>
        <p:spPr>
          <a:xfrm>
            <a:off x="1118795" y="2166728"/>
            <a:ext cx="3816266" cy="4007158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1" name="직사각형 40"/>
          <p:cNvSpPr/>
          <p:nvPr/>
        </p:nvSpPr>
        <p:spPr>
          <a:xfrm>
            <a:off x="663687" y="1817134"/>
            <a:ext cx="1140909" cy="61929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 err="1"/>
              <a:t>서브메뉴</a:t>
            </a:r>
            <a:endParaRPr lang="en-US" altLang="ko-KR" sz="1350" dirty="0"/>
          </a:p>
        </p:txBody>
      </p:sp>
      <p:sp>
        <p:nvSpPr>
          <p:cNvPr id="47" name="직사각형 46"/>
          <p:cNvSpPr/>
          <p:nvPr/>
        </p:nvSpPr>
        <p:spPr>
          <a:xfrm>
            <a:off x="1823122" y="3663897"/>
            <a:ext cx="2407613" cy="85855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면허증 </a:t>
            </a:r>
            <a:endParaRPr lang="en-US" altLang="ko-KR" sz="1350" dirty="0"/>
          </a:p>
          <a:p>
            <a:pPr algn="ctr"/>
            <a:r>
              <a:rPr lang="ko-KR" altLang="en-US" sz="1350" dirty="0"/>
              <a:t>등록</a:t>
            </a:r>
            <a:endParaRPr lang="en-US" altLang="ko-KR" sz="1350" dirty="0"/>
          </a:p>
        </p:txBody>
      </p:sp>
      <p:sp>
        <p:nvSpPr>
          <p:cNvPr id="49" name="직사각형 48"/>
          <p:cNvSpPr/>
          <p:nvPr/>
        </p:nvSpPr>
        <p:spPr>
          <a:xfrm>
            <a:off x="1841648" y="4883895"/>
            <a:ext cx="2370560" cy="1006316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회원가입</a:t>
            </a:r>
            <a:endParaRPr lang="en-US" altLang="ko-KR" sz="135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4230735" y="3814539"/>
            <a:ext cx="1327673" cy="1799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4212208" y="5351622"/>
            <a:ext cx="1346200" cy="15211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558409" y="2713083"/>
            <a:ext cx="2613991" cy="1737172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sp>
        <p:nvSpPr>
          <p:cNvPr id="54" name="직사각형 53"/>
          <p:cNvSpPr/>
          <p:nvPr/>
        </p:nvSpPr>
        <p:spPr>
          <a:xfrm>
            <a:off x="5558409" y="4605567"/>
            <a:ext cx="2613991" cy="191977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 </a:t>
            </a:r>
          </a:p>
          <a:p>
            <a:pPr algn="ctr"/>
            <a:r>
              <a:rPr lang="en-US" altLang="ko-KR" sz="1350" dirty="0"/>
              <a:t>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975834" y="4838691"/>
            <a:ext cx="1738800" cy="367200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이메일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975833" y="5371874"/>
            <a:ext cx="1738800" cy="367200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비밀번호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975833" y="5905056"/>
            <a:ext cx="1738800" cy="367200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가입하기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975833" y="2865620"/>
            <a:ext cx="1738800" cy="3672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번호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975833" y="3388795"/>
            <a:ext cx="1738800" cy="3672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975833" y="3911971"/>
            <a:ext cx="1738800" cy="3672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성명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23122" y="2500416"/>
            <a:ext cx="2407613" cy="858550"/>
          </a:xfrm>
          <a:prstGeom prst="rect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이용방법</a:t>
            </a:r>
            <a:endParaRPr lang="en-US" altLang="ko-KR" sz="135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964993" y="1960327"/>
            <a:ext cx="2543110" cy="16711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58407" y="1717381"/>
            <a:ext cx="2613992" cy="829721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이용방법 안내문</a:t>
            </a:r>
            <a:endParaRPr lang="en-US" altLang="ko-KR" sz="135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2990976" y="1927112"/>
            <a:ext cx="1" cy="553299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"/>
          <p:cNvSpPr txBox="1"/>
          <p:nvPr/>
        </p:nvSpPr>
        <p:spPr>
          <a:xfrm>
            <a:off x="673490" y="464727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4-2. </a:t>
            </a:r>
            <a:r>
              <a:rPr lang="ko-KR" altLang="en-US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화면의 기본구조 정의 </a:t>
            </a:r>
            <a:endParaRPr lang="en-US" sz="900" dirty="0"/>
          </a:p>
        </p:txBody>
      </p:sp>
      <p:grpSp>
        <p:nvGrpSpPr>
          <p:cNvPr id="38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40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4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44" name="직사각형 43"/>
          <p:cNvSpPr/>
          <p:nvPr/>
        </p:nvSpPr>
        <p:spPr>
          <a:xfrm>
            <a:off x="1046788" y="2094721"/>
            <a:ext cx="3816266" cy="4007158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5" name="직사각형 44"/>
          <p:cNvSpPr/>
          <p:nvPr/>
        </p:nvSpPr>
        <p:spPr>
          <a:xfrm>
            <a:off x="591679" y="1745127"/>
            <a:ext cx="1140909" cy="61929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 err="1"/>
              <a:t>서브메뉴</a:t>
            </a:r>
            <a:endParaRPr lang="en-US" altLang="ko-KR" sz="1350" dirty="0"/>
          </a:p>
        </p:txBody>
      </p:sp>
      <p:sp>
        <p:nvSpPr>
          <p:cNvPr id="46" name="직사각형 45"/>
          <p:cNvSpPr/>
          <p:nvPr/>
        </p:nvSpPr>
        <p:spPr>
          <a:xfrm>
            <a:off x="1751114" y="3591890"/>
            <a:ext cx="2407613" cy="85855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면허증 </a:t>
            </a:r>
            <a:endParaRPr lang="en-US" altLang="ko-KR" sz="1350" dirty="0"/>
          </a:p>
          <a:p>
            <a:pPr algn="ctr"/>
            <a:r>
              <a:rPr lang="ko-KR" altLang="en-US" sz="1350" dirty="0"/>
              <a:t>등록</a:t>
            </a:r>
            <a:endParaRPr lang="en-US" altLang="ko-KR" sz="1350" dirty="0"/>
          </a:p>
        </p:txBody>
      </p:sp>
      <p:sp>
        <p:nvSpPr>
          <p:cNvPr id="52" name="직사각형 51"/>
          <p:cNvSpPr/>
          <p:nvPr/>
        </p:nvSpPr>
        <p:spPr>
          <a:xfrm>
            <a:off x="1769641" y="4811888"/>
            <a:ext cx="2370560" cy="1006316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회원가입</a:t>
            </a:r>
            <a:endParaRPr lang="en-US" altLang="ko-KR" sz="135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4158727" y="3742531"/>
            <a:ext cx="1327673" cy="1799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4140201" y="5279614"/>
            <a:ext cx="1346200" cy="15211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486401" y="2706836"/>
            <a:ext cx="2666999" cy="1648088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sp>
        <p:nvSpPr>
          <p:cNvPr id="57" name="직사각형 56"/>
          <p:cNvSpPr/>
          <p:nvPr/>
        </p:nvSpPr>
        <p:spPr>
          <a:xfrm>
            <a:off x="5486401" y="4533559"/>
            <a:ext cx="2667000" cy="191977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 </a:t>
            </a:r>
          </a:p>
          <a:p>
            <a:pPr algn="ctr"/>
            <a:r>
              <a:rPr lang="en-US" altLang="ko-KR" sz="1350" dirty="0"/>
              <a:t>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917352" y="4766684"/>
            <a:ext cx="1765301" cy="341900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이메일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931043" y="5287219"/>
            <a:ext cx="1765301" cy="367196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비밀번호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940221" y="5833050"/>
            <a:ext cx="1737893" cy="363885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가입하기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903826" y="2844684"/>
            <a:ext cx="1738232" cy="431417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번호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903826" y="3229908"/>
            <a:ext cx="1738232" cy="42522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생년월일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903826" y="3647719"/>
            <a:ext cx="1738232" cy="354794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성명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751114" y="2428409"/>
            <a:ext cx="2407613" cy="858550"/>
          </a:xfrm>
          <a:prstGeom prst="rect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이용방법</a:t>
            </a:r>
            <a:endParaRPr lang="en-US" altLang="ko-KR" sz="1350" dirty="0"/>
          </a:p>
        </p:txBody>
      </p:sp>
      <p:cxnSp>
        <p:nvCxnSpPr>
          <p:cNvPr id="65" name="직선 화살표 연결선 64"/>
          <p:cNvCxnSpPr>
            <a:endCxn id="66" idx="1"/>
          </p:cNvCxnSpPr>
          <p:nvPr/>
        </p:nvCxnSpPr>
        <p:spPr>
          <a:xfrm flipV="1">
            <a:off x="4158726" y="2159988"/>
            <a:ext cx="1327674" cy="39741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486400" y="1745127"/>
            <a:ext cx="2667000" cy="829721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이용방법 안내문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1776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4CF120-0FBC-4979-B8CC-B93A4258E03B}"/>
              </a:ext>
            </a:extLst>
          </p:cNvPr>
          <p:cNvSpPr/>
          <p:nvPr/>
        </p:nvSpPr>
        <p:spPr>
          <a:xfrm>
            <a:off x="2267744" y="1196751"/>
            <a:ext cx="4320479" cy="5514297"/>
          </a:xfrm>
          <a:prstGeom prst="rect">
            <a:avLst/>
          </a:prstGeom>
          <a:solidFill>
            <a:schemeClr val="bg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사각형: 둥근 모서리 33">
            <a:extLst>
              <a:ext uri="{FF2B5EF4-FFF2-40B4-BE49-F238E27FC236}">
                <a16:creationId xmlns:a16="http://schemas.microsoft.com/office/drawing/2014/main" id="{5E23B3BA-A526-46E5-A331-8678E54A0544}"/>
              </a:ext>
            </a:extLst>
          </p:cNvPr>
          <p:cNvSpPr/>
          <p:nvPr/>
        </p:nvSpPr>
        <p:spPr>
          <a:xfrm>
            <a:off x="2483768" y="5858421"/>
            <a:ext cx="1729336" cy="594916"/>
          </a:xfrm>
          <a:prstGeom prst="round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chemeClr val="tx1"/>
                </a:solidFill>
              </a:rPr>
              <a:t>대여하기</a:t>
            </a:r>
          </a:p>
        </p:txBody>
      </p:sp>
      <p:sp>
        <p:nvSpPr>
          <p:cNvPr id="20" name="사각형: 둥근 모서리 21">
            <a:extLst>
              <a:ext uri="{FF2B5EF4-FFF2-40B4-BE49-F238E27FC236}">
                <a16:creationId xmlns:a16="http://schemas.microsoft.com/office/drawing/2014/main" id="{E8D3F895-5CB1-45C6-80BF-04B2DBFC40E0}"/>
              </a:ext>
            </a:extLst>
          </p:cNvPr>
          <p:cNvSpPr/>
          <p:nvPr/>
        </p:nvSpPr>
        <p:spPr>
          <a:xfrm>
            <a:off x="2483768" y="4798365"/>
            <a:ext cx="3888433" cy="827609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4" name="사각형: 둥근 모서리 22">
            <a:extLst>
              <a:ext uri="{FF2B5EF4-FFF2-40B4-BE49-F238E27FC236}">
                <a16:creationId xmlns:a16="http://schemas.microsoft.com/office/drawing/2014/main" id="{36AA8688-4A44-466A-9355-B3BF71FCF36E}"/>
              </a:ext>
            </a:extLst>
          </p:cNvPr>
          <p:cNvSpPr/>
          <p:nvPr/>
        </p:nvSpPr>
        <p:spPr>
          <a:xfrm>
            <a:off x="2483768" y="1412775"/>
            <a:ext cx="2607153" cy="535015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chemeClr val="tx1"/>
                </a:solidFill>
              </a:rPr>
              <a:t>홈 화면</a:t>
            </a:r>
          </a:p>
        </p:txBody>
      </p:sp>
      <p:sp>
        <p:nvSpPr>
          <p:cNvPr id="26" name="사각형: 둥근 모서리 34">
            <a:extLst>
              <a:ext uri="{FF2B5EF4-FFF2-40B4-BE49-F238E27FC236}">
                <a16:creationId xmlns:a16="http://schemas.microsoft.com/office/drawing/2014/main" id="{46A58E60-0546-4DB0-A5E9-F03A9498EA9A}"/>
              </a:ext>
            </a:extLst>
          </p:cNvPr>
          <p:cNvSpPr/>
          <p:nvPr/>
        </p:nvSpPr>
        <p:spPr>
          <a:xfrm>
            <a:off x="5183414" y="1412775"/>
            <a:ext cx="1188787" cy="3546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27" name="사각형: 둥근 모서리 35">
            <a:extLst>
              <a:ext uri="{FF2B5EF4-FFF2-40B4-BE49-F238E27FC236}">
                <a16:creationId xmlns:a16="http://schemas.microsoft.com/office/drawing/2014/main" id="{4AFD0698-8AFB-4853-A455-5B8BD24CDE58}"/>
              </a:ext>
            </a:extLst>
          </p:cNvPr>
          <p:cNvSpPr/>
          <p:nvPr/>
        </p:nvSpPr>
        <p:spPr>
          <a:xfrm>
            <a:off x="5183413" y="2048309"/>
            <a:ext cx="1188788" cy="25176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50" b="1" dirty="0">
                <a:solidFill>
                  <a:schemeClr val="tx1"/>
                </a:solidFill>
              </a:rPr>
              <a:t> </a:t>
            </a:r>
            <a:r>
              <a:rPr lang="ko-KR" altLang="en-US" sz="125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25" b="1" dirty="0" smtClean="0">
                <a:solidFill>
                  <a:schemeClr val="tx1"/>
                </a:solidFill>
              </a:rPr>
              <a:t>회원가입</a:t>
            </a:r>
            <a:endParaRPr lang="en-US" altLang="ko-KR" sz="1125" b="1" dirty="0">
              <a:solidFill>
                <a:schemeClr val="tx1"/>
              </a:solidFill>
            </a:endParaRPr>
          </a:p>
          <a:p>
            <a:endParaRPr lang="en-US" altLang="ko-KR" sz="1250" b="1" dirty="0">
              <a:solidFill>
                <a:schemeClr val="tx1"/>
              </a:solidFill>
            </a:endParaRPr>
          </a:p>
          <a:p>
            <a:endParaRPr lang="en-US" altLang="ko-KR" sz="1250" b="1" dirty="0">
              <a:solidFill>
                <a:schemeClr val="tx1"/>
              </a:solidFill>
            </a:endParaRPr>
          </a:p>
          <a:p>
            <a:endParaRPr lang="en-US" altLang="ko-KR" sz="1250" b="1" dirty="0">
              <a:solidFill>
                <a:schemeClr val="tx1"/>
              </a:solidFill>
            </a:endParaRPr>
          </a:p>
          <a:p>
            <a:r>
              <a:rPr lang="ko-KR" altLang="en-US" sz="1250" b="1" dirty="0">
                <a:solidFill>
                  <a:schemeClr val="tx1"/>
                </a:solidFill>
              </a:rPr>
              <a:t>  로그인 </a:t>
            </a:r>
          </a:p>
        </p:txBody>
      </p:sp>
      <p:sp>
        <p:nvSpPr>
          <p:cNvPr id="28" name="사각형: 둥근 모서리 36">
            <a:extLst>
              <a:ext uri="{FF2B5EF4-FFF2-40B4-BE49-F238E27FC236}">
                <a16:creationId xmlns:a16="http://schemas.microsoft.com/office/drawing/2014/main" id="{37E173D9-C782-445A-B411-F65385B24C4F}"/>
              </a:ext>
            </a:extLst>
          </p:cNvPr>
          <p:cNvSpPr/>
          <p:nvPr/>
        </p:nvSpPr>
        <p:spPr>
          <a:xfrm>
            <a:off x="4630641" y="5858422"/>
            <a:ext cx="1741560" cy="594916"/>
          </a:xfrm>
          <a:prstGeom prst="round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chemeClr val="tx1"/>
                </a:solidFill>
              </a:rPr>
              <a:t>반납하기</a:t>
            </a:r>
          </a:p>
        </p:txBody>
      </p:sp>
      <p:sp>
        <p:nvSpPr>
          <p:cNvPr id="29" name="Object 3"/>
          <p:cNvSpPr txBox="1"/>
          <p:nvPr/>
        </p:nvSpPr>
        <p:spPr>
          <a:xfrm>
            <a:off x="673490" y="430102"/>
            <a:ext cx="89390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kern="0" spc="-200" dirty="0">
                <a:solidFill>
                  <a:srgbClr val="255994"/>
                </a:solidFill>
                <a:latin typeface="Noto Sans CJK KR Black" pitchFamily="34" charset="0"/>
              </a:rPr>
              <a:t>05. </a:t>
            </a:r>
            <a:r>
              <a:rPr lang="ko-KR" altLang="en-US" sz="2400" kern="0" spc="-200" dirty="0">
                <a:solidFill>
                  <a:srgbClr val="255994"/>
                </a:solidFill>
                <a:latin typeface="Noto Sans CJK KR Black" pitchFamily="34" charset="0"/>
              </a:rPr>
              <a:t>사용자 인터페이스  요소의 구성에 따른 회원정보 화면</a:t>
            </a:r>
            <a:endParaRPr lang="en-US" altLang="ko-KR" sz="2400" dirty="0"/>
          </a:p>
        </p:txBody>
      </p:sp>
      <p:grpSp>
        <p:nvGrpSpPr>
          <p:cNvPr id="30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31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32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6" name="사각형: 둥근 모서리 14">
            <a:extLst>
              <a:ext uri="{FF2B5EF4-FFF2-40B4-BE49-F238E27FC236}">
                <a16:creationId xmlns:a16="http://schemas.microsoft.com/office/drawing/2014/main" id="{B2A4DE70-A61A-462C-A0E1-76F1A09EDEF9}"/>
              </a:ext>
            </a:extLst>
          </p:cNvPr>
          <p:cNvSpPr/>
          <p:nvPr/>
        </p:nvSpPr>
        <p:spPr>
          <a:xfrm>
            <a:off x="2483768" y="2048312"/>
            <a:ext cx="2607154" cy="2540739"/>
          </a:xfrm>
          <a:prstGeom prst="roundRect">
            <a:avLst/>
          </a:prstGeom>
          <a:solidFill>
            <a:schemeClr val="tx2">
              <a:lumMod val="20000"/>
              <a:lumOff val="80000"/>
              <a:alpha val="89000"/>
            </a:schemeClr>
          </a:solidFill>
          <a:ln>
            <a:prstDash val="das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chemeClr val="tx1"/>
                </a:solidFill>
              </a:rPr>
              <a:t>지도</a:t>
            </a:r>
          </a:p>
        </p:txBody>
      </p:sp>
    </p:spTree>
    <p:extLst>
      <p:ext uri="{BB962C8B-B14F-4D97-AF65-F5344CB8AC3E}">
        <p14:creationId xmlns:p14="http://schemas.microsoft.com/office/powerpoint/2010/main" val="30608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3"/>
          <p:cNvSpPr txBox="1"/>
          <p:nvPr/>
        </p:nvSpPr>
        <p:spPr>
          <a:xfrm>
            <a:off x="673490" y="430102"/>
            <a:ext cx="89390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06. </a:t>
            </a:r>
            <a:r>
              <a:rPr lang="ko-KR" altLang="en-US" sz="240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요소별 액션</a:t>
            </a:r>
            <a:endParaRPr lang="en-US" altLang="ko-KR" sz="2400" dirty="0"/>
          </a:p>
        </p:txBody>
      </p:sp>
      <p:grpSp>
        <p:nvGrpSpPr>
          <p:cNvPr id="30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31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32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2654273" y="1562716"/>
            <a:ext cx="3600400" cy="4595249"/>
            <a:chOff x="2267744" y="1196751"/>
            <a:chExt cx="4320479" cy="551429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E4CF120-0FBC-4979-B8CC-B93A4258E03B}"/>
                </a:ext>
              </a:extLst>
            </p:cNvPr>
            <p:cNvSpPr/>
            <p:nvPr/>
          </p:nvSpPr>
          <p:spPr>
            <a:xfrm>
              <a:off x="2267744" y="1196751"/>
              <a:ext cx="4320479" cy="5514297"/>
            </a:xfrm>
            <a:prstGeom prst="rect">
              <a:avLst/>
            </a:prstGeom>
            <a:solidFill>
              <a:schemeClr val="bg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8" name="사각형: 둥근 모서리 33">
              <a:extLst>
                <a:ext uri="{FF2B5EF4-FFF2-40B4-BE49-F238E27FC236}">
                  <a16:creationId xmlns:a16="http://schemas.microsoft.com/office/drawing/2014/main" id="{5E23B3BA-A526-46E5-A331-8678E54A0544}"/>
                </a:ext>
              </a:extLst>
            </p:cNvPr>
            <p:cNvSpPr/>
            <p:nvPr/>
          </p:nvSpPr>
          <p:spPr>
            <a:xfrm>
              <a:off x="2346184" y="5858420"/>
              <a:ext cx="1866920" cy="740413"/>
            </a:xfrm>
            <a:prstGeom prst="roundRec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</a:rPr>
                <a:t>대여하기</a:t>
              </a:r>
            </a:p>
          </p:txBody>
        </p:sp>
        <p:sp>
          <p:nvSpPr>
            <p:cNvPr id="20" name="사각형: 둥근 모서리 21">
              <a:extLst>
                <a:ext uri="{FF2B5EF4-FFF2-40B4-BE49-F238E27FC236}">
                  <a16:creationId xmlns:a16="http://schemas.microsoft.com/office/drawing/2014/main" id="{E8D3F895-5CB1-45C6-80BF-04B2DBFC40E0}"/>
                </a:ext>
              </a:extLst>
            </p:cNvPr>
            <p:cNvSpPr/>
            <p:nvPr/>
          </p:nvSpPr>
          <p:spPr>
            <a:xfrm>
              <a:off x="2346184" y="4798365"/>
              <a:ext cx="4098024" cy="827609"/>
            </a:xfrm>
            <a:prstGeom prst="roundRec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</a:rPr>
                <a:t>내 정보</a:t>
              </a:r>
            </a:p>
          </p:txBody>
        </p:sp>
        <p:sp>
          <p:nvSpPr>
            <p:cNvPr id="24" name="사각형: 둥근 모서리 22">
              <a:extLst>
                <a:ext uri="{FF2B5EF4-FFF2-40B4-BE49-F238E27FC236}">
                  <a16:creationId xmlns:a16="http://schemas.microsoft.com/office/drawing/2014/main" id="{36AA8688-4A44-466A-9355-B3BF71FCF36E}"/>
                </a:ext>
              </a:extLst>
            </p:cNvPr>
            <p:cNvSpPr/>
            <p:nvPr/>
          </p:nvSpPr>
          <p:spPr>
            <a:xfrm>
              <a:off x="2346184" y="1281257"/>
              <a:ext cx="2744737" cy="666534"/>
            </a:xfrm>
            <a:prstGeom prst="roundRect">
              <a:avLst/>
            </a:prstGeom>
            <a:solidFill>
              <a:schemeClr val="accent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</a:rPr>
                <a:t>홈 화면</a:t>
              </a:r>
            </a:p>
          </p:txBody>
        </p:sp>
        <p:sp>
          <p:nvSpPr>
            <p:cNvPr id="26" name="사각형: 둥근 모서리 34">
              <a:extLst>
                <a:ext uri="{FF2B5EF4-FFF2-40B4-BE49-F238E27FC236}">
                  <a16:creationId xmlns:a16="http://schemas.microsoft.com/office/drawing/2014/main" id="{46A58E60-0546-4DB0-A5E9-F03A9498EA9A}"/>
                </a:ext>
              </a:extLst>
            </p:cNvPr>
            <p:cNvSpPr/>
            <p:nvPr/>
          </p:nvSpPr>
          <p:spPr>
            <a:xfrm>
              <a:off x="5183414" y="1291449"/>
              <a:ext cx="1314147" cy="47600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</a:rPr>
                <a:t>서비스</a:t>
              </a:r>
            </a:p>
          </p:txBody>
        </p:sp>
        <p:sp>
          <p:nvSpPr>
            <p:cNvPr id="27" name="사각형: 둥근 모서리 35">
              <a:extLst>
                <a:ext uri="{FF2B5EF4-FFF2-40B4-BE49-F238E27FC236}">
                  <a16:creationId xmlns:a16="http://schemas.microsoft.com/office/drawing/2014/main" id="{4AFD0698-8AFB-4853-A455-5B8BD24CDE58}"/>
                </a:ext>
              </a:extLst>
            </p:cNvPr>
            <p:cNvSpPr/>
            <p:nvPr/>
          </p:nvSpPr>
          <p:spPr>
            <a:xfrm>
              <a:off x="5183412" y="2048309"/>
              <a:ext cx="1314149" cy="251760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5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125" b="1" dirty="0">
                  <a:solidFill>
                    <a:schemeClr val="tx1"/>
                  </a:solidFill>
                </a:rPr>
                <a:t>회원가입</a:t>
              </a:r>
              <a:endParaRPr lang="en-US" altLang="ko-KR" sz="1125" b="1" dirty="0">
                <a:solidFill>
                  <a:schemeClr val="tx1"/>
                </a:solidFill>
              </a:endParaRPr>
            </a:p>
            <a:p>
              <a:endParaRPr lang="en-US" altLang="ko-KR" sz="1250" b="1" dirty="0">
                <a:solidFill>
                  <a:schemeClr val="tx1"/>
                </a:solidFill>
              </a:endParaRPr>
            </a:p>
            <a:p>
              <a:endParaRPr lang="en-US" altLang="ko-KR" sz="1250" b="1" dirty="0">
                <a:solidFill>
                  <a:schemeClr val="tx1"/>
                </a:solidFill>
              </a:endParaRPr>
            </a:p>
            <a:p>
              <a:endParaRPr lang="en-US" altLang="ko-KR" sz="1250" b="1" dirty="0">
                <a:solidFill>
                  <a:schemeClr val="tx1"/>
                </a:solidFill>
              </a:endParaRPr>
            </a:p>
            <a:p>
              <a:r>
                <a:rPr lang="ko-KR" altLang="en-US" sz="1250" b="1" dirty="0">
                  <a:solidFill>
                    <a:schemeClr val="tx1"/>
                  </a:solidFill>
                </a:rPr>
                <a:t>  로그인 </a:t>
              </a:r>
            </a:p>
          </p:txBody>
        </p:sp>
        <p:sp>
          <p:nvSpPr>
            <p:cNvPr id="28" name="사각형: 둥근 모서리 36">
              <a:extLst>
                <a:ext uri="{FF2B5EF4-FFF2-40B4-BE49-F238E27FC236}">
                  <a16:creationId xmlns:a16="http://schemas.microsoft.com/office/drawing/2014/main" id="{37E173D9-C782-445A-B411-F65385B24C4F}"/>
                </a:ext>
              </a:extLst>
            </p:cNvPr>
            <p:cNvSpPr/>
            <p:nvPr/>
          </p:nvSpPr>
          <p:spPr>
            <a:xfrm>
              <a:off x="4630641" y="5858421"/>
              <a:ext cx="1866920" cy="740413"/>
            </a:xfrm>
            <a:prstGeom prst="roundRec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</a:rPr>
                <a:t>반납하기</a:t>
              </a:r>
            </a:p>
          </p:txBody>
        </p:sp>
        <p:sp>
          <p:nvSpPr>
            <p:cNvPr id="16" name="사각형: 둥근 모서리 14">
              <a:extLst>
                <a:ext uri="{FF2B5EF4-FFF2-40B4-BE49-F238E27FC236}">
                  <a16:creationId xmlns:a16="http://schemas.microsoft.com/office/drawing/2014/main" id="{B2A4DE70-A61A-462C-A0E1-76F1A09EDEF9}"/>
                </a:ext>
              </a:extLst>
            </p:cNvPr>
            <p:cNvSpPr/>
            <p:nvPr/>
          </p:nvSpPr>
          <p:spPr>
            <a:xfrm>
              <a:off x="2346184" y="2048312"/>
              <a:ext cx="2744738" cy="2540739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89000"/>
              </a:schemeClr>
            </a:solidFill>
            <a:ln>
              <a:prstDash val="dash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</a:rPr>
                <a:t>지도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15E7D2-6898-4657-B1BA-1DEBB3AD2A23}"/>
              </a:ext>
            </a:extLst>
          </p:cNvPr>
          <p:cNvSpPr/>
          <p:nvPr/>
        </p:nvSpPr>
        <p:spPr>
          <a:xfrm>
            <a:off x="507559" y="1600228"/>
            <a:ext cx="1394182" cy="4618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홈 화면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회원정보 화면으로 </a:t>
            </a:r>
            <a:r>
              <a:rPr lang="ko-KR" altLang="en-US" sz="1100" dirty="0" err="1">
                <a:solidFill>
                  <a:schemeClr val="tx1"/>
                </a:solidFill>
              </a:rPr>
              <a:t>돌아감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8E7FE8-54FC-4C1F-BDDF-05B6410FE616}"/>
              </a:ext>
            </a:extLst>
          </p:cNvPr>
          <p:cNvSpPr/>
          <p:nvPr/>
        </p:nvSpPr>
        <p:spPr>
          <a:xfrm>
            <a:off x="507559" y="5449486"/>
            <a:ext cx="1434196" cy="614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대여하기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킥보드</a:t>
            </a:r>
            <a:r>
              <a:rPr lang="ko-KR" altLang="en-US" sz="1100" dirty="0">
                <a:solidFill>
                  <a:schemeClr val="tx1"/>
                </a:solidFill>
              </a:rPr>
              <a:t> 위치를 알려주는 지도 화면으로 </a:t>
            </a:r>
            <a:r>
              <a:rPr lang="ko-KR" altLang="en-US" sz="1100" dirty="0" err="1">
                <a:solidFill>
                  <a:schemeClr val="tx1"/>
                </a:solidFill>
              </a:rPr>
              <a:t>넘어감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8C3921C-3BDD-490A-A053-32B51BCE0B52}"/>
              </a:ext>
            </a:extLst>
          </p:cNvPr>
          <p:cNvSpPr/>
          <p:nvPr/>
        </p:nvSpPr>
        <p:spPr>
          <a:xfrm>
            <a:off x="6793135" y="5571788"/>
            <a:ext cx="1878850" cy="5533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반납하기</a:t>
            </a:r>
            <a:r>
              <a:rPr lang="en-US" altLang="ko-KR" sz="1100" dirty="0">
                <a:solidFill>
                  <a:schemeClr val="tx1"/>
                </a:solidFill>
              </a:rPr>
              <a:t> : </a:t>
            </a:r>
            <a:r>
              <a:rPr lang="ko-KR" altLang="en-US" sz="1100" dirty="0">
                <a:solidFill>
                  <a:schemeClr val="tx1"/>
                </a:solidFill>
              </a:rPr>
              <a:t>킥보드를 반납할 수 있는 화면으로 </a:t>
            </a:r>
            <a:r>
              <a:rPr lang="ko-KR" altLang="en-US" sz="1100" dirty="0" err="1">
                <a:solidFill>
                  <a:schemeClr val="tx1"/>
                </a:solidFill>
              </a:rPr>
              <a:t>넘어감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BABA33-96C1-4385-8D6D-26BDF02550A8}"/>
              </a:ext>
            </a:extLst>
          </p:cNvPr>
          <p:cNvSpPr/>
          <p:nvPr/>
        </p:nvSpPr>
        <p:spPr>
          <a:xfrm>
            <a:off x="6793136" y="4552540"/>
            <a:ext cx="1878849" cy="6229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내 정보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운전면허 등록이나 로그아웃 회원탈퇴 </a:t>
            </a:r>
            <a:r>
              <a:rPr lang="ko-KR" altLang="en-US" sz="1100" dirty="0" smtClean="0">
                <a:solidFill>
                  <a:schemeClr val="tx1"/>
                </a:solidFill>
              </a:rPr>
              <a:t>메뉴로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넘어감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42FA97-1EAE-4134-B6B9-B19C1D9A42B2}"/>
              </a:ext>
            </a:extLst>
          </p:cNvPr>
          <p:cNvSpPr/>
          <p:nvPr/>
        </p:nvSpPr>
        <p:spPr>
          <a:xfrm>
            <a:off x="6793136" y="2977478"/>
            <a:ext cx="1878849" cy="3513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회원가입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로그인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회원가입 로그인 창으로 </a:t>
            </a:r>
            <a:r>
              <a:rPr lang="ko-KR" altLang="en-US" sz="1100" dirty="0" err="1">
                <a:solidFill>
                  <a:schemeClr val="tx1"/>
                </a:solidFill>
              </a:rPr>
              <a:t>넘어감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273327-A4A1-4E3F-9151-02CC5087E592}"/>
              </a:ext>
            </a:extLst>
          </p:cNvPr>
          <p:cNvSpPr/>
          <p:nvPr/>
        </p:nvSpPr>
        <p:spPr>
          <a:xfrm>
            <a:off x="6793136" y="1534259"/>
            <a:ext cx="1878849" cy="6255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서비스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킥보드</a:t>
            </a:r>
            <a:r>
              <a:rPr lang="ko-KR" altLang="en-US" sz="1100" dirty="0">
                <a:solidFill>
                  <a:schemeClr val="tx1"/>
                </a:solidFill>
              </a:rPr>
              <a:t> 이용 가능 지역과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목적지를 확인할 수 있는 화면으로 </a:t>
            </a:r>
            <a:r>
              <a:rPr lang="ko-KR" altLang="en-US" sz="1100" dirty="0" err="1">
                <a:solidFill>
                  <a:schemeClr val="tx1"/>
                </a:solidFill>
              </a:rPr>
              <a:t>넘어감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42FA97-1EAE-4134-B6B9-B19C1D9A42B2}"/>
              </a:ext>
            </a:extLst>
          </p:cNvPr>
          <p:cNvSpPr/>
          <p:nvPr/>
        </p:nvSpPr>
        <p:spPr>
          <a:xfrm>
            <a:off x="507559" y="3206195"/>
            <a:ext cx="1394181" cy="4388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지도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공유킥보드</a:t>
            </a:r>
            <a:r>
              <a:rPr lang="ko-KR" altLang="en-US" sz="1100" dirty="0" smtClean="0">
                <a:solidFill>
                  <a:schemeClr val="tx1"/>
                </a:solidFill>
              </a:rPr>
              <a:t> 위치를 표시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41755" y="1844824"/>
            <a:ext cx="542013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41755" y="3429000"/>
            <a:ext cx="712518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941755" y="5805264"/>
            <a:ext cx="777885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254673" y="1844824"/>
            <a:ext cx="542013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254673" y="3140968"/>
            <a:ext cx="542013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54673" y="4869160"/>
            <a:ext cx="542013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251122" y="5805264"/>
            <a:ext cx="542013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46949" y="1836985"/>
            <a:ext cx="1675104" cy="7885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화면 출력</a:t>
            </a:r>
            <a:endParaRPr lang="en-US" altLang="ko-KR" sz="1350" b="1" dirty="0"/>
          </a:p>
        </p:txBody>
      </p:sp>
      <p:sp>
        <p:nvSpPr>
          <p:cNvPr id="24" name="타원 23"/>
          <p:cNvSpPr/>
          <p:nvPr/>
        </p:nvSpPr>
        <p:spPr>
          <a:xfrm>
            <a:off x="-172463" y="1246618"/>
            <a:ext cx="2566099" cy="6718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킥보드</a:t>
            </a:r>
            <a:r>
              <a:rPr lang="ko-KR" altLang="en-US" sz="1200" dirty="0">
                <a:solidFill>
                  <a:schemeClr val="tx1"/>
                </a:solidFill>
              </a:rPr>
              <a:t> 서비스  시작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918530" y="2228828"/>
            <a:ext cx="5808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352416" y="1411573"/>
            <a:ext cx="1472868" cy="62048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위치검색</a:t>
            </a:r>
            <a:endParaRPr lang="en-US" altLang="ko-KR" sz="1350" b="1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084501" y="2625530"/>
            <a:ext cx="7767" cy="11055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352416" y="2228828"/>
            <a:ext cx="1472867" cy="62048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이용하기</a:t>
            </a:r>
            <a:endParaRPr lang="en-US" altLang="ko-KR" sz="1350" b="1" dirty="0"/>
          </a:p>
        </p:txBody>
      </p:sp>
      <p:sp>
        <p:nvSpPr>
          <p:cNvPr id="48" name="직사각형 47"/>
          <p:cNvSpPr/>
          <p:nvPr/>
        </p:nvSpPr>
        <p:spPr>
          <a:xfrm>
            <a:off x="5363219" y="3057188"/>
            <a:ext cx="1462064" cy="62048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반납하기</a:t>
            </a:r>
            <a:endParaRPr lang="en-US" altLang="ko-KR" sz="1350" b="1" dirty="0"/>
          </a:p>
        </p:txBody>
      </p:sp>
      <p:sp>
        <p:nvSpPr>
          <p:cNvPr id="49" name="직사각형 48"/>
          <p:cNvSpPr/>
          <p:nvPr/>
        </p:nvSpPr>
        <p:spPr>
          <a:xfrm>
            <a:off x="204885" y="3731077"/>
            <a:ext cx="1717168" cy="7794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서브메뉴</a:t>
            </a:r>
            <a:r>
              <a:rPr lang="ko-KR" altLang="en-US" sz="1350" b="1" dirty="0"/>
              <a:t> </a:t>
            </a:r>
            <a:endParaRPr lang="en-US" altLang="ko-KR" sz="1350" b="1" dirty="0"/>
          </a:p>
        </p:txBody>
      </p:sp>
      <p:sp>
        <p:nvSpPr>
          <p:cNvPr id="52" name="타원 51"/>
          <p:cNvSpPr/>
          <p:nvPr/>
        </p:nvSpPr>
        <p:spPr>
          <a:xfrm>
            <a:off x="3678934" y="1181113"/>
            <a:ext cx="2076059" cy="6718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킥보드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위치를 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3" name="타원 52"/>
          <p:cNvSpPr/>
          <p:nvPr/>
        </p:nvSpPr>
        <p:spPr>
          <a:xfrm>
            <a:off x="3678934" y="1997127"/>
            <a:ext cx="2076059" cy="6718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킥보드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이용하고자 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6836833" y="2539071"/>
            <a:ext cx="4021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250550" y="2228828"/>
            <a:ext cx="1425325" cy="62048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로그인</a:t>
            </a:r>
            <a:endParaRPr lang="en-US" altLang="ko-KR" sz="1350" b="1" dirty="0"/>
          </a:p>
        </p:txBody>
      </p:sp>
      <p:sp>
        <p:nvSpPr>
          <p:cNvPr id="78" name="직사각형 77"/>
          <p:cNvSpPr/>
          <p:nvPr/>
        </p:nvSpPr>
        <p:spPr>
          <a:xfrm>
            <a:off x="3382150" y="4698395"/>
            <a:ext cx="1834053" cy="4799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면허증등록</a:t>
            </a:r>
            <a:endParaRPr lang="en-US" altLang="ko-KR" sz="1350" b="1" dirty="0"/>
          </a:p>
        </p:txBody>
      </p:sp>
      <p:sp>
        <p:nvSpPr>
          <p:cNvPr id="79" name="직사각형 78"/>
          <p:cNvSpPr/>
          <p:nvPr/>
        </p:nvSpPr>
        <p:spPr>
          <a:xfrm>
            <a:off x="3385939" y="3841252"/>
            <a:ext cx="1834053" cy="5104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이용방법</a:t>
            </a:r>
            <a:endParaRPr lang="en-US" altLang="ko-KR" sz="1350" b="1" dirty="0"/>
          </a:p>
        </p:txBody>
      </p:sp>
      <p:sp>
        <p:nvSpPr>
          <p:cNvPr id="83" name="직사각형 82"/>
          <p:cNvSpPr/>
          <p:nvPr/>
        </p:nvSpPr>
        <p:spPr>
          <a:xfrm>
            <a:off x="3377325" y="5507096"/>
            <a:ext cx="1834053" cy="44721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회원가입</a:t>
            </a:r>
            <a:endParaRPr lang="en-US" altLang="ko-KR" sz="1350" b="1" dirty="0"/>
          </a:p>
        </p:txBody>
      </p:sp>
      <p:sp>
        <p:nvSpPr>
          <p:cNvPr id="89" name="타원 88"/>
          <p:cNvSpPr/>
          <p:nvPr/>
        </p:nvSpPr>
        <p:spPr>
          <a:xfrm>
            <a:off x="3660354" y="2876871"/>
            <a:ext cx="2076059" cy="6718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킥보드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반납하고자 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277954" y="3057188"/>
            <a:ext cx="1397921" cy="62048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요금계산</a:t>
            </a:r>
            <a:endParaRPr lang="en-US" altLang="ko-KR" sz="1350" b="1" dirty="0"/>
          </a:p>
        </p:txBody>
      </p:sp>
      <p:sp>
        <p:nvSpPr>
          <p:cNvPr id="108" name="직사각형 107"/>
          <p:cNvSpPr/>
          <p:nvPr/>
        </p:nvSpPr>
        <p:spPr>
          <a:xfrm>
            <a:off x="2556842" y="1522013"/>
            <a:ext cx="1408139" cy="913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메인화면</a:t>
            </a:r>
            <a:endParaRPr lang="en-US" altLang="ko-KR" sz="1350" b="1" dirty="0"/>
          </a:p>
        </p:txBody>
      </p:sp>
      <p:cxnSp>
        <p:nvCxnSpPr>
          <p:cNvPr id="144" name="직선 화살표 연결선 143"/>
          <p:cNvCxnSpPr/>
          <p:nvPr/>
        </p:nvCxnSpPr>
        <p:spPr>
          <a:xfrm>
            <a:off x="6854071" y="3509222"/>
            <a:ext cx="4021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>
            <a:off x="1723671" y="3444430"/>
            <a:ext cx="1888689" cy="6718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solidFill>
                  <a:schemeClr val="tx1"/>
                </a:solidFill>
              </a:rPr>
              <a:t>이용법 조회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1636259" y="3357752"/>
            <a:ext cx="2076059" cy="6718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74" name="타원 173"/>
          <p:cNvSpPr/>
          <p:nvPr/>
        </p:nvSpPr>
        <p:spPr>
          <a:xfrm>
            <a:off x="1694369" y="4300439"/>
            <a:ext cx="1965984" cy="615123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하기위한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면허등록</a:t>
            </a:r>
            <a:r>
              <a:rPr lang="ko-KR" altLang="en-US" sz="1200" dirty="0" smtClean="0">
                <a:solidFill>
                  <a:schemeClr val="tx1"/>
                </a:solidFill>
              </a:rPr>
              <a:t> 절차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1749130" y="5027175"/>
            <a:ext cx="1994198" cy="62764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회원가입을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하고자 함</a:t>
            </a:r>
            <a:endParaRPr lang="ko-KR" altLang="en-US" sz="1350" dirty="0"/>
          </a:p>
        </p:txBody>
      </p:sp>
      <p:cxnSp>
        <p:nvCxnSpPr>
          <p:cNvPr id="177" name="직선 화살표 연결선 176"/>
          <p:cNvCxnSpPr/>
          <p:nvPr/>
        </p:nvCxnSpPr>
        <p:spPr>
          <a:xfrm flipH="1">
            <a:off x="1067631" y="4507474"/>
            <a:ext cx="16788" cy="11846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201361" y="5692078"/>
            <a:ext cx="1717169" cy="77639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회원정보</a:t>
            </a:r>
            <a:endParaRPr lang="en-US" altLang="ko-KR" sz="1350" b="1" dirty="0"/>
          </a:p>
        </p:txBody>
      </p:sp>
      <p:sp>
        <p:nvSpPr>
          <p:cNvPr id="182" name="타원 181"/>
          <p:cNvSpPr/>
          <p:nvPr/>
        </p:nvSpPr>
        <p:spPr>
          <a:xfrm>
            <a:off x="-411225" y="4691240"/>
            <a:ext cx="2076059" cy="6718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회원정보를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조회하고자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한다</a:t>
            </a:r>
            <a:r>
              <a:rPr lang="en-US" altLang="ko-KR" sz="1350" dirty="0" smtClean="0">
                <a:solidFill>
                  <a:schemeClr val="tx1"/>
                </a:solidFill>
              </a:rPr>
              <a:t>.</a:t>
            </a:r>
            <a:endParaRPr lang="en-US" altLang="ko-KR" sz="135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082302" y="1751070"/>
            <a:ext cx="12128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082302" y="1751070"/>
            <a:ext cx="0" cy="17170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4077805" y="3468087"/>
            <a:ext cx="1206150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4082302" y="2625530"/>
            <a:ext cx="1192657" cy="147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2092427" y="4057052"/>
            <a:ext cx="1217345" cy="1717019"/>
            <a:chOff x="6029930" y="4256663"/>
            <a:chExt cx="1217345" cy="1717019"/>
          </a:xfrm>
        </p:grpSpPr>
        <p:cxnSp>
          <p:nvCxnSpPr>
            <p:cNvPr id="60" name="직선 화살표 연결선 59"/>
            <p:cNvCxnSpPr/>
            <p:nvPr/>
          </p:nvCxnSpPr>
          <p:spPr>
            <a:xfrm>
              <a:off x="6034427" y="4256663"/>
              <a:ext cx="121284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034427" y="4256663"/>
              <a:ext cx="0" cy="17170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V="1">
              <a:off x="6029930" y="5973680"/>
              <a:ext cx="120615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6034427" y="5131123"/>
              <a:ext cx="1192657" cy="147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Object 5"/>
          <p:cNvSpPr txBox="1"/>
          <p:nvPr/>
        </p:nvSpPr>
        <p:spPr>
          <a:xfrm>
            <a:off x="560195" y="491540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750" kern="0" spc="-2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07. </a:t>
            </a:r>
            <a:r>
              <a:rPr lang="ko-KR" altLang="en-US" sz="2000" kern="0" spc="-2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사용자가 이용하는 서비스에 대한 경험 경로 및 과정 예측</a:t>
            </a:r>
            <a:endParaRPr lang="en-US" sz="2000" dirty="0"/>
          </a:p>
        </p:txBody>
      </p:sp>
      <p:grpSp>
        <p:nvGrpSpPr>
          <p:cNvPr id="80" name="그룹 1002"/>
          <p:cNvGrpSpPr/>
          <p:nvPr/>
        </p:nvGrpSpPr>
        <p:grpSpPr>
          <a:xfrm>
            <a:off x="560195" y="480016"/>
            <a:ext cx="7967105" cy="28976"/>
            <a:chOff x="1175752" y="865856"/>
            <a:chExt cx="15934209" cy="57953"/>
          </a:xfrm>
        </p:grpSpPr>
        <p:pic>
          <p:nvPicPr>
            <p:cNvPr id="81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82" name="그룹 1003"/>
          <p:cNvGrpSpPr/>
          <p:nvPr/>
        </p:nvGrpSpPr>
        <p:grpSpPr>
          <a:xfrm>
            <a:off x="560195" y="1033587"/>
            <a:ext cx="7967105" cy="28976"/>
            <a:chOff x="1175752" y="1972999"/>
            <a:chExt cx="15934209" cy="57953"/>
          </a:xfrm>
        </p:grpSpPr>
        <p:pic>
          <p:nvPicPr>
            <p:cNvPr id="84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cxnSp>
        <p:nvCxnSpPr>
          <p:cNvPr id="35" name="직선 연결선 34"/>
          <p:cNvCxnSpPr/>
          <p:nvPr/>
        </p:nvCxnSpPr>
        <p:spPr>
          <a:xfrm flipH="1">
            <a:off x="1928055" y="4058022"/>
            <a:ext cx="20519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사각형: 둥근 모서리 990">
            <a:extLst>
              <a:ext uri="{FF2B5EF4-FFF2-40B4-BE49-F238E27FC236}">
                <a16:creationId xmlns:a16="http://schemas.microsoft.com/office/drawing/2014/main" id="{5AF0F2E2-BB65-43CE-BAC1-BF9D9A187B26}"/>
              </a:ext>
            </a:extLst>
          </p:cNvPr>
          <p:cNvSpPr/>
          <p:nvPr/>
        </p:nvSpPr>
        <p:spPr>
          <a:xfrm>
            <a:off x="779754" y="5737228"/>
            <a:ext cx="2019300" cy="8746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사용자가 이용하는 서비스에 대한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경험 경로 및 과정 예측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254" y="470104"/>
            <a:ext cx="7343514" cy="8233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750" kern="0" spc="-2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08. </a:t>
            </a:r>
            <a:r>
              <a:rPr lang="ko-KR" altLang="en-US" sz="2000" kern="0" spc="-2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흐름과 옵션에 따른 경로</a:t>
            </a:r>
            <a:endParaRPr lang="ko-KR" altLang="en-US" dirty="0"/>
          </a:p>
          <a:p>
            <a:endParaRPr lang="en-US" sz="20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10227" y="522014"/>
            <a:ext cx="7967105" cy="28976"/>
            <a:chOff x="1175752" y="865856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0195" y="1033587"/>
            <a:ext cx="7967105" cy="28976"/>
            <a:chOff x="1175752" y="1972999"/>
            <a:chExt cx="15934209" cy="579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992" name="직사각형 991">
            <a:extLst>
              <a:ext uri="{FF2B5EF4-FFF2-40B4-BE49-F238E27FC236}">
                <a16:creationId xmlns:a16="http://schemas.microsoft.com/office/drawing/2014/main" id="{1FD514B9-6636-46E3-9539-EC9257A94366}"/>
              </a:ext>
            </a:extLst>
          </p:cNvPr>
          <p:cNvSpPr/>
          <p:nvPr/>
        </p:nvSpPr>
        <p:spPr>
          <a:xfrm>
            <a:off x="2735237" y="5733256"/>
            <a:ext cx="5462894" cy="874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메인 홈에서 로그인 후 대여하기 메뉴로 들어가서 키보드를 탐색 후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대여 그 다음에 반납하기로 들어가서 결제를 한다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73A3313-FCB3-4700-8041-B14D27B26754}"/>
              </a:ext>
            </a:extLst>
          </p:cNvPr>
          <p:cNvSpPr/>
          <p:nvPr/>
        </p:nvSpPr>
        <p:spPr>
          <a:xfrm>
            <a:off x="74472" y="3039778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C8151-585D-416D-B9C9-C69E6BFC070E}"/>
              </a:ext>
            </a:extLst>
          </p:cNvPr>
          <p:cNvSpPr txBox="1"/>
          <p:nvPr/>
        </p:nvSpPr>
        <p:spPr>
          <a:xfrm>
            <a:off x="-30113" y="3175054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메인 홈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D22BC48-8E2D-4B46-8C15-C17A2444647D}"/>
              </a:ext>
            </a:extLst>
          </p:cNvPr>
          <p:cNvSpPr/>
          <p:nvPr/>
        </p:nvSpPr>
        <p:spPr>
          <a:xfrm>
            <a:off x="1459735" y="3039778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B327382-73D0-46C1-AC63-3D334A362193}"/>
              </a:ext>
            </a:extLst>
          </p:cNvPr>
          <p:cNvSpPr txBox="1"/>
          <p:nvPr/>
        </p:nvSpPr>
        <p:spPr>
          <a:xfrm>
            <a:off x="1355151" y="3175054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526E5-0CF5-4212-8FAD-B049CF1FFFE6}"/>
              </a:ext>
            </a:extLst>
          </p:cNvPr>
          <p:cNvCxnSpPr>
            <a:cxnSpLocks/>
          </p:cNvCxnSpPr>
          <p:nvPr/>
        </p:nvCxnSpPr>
        <p:spPr>
          <a:xfrm flipV="1">
            <a:off x="1190020" y="3323139"/>
            <a:ext cx="269715" cy="303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1D328EEC-38FF-49FF-AAE0-54D7F3204031}"/>
              </a:ext>
            </a:extLst>
          </p:cNvPr>
          <p:cNvSpPr/>
          <p:nvPr/>
        </p:nvSpPr>
        <p:spPr>
          <a:xfrm>
            <a:off x="4648333" y="2676274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DC98C2-C667-4EAE-A575-2CEE112C2CEA}"/>
              </a:ext>
            </a:extLst>
          </p:cNvPr>
          <p:cNvSpPr txBox="1"/>
          <p:nvPr/>
        </p:nvSpPr>
        <p:spPr>
          <a:xfrm>
            <a:off x="4543748" y="2811548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대여하기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844CE90A-7F4D-407F-A1D7-60540EA98274}"/>
              </a:ext>
            </a:extLst>
          </p:cNvPr>
          <p:cNvSpPr/>
          <p:nvPr/>
        </p:nvSpPr>
        <p:spPr>
          <a:xfrm>
            <a:off x="4648333" y="1771667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A025B36-D493-4AF3-9FE5-0E08DB43C777}"/>
              </a:ext>
            </a:extLst>
          </p:cNvPr>
          <p:cNvSpPr txBox="1"/>
          <p:nvPr/>
        </p:nvSpPr>
        <p:spPr>
          <a:xfrm>
            <a:off x="4543748" y="1906941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반납하기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23CB08FB-3E5B-467F-ACA0-D5A1CB66F827}"/>
              </a:ext>
            </a:extLst>
          </p:cNvPr>
          <p:cNvSpPr/>
          <p:nvPr/>
        </p:nvSpPr>
        <p:spPr>
          <a:xfrm>
            <a:off x="4648333" y="4450684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21CB5C2-0AC3-4F20-AAC8-EF90678FB5CD}"/>
              </a:ext>
            </a:extLst>
          </p:cNvPr>
          <p:cNvSpPr txBox="1"/>
          <p:nvPr/>
        </p:nvSpPr>
        <p:spPr>
          <a:xfrm>
            <a:off x="4543748" y="4585960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서비스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4211857F-A52F-4D15-B31A-D07E7AEDED33}"/>
              </a:ext>
            </a:extLst>
          </p:cNvPr>
          <p:cNvSpPr/>
          <p:nvPr/>
        </p:nvSpPr>
        <p:spPr>
          <a:xfrm>
            <a:off x="4648333" y="3546078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9E266C0-B66F-4213-B9E3-4E30A3F8BA2B}"/>
              </a:ext>
            </a:extLst>
          </p:cNvPr>
          <p:cNvSpPr txBox="1"/>
          <p:nvPr/>
        </p:nvSpPr>
        <p:spPr>
          <a:xfrm>
            <a:off x="4543748" y="3716154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내 정보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B26673DE-A3C1-44AC-A771-63E023E58EA1}"/>
              </a:ext>
            </a:extLst>
          </p:cNvPr>
          <p:cNvCxnSpPr>
            <a:cxnSpLocks/>
          </p:cNvCxnSpPr>
          <p:nvPr/>
        </p:nvCxnSpPr>
        <p:spPr>
          <a:xfrm>
            <a:off x="2533031" y="3326175"/>
            <a:ext cx="1668407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15A748F-5778-4541-9609-7F9864EFEA0F}"/>
              </a:ext>
            </a:extLst>
          </p:cNvPr>
          <p:cNvCxnSpPr>
            <a:stCxn id="122" idx="2"/>
            <a:endCxn id="120" idx="0"/>
          </p:cNvCxnSpPr>
          <p:nvPr/>
        </p:nvCxnSpPr>
        <p:spPr>
          <a:xfrm>
            <a:off x="5184089" y="2414188"/>
            <a:ext cx="0" cy="262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2970333E-D3CA-4523-AB9D-41F76DFCAA3A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5184089" y="3318793"/>
            <a:ext cx="0" cy="2272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CD6721C-3014-4B02-8501-B765B943FBDD}"/>
              </a:ext>
            </a:extLst>
          </p:cNvPr>
          <p:cNvCxnSpPr/>
          <p:nvPr/>
        </p:nvCxnSpPr>
        <p:spPr>
          <a:xfrm>
            <a:off x="5193710" y="4188598"/>
            <a:ext cx="0" cy="262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E652ED29-3880-43D2-825B-1E2765304729}"/>
              </a:ext>
            </a:extLst>
          </p:cNvPr>
          <p:cNvSpPr/>
          <p:nvPr/>
        </p:nvSpPr>
        <p:spPr>
          <a:xfrm>
            <a:off x="6271323" y="1771489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14F09A2-5CAE-4B1B-A15C-CA3A29AFA066}"/>
              </a:ext>
            </a:extLst>
          </p:cNvPr>
          <p:cNvSpPr txBox="1"/>
          <p:nvPr/>
        </p:nvSpPr>
        <p:spPr>
          <a:xfrm>
            <a:off x="6166740" y="1906765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결제하기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1010D4-EC71-47C7-BD68-2334FE3904FC}"/>
              </a:ext>
            </a:extLst>
          </p:cNvPr>
          <p:cNvSpPr/>
          <p:nvPr/>
        </p:nvSpPr>
        <p:spPr>
          <a:xfrm>
            <a:off x="6271323" y="2656595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D6CD2DC-1131-4ECE-A60B-91942B96E094}"/>
              </a:ext>
            </a:extLst>
          </p:cNvPr>
          <p:cNvSpPr txBox="1"/>
          <p:nvPr/>
        </p:nvSpPr>
        <p:spPr>
          <a:xfrm>
            <a:off x="6166740" y="2811548"/>
            <a:ext cx="1280681" cy="429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/>
              <a:t>킥보드</a:t>
            </a:r>
            <a:r>
              <a:rPr lang="ko-KR" altLang="en-US" sz="900" b="1" dirty="0"/>
              <a:t> 탐색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F816EB5-6BEA-488C-A3A0-F1A152764D30}"/>
              </a:ext>
            </a:extLst>
          </p:cNvPr>
          <p:cNvCxnSpPr>
            <a:cxnSpLocks/>
          </p:cNvCxnSpPr>
          <p:nvPr/>
        </p:nvCxnSpPr>
        <p:spPr>
          <a:xfrm flipH="1">
            <a:off x="4201438" y="2982615"/>
            <a:ext cx="44689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7444DA2-F617-4D7D-B4AD-DCF1E9B29FF0}"/>
              </a:ext>
            </a:extLst>
          </p:cNvPr>
          <p:cNvCxnSpPr>
            <a:cxnSpLocks/>
          </p:cNvCxnSpPr>
          <p:nvPr/>
        </p:nvCxnSpPr>
        <p:spPr>
          <a:xfrm flipH="1">
            <a:off x="4201438" y="3902139"/>
            <a:ext cx="4468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" name="직선 연결선 961">
            <a:extLst>
              <a:ext uri="{FF2B5EF4-FFF2-40B4-BE49-F238E27FC236}">
                <a16:creationId xmlns:a16="http://schemas.microsoft.com/office/drawing/2014/main" id="{A07F1138-5696-4E51-AAAD-32A43D677024}"/>
              </a:ext>
            </a:extLst>
          </p:cNvPr>
          <p:cNvCxnSpPr>
            <a:cxnSpLocks/>
          </p:cNvCxnSpPr>
          <p:nvPr/>
        </p:nvCxnSpPr>
        <p:spPr>
          <a:xfrm>
            <a:off x="4201438" y="2982613"/>
            <a:ext cx="0" cy="37842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8" name="직선 화살표 연결선 967">
            <a:extLst>
              <a:ext uri="{FF2B5EF4-FFF2-40B4-BE49-F238E27FC236}">
                <a16:creationId xmlns:a16="http://schemas.microsoft.com/office/drawing/2014/main" id="{611B349D-D87D-440E-B67A-E4D0C237E372}"/>
              </a:ext>
            </a:extLst>
          </p:cNvPr>
          <p:cNvCxnSpPr/>
          <p:nvPr/>
        </p:nvCxnSpPr>
        <p:spPr>
          <a:xfrm>
            <a:off x="5719846" y="2982613"/>
            <a:ext cx="55147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B63102AF-4F91-4C9B-9591-0A6A96F33005}"/>
              </a:ext>
            </a:extLst>
          </p:cNvPr>
          <p:cNvSpPr/>
          <p:nvPr/>
        </p:nvSpPr>
        <p:spPr>
          <a:xfrm>
            <a:off x="7789733" y="2656595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D3FB22B-3BBB-4DF8-A2DC-CA2175C86099}"/>
              </a:ext>
            </a:extLst>
          </p:cNvPr>
          <p:cNvSpPr txBox="1"/>
          <p:nvPr/>
        </p:nvSpPr>
        <p:spPr>
          <a:xfrm>
            <a:off x="7685148" y="2811548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대여</a:t>
            </a:r>
          </a:p>
        </p:txBody>
      </p:sp>
      <p:cxnSp>
        <p:nvCxnSpPr>
          <p:cNvPr id="972" name="직선 화살표 연결선 971">
            <a:extLst>
              <a:ext uri="{FF2B5EF4-FFF2-40B4-BE49-F238E27FC236}">
                <a16:creationId xmlns:a16="http://schemas.microsoft.com/office/drawing/2014/main" id="{40EF91FA-3F70-46A6-A6F1-9284AB474144}"/>
              </a:ext>
            </a:extLst>
          </p:cNvPr>
          <p:cNvCxnSpPr/>
          <p:nvPr/>
        </p:nvCxnSpPr>
        <p:spPr>
          <a:xfrm>
            <a:off x="7342837" y="2982613"/>
            <a:ext cx="44689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71958C3A-AD3B-4C6F-B516-74817AEAA285}"/>
              </a:ext>
            </a:extLst>
          </p:cNvPr>
          <p:cNvSpPr/>
          <p:nvPr/>
        </p:nvSpPr>
        <p:spPr>
          <a:xfrm>
            <a:off x="6298518" y="3546078"/>
            <a:ext cx="2667311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F446ED7-BC4A-4058-8EDA-D7EDE0374B04}"/>
              </a:ext>
            </a:extLst>
          </p:cNvPr>
          <p:cNvSpPr txBox="1"/>
          <p:nvPr/>
        </p:nvSpPr>
        <p:spPr>
          <a:xfrm>
            <a:off x="6024584" y="3691110"/>
            <a:ext cx="3187987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결제수단 관리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43BC085-4B0C-4812-B14B-E2398BB92038}"/>
              </a:ext>
            </a:extLst>
          </p:cNvPr>
          <p:cNvSpPr/>
          <p:nvPr/>
        </p:nvSpPr>
        <p:spPr>
          <a:xfrm>
            <a:off x="6271323" y="4450684"/>
            <a:ext cx="2694506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259D10D-8921-4D17-9F0A-08AC1D844CEB}"/>
              </a:ext>
            </a:extLst>
          </p:cNvPr>
          <p:cNvSpPr txBox="1"/>
          <p:nvPr/>
        </p:nvSpPr>
        <p:spPr>
          <a:xfrm>
            <a:off x="6166740" y="4585960"/>
            <a:ext cx="2889885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 </a:t>
            </a:r>
            <a:r>
              <a:rPr lang="ko-KR" altLang="en-US" sz="1000" b="1" dirty="0"/>
              <a:t>서비스 가능 지역  확인</a:t>
            </a:r>
          </a:p>
        </p:txBody>
      </p:sp>
      <p:cxnSp>
        <p:nvCxnSpPr>
          <p:cNvPr id="977" name="직선 연결선 976">
            <a:extLst>
              <a:ext uri="{FF2B5EF4-FFF2-40B4-BE49-F238E27FC236}">
                <a16:creationId xmlns:a16="http://schemas.microsoft.com/office/drawing/2014/main" id="{C705CC50-A407-4514-8C31-919B6225C6BA}"/>
              </a:ext>
            </a:extLst>
          </p:cNvPr>
          <p:cNvCxnSpPr/>
          <p:nvPr/>
        </p:nvCxnSpPr>
        <p:spPr>
          <a:xfrm>
            <a:off x="5719846" y="4771943"/>
            <a:ext cx="5514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1" name="직선 화살표 연결선 980">
            <a:extLst>
              <a:ext uri="{FF2B5EF4-FFF2-40B4-BE49-F238E27FC236}">
                <a16:creationId xmlns:a16="http://schemas.microsoft.com/office/drawing/2014/main" id="{B5582CAB-CFFC-4EB2-AE3D-917D8AB95237}"/>
              </a:ext>
            </a:extLst>
          </p:cNvPr>
          <p:cNvCxnSpPr>
            <a:endCxn id="122" idx="0"/>
          </p:cNvCxnSpPr>
          <p:nvPr/>
        </p:nvCxnSpPr>
        <p:spPr>
          <a:xfrm flipH="1">
            <a:off x="5184089" y="1268762"/>
            <a:ext cx="9622" cy="502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4" name="연결선: 꺾임 983">
            <a:extLst>
              <a:ext uri="{FF2B5EF4-FFF2-40B4-BE49-F238E27FC236}">
                <a16:creationId xmlns:a16="http://schemas.microsoft.com/office/drawing/2014/main" id="{FBC6B3A1-B99D-4CE3-9CB2-F76B67672DC3}"/>
              </a:ext>
            </a:extLst>
          </p:cNvPr>
          <p:cNvCxnSpPr>
            <a:stCxn id="164" idx="0"/>
          </p:cNvCxnSpPr>
          <p:nvPr/>
        </p:nvCxnSpPr>
        <p:spPr>
          <a:xfrm rot="16200000" flipV="1">
            <a:off x="6060873" y="391977"/>
            <a:ext cx="1387833" cy="314140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6" name="직선 화살표 연결선 985">
            <a:extLst>
              <a:ext uri="{FF2B5EF4-FFF2-40B4-BE49-F238E27FC236}">
                <a16:creationId xmlns:a16="http://schemas.microsoft.com/office/drawing/2014/main" id="{59A03BFA-A129-463F-A158-D6530A799B31}"/>
              </a:ext>
            </a:extLst>
          </p:cNvPr>
          <p:cNvCxnSpPr>
            <a:cxnSpLocks/>
          </p:cNvCxnSpPr>
          <p:nvPr/>
        </p:nvCxnSpPr>
        <p:spPr>
          <a:xfrm>
            <a:off x="5719847" y="2118850"/>
            <a:ext cx="5786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8" name="직선 연결선 987">
            <a:extLst>
              <a:ext uri="{FF2B5EF4-FFF2-40B4-BE49-F238E27FC236}">
                <a16:creationId xmlns:a16="http://schemas.microsoft.com/office/drawing/2014/main" id="{8E629B35-17CA-4A2F-8965-18EEC9264DBE}"/>
              </a:ext>
            </a:extLst>
          </p:cNvPr>
          <p:cNvCxnSpPr/>
          <p:nvPr/>
        </p:nvCxnSpPr>
        <p:spPr>
          <a:xfrm>
            <a:off x="5719847" y="3877094"/>
            <a:ext cx="578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3" name="직사각형 992">
            <a:extLst>
              <a:ext uri="{FF2B5EF4-FFF2-40B4-BE49-F238E27FC236}">
                <a16:creationId xmlns:a16="http://schemas.microsoft.com/office/drawing/2014/main" id="{533113A9-65B3-4F7E-9F95-21C5ADCC2608}"/>
              </a:ext>
            </a:extLst>
          </p:cNvPr>
          <p:cNvSpPr/>
          <p:nvPr/>
        </p:nvSpPr>
        <p:spPr>
          <a:xfrm>
            <a:off x="8384102" y="1799101"/>
            <a:ext cx="647779" cy="309622"/>
          </a:xfrm>
          <a:prstGeom prst="rect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rgbClr val="0070C0"/>
                </a:solidFill>
              </a:rPr>
              <a:t>이용종료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129EA27-B82B-4322-BD3B-03A5D45C86F2}"/>
              </a:ext>
            </a:extLst>
          </p:cNvPr>
          <p:cNvSpPr/>
          <p:nvPr/>
        </p:nvSpPr>
        <p:spPr>
          <a:xfrm>
            <a:off x="750668" y="4215749"/>
            <a:ext cx="705606" cy="309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3D548E46-78F0-4A2F-990B-A881D5DF0815}"/>
              </a:ext>
            </a:extLst>
          </p:cNvPr>
          <p:cNvSpPr/>
          <p:nvPr/>
        </p:nvSpPr>
        <p:spPr>
          <a:xfrm>
            <a:off x="1459735" y="4513730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2B920CC-0537-46A8-85F6-80BA58431F85}"/>
              </a:ext>
            </a:extLst>
          </p:cNvPr>
          <p:cNvSpPr txBox="1"/>
          <p:nvPr/>
        </p:nvSpPr>
        <p:spPr>
          <a:xfrm>
            <a:off x="1368227" y="4676470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회원 가입</a:t>
            </a:r>
          </a:p>
        </p:txBody>
      </p:sp>
      <p:cxnSp>
        <p:nvCxnSpPr>
          <p:cNvPr id="997" name="직선 연결선 996">
            <a:extLst>
              <a:ext uri="{FF2B5EF4-FFF2-40B4-BE49-F238E27FC236}">
                <a16:creationId xmlns:a16="http://schemas.microsoft.com/office/drawing/2014/main" id="{1E68A836-0BB0-4BC2-8BD3-7D568D2A775E}"/>
              </a:ext>
            </a:extLst>
          </p:cNvPr>
          <p:cNvCxnSpPr>
            <a:stCxn id="110" idx="2"/>
            <a:endCxn id="196" idx="0"/>
          </p:cNvCxnSpPr>
          <p:nvPr/>
        </p:nvCxnSpPr>
        <p:spPr>
          <a:xfrm>
            <a:off x="1995492" y="3682297"/>
            <a:ext cx="0" cy="83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6673DE-A3C1-44AC-A771-63E023E58EA1}"/>
              </a:ext>
            </a:extLst>
          </p:cNvPr>
          <p:cNvCxnSpPr>
            <a:cxnSpLocks/>
          </p:cNvCxnSpPr>
          <p:nvPr/>
        </p:nvCxnSpPr>
        <p:spPr>
          <a:xfrm flipH="1">
            <a:off x="779754" y="4838845"/>
            <a:ext cx="679981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사각형: 둥근 모서리 108">
            <a:extLst>
              <a:ext uri="{FF2B5EF4-FFF2-40B4-BE49-F238E27FC236}">
                <a16:creationId xmlns:a16="http://schemas.microsoft.com/office/drawing/2014/main" id="{D73A3313-FCB3-4700-8041-B14D27B26754}"/>
              </a:ext>
            </a:extLst>
          </p:cNvPr>
          <p:cNvSpPr/>
          <p:nvPr/>
        </p:nvSpPr>
        <p:spPr>
          <a:xfrm>
            <a:off x="110044" y="4647916"/>
            <a:ext cx="623956" cy="374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종료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33113A9-65B3-4F7E-9F95-21C5ADCC2608}"/>
              </a:ext>
            </a:extLst>
          </p:cNvPr>
          <p:cNvSpPr/>
          <p:nvPr/>
        </p:nvSpPr>
        <p:spPr>
          <a:xfrm>
            <a:off x="5784238" y="2697173"/>
            <a:ext cx="428706" cy="204911"/>
          </a:xfrm>
          <a:prstGeom prst="rect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3113A9-65B3-4F7E-9F95-21C5ADCC2608}"/>
              </a:ext>
            </a:extLst>
          </p:cNvPr>
          <p:cNvSpPr/>
          <p:nvPr/>
        </p:nvSpPr>
        <p:spPr>
          <a:xfrm>
            <a:off x="7413319" y="2704793"/>
            <a:ext cx="324122" cy="204911"/>
          </a:xfrm>
          <a:prstGeom prst="rect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예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29EA27-B82B-4322-BD3B-03A5D45C86F2}"/>
              </a:ext>
            </a:extLst>
          </p:cNvPr>
          <p:cNvSpPr/>
          <p:nvPr/>
        </p:nvSpPr>
        <p:spPr>
          <a:xfrm>
            <a:off x="2938866" y="4979466"/>
            <a:ext cx="705606" cy="309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3113A9-65B3-4F7E-9F95-21C5ADCC2608}"/>
              </a:ext>
            </a:extLst>
          </p:cNvPr>
          <p:cNvSpPr/>
          <p:nvPr/>
        </p:nvSpPr>
        <p:spPr>
          <a:xfrm>
            <a:off x="5784238" y="1820398"/>
            <a:ext cx="428706" cy="204911"/>
          </a:xfrm>
          <a:prstGeom prst="rect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예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33113A9-65B3-4F7E-9F95-21C5ADCC2608}"/>
              </a:ext>
            </a:extLst>
          </p:cNvPr>
          <p:cNvSpPr/>
          <p:nvPr/>
        </p:nvSpPr>
        <p:spPr>
          <a:xfrm>
            <a:off x="3017902" y="2952232"/>
            <a:ext cx="647779" cy="309622"/>
          </a:xfrm>
          <a:prstGeom prst="rect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0070C0"/>
                </a:solidFill>
              </a:rPr>
              <a:t>예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3113A9-65B3-4F7E-9F95-21C5ADCC2608}"/>
              </a:ext>
            </a:extLst>
          </p:cNvPr>
          <p:cNvSpPr/>
          <p:nvPr/>
        </p:nvSpPr>
        <p:spPr>
          <a:xfrm>
            <a:off x="5784238" y="3574016"/>
            <a:ext cx="428706" cy="204911"/>
          </a:xfrm>
          <a:prstGeom prst="rect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예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33113A9-65B3-4F7E-9F95-21C5ADCC2608}"/>
              </a:ext>
            </a:extLst>
          </p:cNvPr>
          <p:cNvSpPr/>
          <p:nvPr/>
        </p:nvSpPr>
        <p:spPr>
          <a:xfrm>
            <a:off x="5784238" y="4479530"/>
            <a:ext cx="428706" cy="204911"/>
          </a:xfrm>
          <a:prstGeom prst="rect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87113" y="4771943"/>
            <a:ext cx="69455" cy="640052"/>
          </a:xfrm>
          <a:prstGeom prst="rect">
            <a:avLst/>
          </a:prstGeom>
          <a:solidFill>
            <a:srgbClr val="31859C"/>
          </a:solidFill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51C7C17-412D-4B40-B41D-18E636E0F8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92001" y="3835613"/>
            <a:ext cx="1445766" cy="42689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 flipH="1">
            <a:off x="414394" y="5411995"/>
            <a:ext cx="3842173" cy="63047"/>
          </a:xfrm>
          <a:prstGeom prst="rect">
            <a:avLst/>
          </a:prstGeom>
          <a:solidFill>
            <a:srgbClr val="31859C"/>
          </a:solidFill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26673DE-A3C1-44AC-A771-63E023E58EA1}"/>
              </a:ext>
            </a:extLst>
          </p:cNvPr>
          <p:cNvCxnSpPr>
            <a:cxnSpLocks/>
          </p:cNvCxnSpPr>
          <p:nvPr/>
        </p:nvCxnSpPr>
        <p:spPr>
          <a:xfrm flipV="1">
            <a:off x="423666" y="5063976"/>
            <a:ext cx="7396" cy="409739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DBB2DDD9-D7E4-435B-A972-99C72A3D2779}"/>
              </a:ext>
            </a:extLst>
          </p:cNvPr>
          <p:cNvSpPr/>
          <p:nvPr/>
        </p:nvSpPr>
        <p:spPr>
          <a:xfrm>
            <a:off x="3419875" y="1196752"/>
            <a:ext cx="2520279" cy="423871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75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2F21F7-E692-4F40-B00E-CEC6A09F212B}"/>
              </a:ext>
            </a:extLst>
          </p:cNvPr>
          <p:cNvSpPr/>
          <p:nvPr/>
        </p:nvSpPr>
        <p:spPr>
          <a:xfrm>
            <a:off x="3447121" y="3298774"/>
            <a:ext cx="2466369" cy="42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75" dirty="0">
                <a:solidFill>
                  <a:schemeClr val="tx1"/>
                </a:solidFill>
              </a:rPr>
              <a:t>지도정보 연동</a:t>
            </a:r>
            <a:endParaRPr lang="en-US" altLang="ko-KR" sz="1275" dirty="0">
              <a:solidFill>
                <a:schemeClr val="tx1"/>
              </a:solidFill>
            </a:endParaRPr>
          </a:p>
          <a:p>
            <a:pPr algn="ctr"/>
            <a:r>
              <a:rPr lang="ko-KR" altLang="en-US" sz="1275" dirty="0" err="1">
                <a:solidFill>
                  <a:schemeClr val="tx1"/>
                </a:solidFill>
              </a:rPr>
              <a:t>킥보드</a:t>
            </a:r>
            <a:r>
              <a:rPr lang="ko-KR" altLang="en-US" sz="1275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68E748-4194-4748-892F-B83F4215201C}"/>
              </a:ext>
            </a:extLst>
          </p:cNvPr>
          <p:cNvSpPr/>
          <p:nvPr/>
        </p:nvSpPr>
        <p:spPr>
          <a:xfrm>
            <a:off x="3419874" y="1871477"/>
            <a:ext cx="2466369" cy="42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75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FA98FD-D4A0-4143-8622-ECF9B7674513}"/>
              </a:ext>
            </a:extLst>
          </p:cNvPr>
          <p:cNvSpPr/>
          <p:nvPr/>
        </p:nvSpPr>
        <p:spPr>
          <a:xfrm>
            <a:off x="3447121" y="2589451"/>
            <a:ext cx="2466369" cy="42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75" dirty="0" err="1">
                <a:solidFill>
                  <a:schemeClr val="tx1"/>
                </a:solidFill>
              </a:rPr>
              <a:t>미로그인시</a:t>
            </a:r>
            <a:endParaRPr lang="en-US" altLang="ko-KR" sz="1275" dirty="0">
              <a:solidFill>
                <a:schemeClr val="tx1"/>
              </a:solidFill>
            </a:endParaRPr>
          </a:p>
          <a:p>
            <a:pPr algn="ctr"/>
            <a:r>
              <a:rPr lang="ko-KR" altLang="en-US" sz="1275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1E1C51-4A89-4A76-9F3D-215434B0EAC1}"/>
              </a:ext>
            </a:extLst>
          </p:cNvPr>
          <p:cNvSpPr/>
          <p:nvPr/>
        </p:nvSpPr>
        <p:spPr>
          <a:xfrm>
            <a:off x="3419874" y="4016749"/>
            <a:ext cx="2466369" cy="42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75" dirty="0" err="1">
                <a:solidFill>
                  <a:schemeClr val="tx1"/>
                </a:solidFill>
              </a:rPr>
              <a:t>킥보드</a:t>
            </a:r>
            <a:r>
              <a:rPr lang="ko-KR" altLang="en-US" sz="1275" dirty="0">
                <a:solidFill>
                  <a:schemeClr val="tx1"/>
                </a:solidFill>
              </a:rPr>
              <a:t>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1ED718-F7D0-43D7-8A90-225AA77D4C6E}"/>
              </a:ext>
            </a:extLst>
          </p:cNvPr>
          <p:cNvSpPr/>
          <p:nvPr/>
        </p:nvSpPr>
        <p:spPr>
          <a:xfrm>
            <a:off x="3419874" y="4734725"/>
            <a:ext cx="2466369" cy="42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75" dirty="0">
                <a:solidFill>
                  <a:schemeClr val="tx1"/>
                </a:solidFill>
              </a:rPr>
              <a:t>결제수단 선택</a:t>
            </a:r>
            <a:endParaRPr lang="en-US" altLang="ko-KR" sz="1275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6E0437-8A8E-4331-84EA-95DCD1A9F6AE}"/>
              </a:ext>
            </a:extLst>
          </p:cNvPr>
          <p:cNvSpPr/>
          <p:nvPr/>
        </p:nvSpPr>
        <p:spPr>
          <a:xfrm>
            <a:off x="3419872" y="5426750"/>
            <a:ext cx="2466369" cy="42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75" dirty="0" err="1">
                <a:solidFill>
                  <a:schemeClr val="tx1"/>
                </a:solidFill>
              </a:rPr>
              <a:t>킥보드</a:t>
            </a:r>
            <a:r>
              <a:rPr lang="ko-KR" altLang="en-US" sz="1275" dirty="0">
                <a:solidFill>
                  <a:schemeClr val="tx1"/>
                </a:solidFill>
              </a:rPr>
              <a:t> 반납</a:t>
            </a:r>
            <a:endParaRPr lang="en-US" altLang="ko-KR" sz="1275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6562A4-89EA-479F-886B-0C7CAC5288CA}"/>
              </a:ext>
            </a:extLst>
          </p:cNvPr>
          <p:cNvSpPr/>
          <p:nvPr/>
        </p:nvSpPr>
        <p:spPr>
          <a:xfrm>
            <a:off x="3419872" y="6101475"/>
            <a:ext cx="2466369" cy="42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75" dirty="0">
                <a:solidFill>
                  <a:schemeClr val="tx1"/>
                </a:solidFill>
              </a:rPr>
              <a:t>반납확인 종료</a:t>
            </a:r>
            <a:endParaRPr lang="en-US" altLang="ko-KR" sz="1275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E2ACFF0-A552-44FB-996C-424AAA4E7697}"/>
              </a:ext>
            </a:extLst>
          </p:cNvPr>
          <p:cNvCxnSpPr>
            <a:cxnSpLocks/>
          </p:cNvCxnSpPr>
          <p:nvPr/>
        </p:nvCxnSpPr>
        <p:spPr>
          <a:xfrm>
            <a:off x="4680167" y="1620623"/>
            <a:ext cx="0" cy="18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28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29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3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513522" y="427115"/>
            <a:ext cx="7586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kern="0" spc="-2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09. </a:t>
            </a:r>
            <a:r>
              <a:rPr lang="ko-KR" altLang="en-US" sz="2000" kern="0" spc="-200" dirty="0" err="1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테스크</a:t>
            </a:r>
            <a:r>
              <a:rPr lang="ko-KR" altLang="en-US" sz="2000" kern="0" spc="-2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ko-KR" altLang="en-US" sz="2000" kern="0" spc="-200" dirty="0" err="1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플로우</a:t>
            </a:r>
            <a:endParaRPr lang="en-US" altLang="ko-KR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2ACFF0-A552-44FB-996C-424AAA4E7697}"/>
              </a:ext>
            </a:extLst>
          </p:cNvPr>
          <p:cNvCxnSpPr>
            <a:cxnSpLocks/>
          </p:cNvCxnSpPr>
          <p:nvPr/>
        </p:nvCxnSpPr>
        <p:spPr>
          <a:xfrm>
            <a:off x="4673664" y="3722645"/>
            <a:ext cx="0" cy="18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E2ACFF0-A552-44FB-996C-424AAA4E7697}"/>
              </a:ext>
            </a:extLst>
          </p:cNvPr>
          <p:cNvCxnSpPr>
            <a:cxnSpLocks/>
          </p:cNvCxnSpPr>
          <p:nvPr/>
        </p:nvCxnSpPr>
        <p:spPr>
          <a:xfrm>
            <a:off x="4680014" y="2295347"/>
            <a:ext cx="0" cy="18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E2ACFF0-A552-44FB-996C-424AAA4E7697}"/>
              </a:ext>
            </a:extLst>
          </p:cNvPr>
          <p:cNvCxnSpPr>
            <a:cxnSpLocks/>
          </p:cNvCxnSpPr>
          <p:nvPr/>
        </p:nvCxnSpPr>
        <p:spPr>
          <a:xfrm>
            <a:off x="4680014" y="3013322"/>
            <a:ext cx="0" cy="18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E2ACFF0-A552-44FB-996C-424AAA4E7697}"/>
              </a:ext>
            </a:extLst>
          </p:cNvPr>
          <p:cNvCxnSpPr>
            <a:cxnSpLocks/>
          </p:cNvCxnSpPr>
          <p:nvPr/>
        </p:nvCxnSpPr>
        <p:spPr>
          <a:xfrm>
            <a:off x="4666536" y="4440620"/>
            <a:ext cx="0" cy="18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E2ACFF0-A552-44FB-996C-424AAA4E7697}"/>
              </a:ext>
            </a:extLst>
          </p:cNvPr>
          <p:cNvCxnSpPr>
            <a:cxnSpLocks/>
          </p:cNvCxnSpPr>
          <p:nvPr/>
        </p:nvCxnSpPr>
        <p:spPr>
          <a:xfrm>
            <a:off x="4663361" y="5158596"/>
            <a:ext cx="0" cy="18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ACFF0-A552-44FB-996C-424AAA4E7697}"/>
              </a:ext>
            </a:extLst>
          </p:cNvPr>
          <p:cNvCxnSpPr>
            <a:cxnSpLocks/>
          </p:cNvCxnSpPr>
          <p:nvPr/>
        </p:nvCxnSpPr>
        <p:spPr>
          <a:xfrm>
            <a:off x="4660186" y="5847446"/>
            <a:ext cx="0" cy="18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318688" y="137556"/>
            <a:ext cx="4556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1. UIUX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컨셉트 도출 </a:t>
            </a:r>
            <a:endParaRPr lang="ko-KR" altLang="en-US" sz="2800" b="1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1677CF-455E-43B0-8968-6E31C6251729}"/>
              </a:ext>
            </a:extLst>
          </p:cNvPr>
          <p:cNvSpPr/>
          <p:nvPr/>
        </p:nvSpPr>
        <p:spPr>
          <a:xfrm>
            <a:off x="392975" y="2499599"/>
            <a:ext cx="8358049" cy="3714749"/>
          </a:xfrm>
          <a:prstGeom prst="rect">
            <a:avLst/>
          </a:prstGeom>
          <a:solidFill>
            <a:srgbClr val="DAF4F4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요즘 많은 사람들이 </a:t>
            </a:r>
            <a:r>
              <a:rPr lang="ko-KR" altLang="en-US" sz="1600" b="1" dirty="0" err="1">
                <a:solidFill>
                  <a:schemeClr val="tx1"/>
                </a:solidFill>
                <a:latin typeface="나눔"/>
              </a:rPr>
              <a:t>공유킥보드를</a:t>
            </a:r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 이용하고 있다</a:t>
            </a:r>
            <a:r>
              <a:rPr lang="en-US" altLang="ko-KR" sz="1600" b="1" dirty="0">
                <a:solidFill>
                  <a:schemeClr val="tx1"/>
                </a:solidFill>
                <a:latin typeface="나눔"/>
              </a:rPr>
              <a:t>. </a:t>
            </a:r>
          </a:p>
          <a:p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짧은 거리를 이동할 때 대중교통보다 접근성이 좋고</a:t>
            </a:r>
            <a:r>
              <a:rPr lang="en-US" altLang="ko-KR" sz="1600" b="1" dirty="0">
                <a:solidFill>
                  <a:schemeClr val="tx1"/>
                </a:solidFill>
                <a:latin typeface="나눔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빠르게 목적지까지 도달할 수 있다는 장점들에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나눔"/>
              </a:rPr>
              <a:t>힘입어많은</a:t>
            </a:r>
            <a:r>
              <a:rPr lang="ko-KR" altLang="en-US" sz="1600" b="1" dirty="0" smtClean="0">
                <a:solidFill>
                  <a:schemeClr val="tx1"/>
                </a:solidFill>
                <a:latin typeface="나눔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업체들이 경쟁적으로 </a:t>
            </a:r>
            <a:r>
              <a:rPr lang="ko-KR" altLang="en-US" sz="1600" b="1" dirty="0" err="1">
                <a:solidFill>
                  <a:schemeClr val="tx1"/>
                </a:solidFill>
                <a:latin typeface="나눔"/>
              </a:rPr>
              <a:t>공유킥보드</a:t>
            </a:r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 사업에 뛰어 들었다</a:t>
            </a:r>
            <a:r>
              <a:rPr lang="en-US" altLang="ko-KR" sz="1600" b="1" dirty="0" smtClean="0">
                <a:solidFill>
                  <a:schemeClr val="tx1"/>
                </a:solidFill>
                <a:latin typeface="나눔"/>
              </a:rPr>
              <a:t>.</a:t>
            </a:r>
          </a:p>
          <a:p>
            <a:endParaRPr lang="en-US" altLang="ko-KR" sz="1600" b="1" dirty="0">
              <a:solidFill>
                <a:schemeClr val="tx1"/>
              </a:solidFill>
              <a:latin typeface="나눔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하지만 </a:t>
            </a:r>
            <a:r>
              <a:rPr lang="ko-KR" altLang="en-US" sz="1600" b="1" dirty="0" err="1">
                <a:solidFill>
                  <a:schemeClr val="tx1"/>
                </a:solidFill>
                <a:latin typeface="나눔"/>
              </a:rPr>
              <a:t>킥보드</a:t>
            </a:r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 회사가 지나치게 다양해진 결과</a:t>
            </a:r>
            <a:r>
              <a:rPr lang="en-US" altLang="ko-KR" sz="1600" b="1" dirty="0">
                <a:solidFill>
                  <a:schemeClr val="tx1"/>
                </a:solidFill>
                <a:latin typeface="나눔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사용자들은 주변의 킥보드를 이용하기 위해서는 해당 </a:t>
            </a:r>
            <a:r>
              <a:rPr lang="ko-KR" altLang="en-US" sz="1600" b="1" dirty="0" err="1">
                <a:solidFill>
                  <a:schemeClr val="tx1"/>
                </a:solidFill>
                <a:latin typeface="나눔"/>
              </a:rPr>
              <a:t>킥보드</a:t>
            </a:r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 회사의 어플리케이션을 필수적으로 설치해야 하는 번거로움이 있다</a:t>
            </a:r>
            <a:r>
              <a:rPr lang="en-US" altLang="ko-KR" sz="1600" b="1" dirty="0" smtClean="0">
                <a:solidFill>
                  <a:schemeClr val="tx1"/>
                </a:solidFill>
                <a:latin typeface="나눔"/>
              </a:rPr>
              <a:t>.</a:t>
            </a:r>
          </a:p>
          <a:p>
            <a:endParaRPr lang="en-US" altLang="ko-KR" sz="1600" b="1" dirty="0">
              <a:solidFill>
                <a:schemeClr val="tx1"/>
              </a:solidFill>
              <a:latin typeface="나눔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그리 하여 이 프로그램을 통해  기존의 다양한 </a:t>
            </a:r>
            <a:r>
              <a:rPr lang="ko-KR" altLang="en-US" sz="1600" b="1" dirty="0" err="1">
                <a:solidFill>
                  <a:schemeClr val="tx1"/>
                </a:solidFill>
                <a:latin typeface="나눔"/>
              </a:rPr>
              <a:t>킥보드</a:t>
            </a:r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 어플을 통합하고자 한다</a:t>
            </a:r>
            <a:r>
              <a:rPr lang="en-US" altLang="ko-KR" sz="1600" b="1" dirty="0">
                <a:solidFill>
                  <a:schemeClr val="tx1"/>
                </a:solidFill>
                <a:latin typeface="나눔"/>
              </a:rPr>
              <a:t>.</a:t>
            </a:r>
          </a:p>
          <a:p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사용자들이 </a:t>
            </a:r>
            <a:r>
              <a:rPr lang="ko-KR" altLang="en-US" sz="1600" b="1" dirty="0" err="1">
                <a:solidFill>
                  <a:schemeClr val="tx1"/>
                </a:solidFill>
                <a:latin typeface="나눔"/>
              </a:rPr>
              <a:t>킥보드</a:t>
            </a:r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 회사마다 어플을 일일이 매칭시키는 수고를 덜고</a:t>
            </a:r>
            <a:r>
              <a:rPr lang="en-US" altLang="ko-KR" sz="1600" b="1" dirty="0">
                <a:solidFill>
                  <a:schemeClr val="tx1"/>
                </a:solidFill>
                <a:latin typeface="나눔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"/>
              </a:rPr>
              <a:t>하나의 프로그램으로 킥보드를 언제 어디서든 이용하여 효율적인 시간관리를 할 수 있음을 목적으로 한다</a:t>
            </a:r>
            <a:r>
              <a:rPr lang="en-US" altLang="ko-KR" sz="1600" b="1" dirty="0">
                <a:solidFill>
                  <a:schemeClr val="tx1"/>
                </a:solidFill>
                <a:latin typeface="나눔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나눔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625" y="1156152"/>
            <a:ext cx="1173431" cy="1283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78775" y="137556"/>
            <a:ext cx="2076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2.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페르소나</a:t>
            </a:r>
            <a:endParaRPr lang="ko-KR" altLang="en-US" sz="2800" b="1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7534" y="1844826"/>
            <a:ext cx="3266394" cy="204855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52669" y="302094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52669" y="412580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56399" y="302094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56399" y="412580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14615" y="1844826"/>
            <a:ext cx="3266394" cy="207248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7094" y="4159020"/>
            <a:ext cx="3266394" cy="211595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4616" y="4153697"/>
            <a:ext cx="3266394" cy="211595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26129" y="1936096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69021" y="417990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목적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18848" y="1936097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동기부여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36590" y="4171741"/>
            <a:ext cx="92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불만사항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542" y="4644729"/>
            <a:ext cx="3266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익숙하지 않은 </a:t>
            </a:r>
            <a:r>
              <a:rPr lang="ko-KR" altLang="en-US" sz="11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이용법에 대해 간결한 사용법 및 단순한 화면구성이 필요 </a:t>
            </a:r>
            <a:endParaRPr lang="en-US" altLang="ko-KR" sz="11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1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이용료에 대한 계좌연결을 </a:t>
            </a:r>
            <a:r>
              <a:rPr lang="ko-KR" altLang="en-US" sz="11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간결한게</a:t>
            </a:r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구성</a:t>
            </a:r>
            <a:endParaRPr lang="en-US" altLang="ko-KR" sz="11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1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이용방법 및 </a:t>
            </a:r>
            <a:r>
              <a:rPr lang="ko-KR" altLang="en-US" sz="11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반납방법</a:t>
            </a:r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통일 </a:t>
            </a:r>
            <a:endParaRPr lang="en-US" altLang="ko-KR" sz="11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b="1" dirty="0"/>
              <a:t> </a:t>
            </a:r>
            <a:endParaRPr lang="en-US" altLang="ko-KR" sz="900" b="1" dirty="0"/>
          </a:p>
          <a:p>
            <a:endParaRPr lang="en-US" altLang="ko-KR" sz="900" b="1" dirty="0"/>
          </a:p>
        </p:txBody>
      </p:sp>
      <p:sp>
        <p:nvSpPr>
          <p:cNvPr id="36" name="직사각형 35"/>
          <p:cNvSpPr/>
          <p:nvPr/>
        </p:nvSpPr>
        <p:spPr>
          <a:xfrm>
            <a:off x="5217522" y="2544884"/>
            <a:ext cx="31609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프리랜서로 일 하고 있는 </a:t>
            </a:r>
            <a:r>
              <a:rPr lang="ko-KR" altLang="en-US" sz="11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박영은씨는</a:t>
            </a:r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미팅을 위해 사무실 근처로 짧은 거리를 이동할 일이 많다</a:t>
            </a:r>
            <a:r>
              <a:rPr lang="en-US" altLang="ko-KR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endParaRPr lang="en-US" altLang="ko-KR" sz="11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대중교통을 이용하여 사무실까지 도보로 이동하기에는 거리가 있는 편이다</a:t>
            </a:r>
            <a:r>
              <a:rPr lang="en-US" altLang="ko-KR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endParaRPr lang="en-US" altLang="ko-KR" sz="900" b="1" dirty="0"/>
          </a:p>
          <a:p>
            <a:endParaRPr lang="en-US" altLang="ko-KR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148064" y="4365279"/>
            <a:ext cx="3266394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50" b="1" dirty="0"/>
          </a:p>
          <a:p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킥보드를 이용해 본적이 없어</a:t>
            </a:r>
            <a:r>
              <a:rPr lang="en-US" altLang="ko-KR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가입</a:t>
            </a:r>
            <a:r>
              <a:rPr lang="en-US" altLang="ko-KR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사용법 </a:t>
            </a:r>
            <a:r>
              <a:rPr lang="en-US" altLang="ko-KR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활용방법</a:t>
            </a:r>
            <a:r>
              <a:rPr lang="en-US" altLang="ko-KR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등에 미숙하다</a:t>
            </a:r>
            <a:r>
              <a:rPr lang="en-US" altLang="ko-KR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11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 마다 이용방법이 달라 이용방법에 능숙하지 못함</a:t>
            </a:r>
            <a:endParaRPr lang="en-US" altLang="ko-KR" sz="11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회사 마다 가격에 차이가 있어 불편함을 느낌</a:t>
            </a:r>
            <a:endParaRPr lang="en-US" altLang="ko-KR" sz="11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11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주변에 </a:t>
            </a:r>
            <a:r>
              <a:rPr lang="ko-KR" altLang="en-US" sz="11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킥보드가</a:t>
            </a:r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있어도 자신이 사용하고 있는 </a:t>
            </a:r>
            <a:r>
              <a:rPr lang="ko-KR" altLang="en-US" sz="11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sz="11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사가 아니면 이용하지 못한다는 것에 불편함을 느낌 </a:t>
            </a:r>
            <a:endParaRPr lang="en-US" altLang="ko-KR" sz="11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71185" y="2516559"/>
            <a:ext cx="24438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박영은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나이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49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</a:t>
            </a:r>
          </a:p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직업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프리랜서</a:t>
            </a:r>
          </a:p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거주지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서울</a:t>
            </a:r>
          </a:p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역할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이용자</a:t>
            </a:r>
            <a:endParaRPr lang="en-US" altLang="ko-KR" sz="105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8" y="2265314"/>
            <a:ext cx="1073820" cy="141208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1" name="직선 연결선 40"/>
          <p:cNvCxnSpPr/>
          <p:nvPr/>
        </p:nvCxnSpPr>
        <p:spPr>
          <a:xfrm>
            <a:off x="5114614" y="2243874"/>
            <a:ext cx="326639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67094" y="4509120"/>
            <a:ext cx="326639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>
            <a:off x="5114614" y="4508706"/>
            <a:ext cx="32638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5681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853" y="137556"/>
            <a:ext cx="1830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3.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시나리오</a:t>
            </a:r>
            <a:endParaRPr lang="ko-KR" altLang="en-US" sz="2800" b="1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9430"/>
              </p:ext>
            </p:extLst>
          </p:nvPr>
        </p:nvGraphicFramePr>
        <p:xfrm>
          <a:off x="683568" y="1916832"/>
          <a:ext cx="7992887" cy="2731224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735">
                  <a:extLst>
                    <a:ext uri="{9D8B030D-6E8A-4147-A177-3AD203B41FA5}">
                      <a16:colId xmlns:a16="http://schemas.microsoft.com/office/drawing/2014/main" val="1762218337"/>
                    </a:ext>
                  </a:extLst>
                </a:gridCol>
                <a:gridCol w="1867928">
                  <a:extLst>
                    <a:ext uri="{9D8B030D-6E8A-4147-A177-3AD203B41FA5}">
                      <a16:colId xmlns:a16="http://schemas.microsoft.com/office/drawing/2014/main" val="3848171609"/>
                    </a:ext>
                  </a:extLst>
                </a:gridCol>
                <a:gridCol w="1867928">
                  <a:extLst>
                    <a:ext uri="{9D8B030D-6E8A-4147-A177-3AD203B41FA5}">
                      <a16:colId xmlns:a16="http://schemas.microsoft.com/office/drawing/2014/main" val="4176153187"/>
                    </a:ext>
                  </a:extLst>
                </a:gridCol>
              </a:tblGrid>
              <a:tr h="16122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시나리오    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대중교통을 이용하여 사무실까지 도보로 이동하기에는 거리가 있는 편이다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이동수단으로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킥보드를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타면 어떨까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회원가입을 </a:t>
                      </a:r>
                      <a:r>
                        <a:rPr lang="ko-KR" altLang="en-US" sz="11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한 후에 사용법이 나오긴 하는데 설명서가 복잡해 보인다</a:t>
                      </a:r>
                      <a:r>
                        <a:rPr lang="en-US" altLang="ko-KR" sz="11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설명서를 읽고 </a:t>
                      </a:r>
                      <a:r>
                        <a:rPr lang="ko-KR" altLang="en-US" sz="1100" b="0" kern="0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</a:t>
                      </a:r>
                      <a:r>
                        <a:rPr lang="ko-KR" altLang="en-US" sz="11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사용에 도전해본다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주변을 살펴보니</a:t>
                      </a:r>
                      <a:r>
                        <a:rPr lang="ko-KR" altLang="en-US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다른 회사의 공유 </a:t>
                      </a:r>
                      <a:r>
                        <a:rPr lang="ko-KR" altLang="en-US" sz="1050" b="0" kern="0" spc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킥보드가</a:t>
                      </a:r>
                      <a:r>
                        <a:rPr lang="ko-KR" altLang="en-US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많다</a:t>
                      </a:r>
                      <a:r>
                        <a:rPr lang="en-US" altLang="ko-KR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r>
                        <a:rPr lang="ko-KR" altLang="en-US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한번에 종합해서 제공해주는 플랫폼이 없을까</a:t>
                      </a:r>
                      <a:r>
                        <a:rPr lang="en-US" altLang="ko-KR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1050" b="0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3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니즈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주변 공유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킥보드의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정보를 제공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이용법에 미숙한 사람이 봐도 한눈에 봐도 알 수 있는 설명서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익숙하지 않은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이용법에 대해 간결한 사용법 및 단순한 화면구성이 필요 했으면 좋겠다</a:t>
                      </a:r>
                      <a:endParaRPr lang="en-US" altLang="ko-KR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다른 공유킥보드를 한번에 종합해서 보여주는 플랫폼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을 보고싶다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22">
                <a:tc grid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1790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58124" y="137556"/>
            <a:ext cx="223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bg1"/>
                </a:solidFill>
              </a:rPr>
              <a:t>   4.GAP </a:t>
            </a:r>
            <a:r>
              <a:rPr lang="ko-KR" altLang="en-US" sz="2800" b="1" spc="-150" dirty="0">
                <a:solidFill>
                  <a:schemeClr val="bg1"/>
                </a:solidFill>
              </a:rPr>
              <a:t>분석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52882"/>
              </p:ext>
            </p:extLst>
          </p:nvPr>
        </p:nvGraphicFramePr>
        <p:xfrm>
          <a:off x="395536" y="1151797"/>
          <a:ext cx="8352928" cy="4134287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7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480">
                  <a:extLst>
                    <a:ext uri="{9D8B030D-6E8A-4147-A177-3AD203B41FA5}">
                      <a16:colId xmlns:a16="http://schemas.microsoft.com/office/drawing/2014/main" val="1762218337"/>
                    </a:ext>
                  </a:extLst>
                </a:gridCol>
                <a:gridCol w="1815906">
                  <a:extLst>
                    <a:ext uri="{9D8B030D-6E8A-4147-A177-3AD203B41FA5}">
                      <a16:colId xmlns:a16="http://schemas.microsoft.com/office/drawing/2014/main" val="384817160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4176153187"/>
                    </a:ext>
                  </a:extLst>
                </a:gridCol>
              </a:tblGrid>
              <a:tr h="1889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 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목표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(To</a:t>
                      </a:r>
                      <a:r>
                        <a:rPr lang="en-US" altLang="ko-KR" sz="105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Be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현재위치</a:t>
                      </a:r>
                      <a:r>
                        <a:rPr lang="en-US" altLang="ko-KR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(As Is)</a:t>
                      </a:r>
                      <a:r>
                        <a:rPr lang="ko-KR" altLang="en-US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B</a:t>
                      </a:r>
                      <a:endParaRPr lang="ko-KR" altLang="en-US" sz="1050" b="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GAP (A-B)</a:t>
                      </a:r>
                      <a:endParaRPr lang="ko-KR" altLang="en-US" sz="1050" b="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추진방법 및 내용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1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서비스 지역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서비스 지역 확대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서비스 제한 지역 다수 존재 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인구 밀도가 높은 곳에서만 이용이 집중 </a:t>
                      </a:r>
                    </a:p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기간제 대여 서비스 활성화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충전 문제의 해결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정거장 설치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62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통합화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플랫폼 형식으로 여러 회사를 통합해 사용의 단일화 </a:t>
                      </a:r>
                      <a:endParaRPr lang="en-US" altLang="ko-KR" sz="1100" dirty="0"/>
                    </a:p>
                    <a:p>
                      <a:pPr algn="ctr"/>
                      <a:endParaRPr lang="en-US" altLang="ko-KR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다수의 회사가 존재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주변에 킥보드가 있어도 자신이 이용하고 있는 </a:t>
                      </a:r>
                      <a:r>
                        <a:rPr lang="ko-KR" altLang="en-US" sz="11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</a:t>
                      </a:r>
                      <a:r>
                        <a:rPr lang="ko-KR" altLang="en-US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사가 아니면 이용하지 못함</a:t>
                      </a:r>
                      <a:endParaRPr lang="en-US" altLang="ko-KR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비즈니스 제휴를 통한 동일한 웹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앱 플랫폼 사용 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56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이용방법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통합화 된 내용을 토대로 이용방법 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단순화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통일화 </a:t>
                      </a:r>
                      <a:endParaRPr lang="en-US" altLang="ko-KR" sz="1100" dirty="0"/>
                    </a:p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회사마다 이용방법이 각기 다름 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각기 다른 이용방법으로 사용자의 </a:t>
                      </a:r>
                      <a:r>
                        <a:rPr lang="ko-KR" altLang="en-US" sz="1100" dirty="0" err="1"/>
                        <a:t>혼잡성</a:t>
                      </a:r>
                      <a:endParaRPr lang="ko-KR" altLang="en-US" sz="1100" dirty="0"/>
                    </a:p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제휴를 맺은 협력업체간 동일 이용 방법 구성 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8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</a:t>
            </a:r>
            <a:r>
              <a:rPr lang="ko-KR" altLang="en-US" sz="4400" b="1" spc="-15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3717032"/>
            <a:ext cx="4256473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/>
          </a:p>
          <a:p>
            <a:pPr algn="ctr" fontAlgn="base" latinLnBrk="0"/>
            <a:r>
              <a:rPr lang="en-US" altLang="ko-KR" b="1" dirty="0"/>
              <a:t>UI </a:t>
            </a:r>
            <a:r>
              <a:rPr lang="ko-KR" altLang="en-US" b="1" dirty="0"/>
              <a:t>아키텍처 설계</a:t>
            </a:r>
            <a:endParaRPr lang="ko-KR" altLang="en-US" dirty="0"/>
          </a:p>
          <a:p>
            <a:pPr algn="ctr"/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6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0948" y="51267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Object 3"/>
          <p:cNvSpPr txBox="1"/>
          <p:nvPr/>
        </p:nvSpPr>
        <p:spPr>
          <a:xfrm>
            <a:off x="673490" y="464727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50" kern="0" spc="-200" dirty="0">
                <a:solidFill>
                  <a:srgbClr val="255994"/>
                </a:solidFill>
                <a:latin typeface="Noto Sans CJK KR Black" pitchFamily="34" charset="0"/>
              </a:rPr>
              <a:t>1</a:t>
            </a:r>
            <a:r>
              <a:rPr lang="en-US" altLang="ko-KR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. </a:t>
            </a:r>
            <a:r>
              <a:rPr lang="ko-KR" altLang="en-US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정보구조설계</a:t>
            </a:r>
            <a:endParaRPr lang="en-US" sz="900" dirty="0"/>
          </a:p>
        </p:txBody>
      </p:sp>
      <p:grpSp>
        <p:nvGrpSpPr>
          <p:cNvPr id="59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61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63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64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65" name="모서리가 둥근 직사각형 64"/>
          <p:cNvSpPr/>
          <p:nvPr/>
        </p:nvSpPr>
        <p:spPr>
          <a:xfrm>
            <a:off x="3650925" y="1434175"/>
            <a:ext cx="1588529" cy="4716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홈 화면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658094" y="3349467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반납하기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13523" y="3349467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대여하기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13523" y="4376738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킥보드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찾기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658094" y="4366668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결제하기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13523" y="5401204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QR</a:t>
            </a:r>
            <a:r>
              <a:rPr lang="ko-KR" altLang="en-US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코드 스캔</a:t>
            </a:r>
            <a:endParaRPr lang="en-US" altLang="ko-KR" sz="15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802665" y="3349467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서비스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802198" y="5108914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FAQ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802198" y="4369171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이용 방법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802198" y="5866219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문의하기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947235" y="3348287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내 정보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884541" y="4366668"/>
            <a:ext cx="171990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결제 수단관리</a:t>
            </a:r>
            <a:endParaRPr lang="en-US" altLang="ko-KR" sz="125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>
            <a:stCxn id="65" idx="2"/>
          </p:cNvCxnSpPr>
          <p:nvPr/>
        </p:nvCxnSpPr>
        <p:spPr>
          <a:xfrm>
            <a:off x="4445189" y="1905784"/>
            <a:ext cx="0" cy="9504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1" idx="0"/>
          </p:cNvCxnSpPr>
          <p:nvPr/>
        </p:nvCxnSpPr>
        <p:spPr>
          <a:xfrm flipV="1">
            <a:off x="5596929" y="2856224"/>
            <a:ext cx="3088" cy="49324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3492016" y="2856223"/>
            <a:ext cx="0" cy="4920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5" idx="0"/>
          </p:cNvCxnSpPr>
          <p:nvPr/>
        </p:nvCxnSpPr>
        <p:spPr>
          <a:xfrm flipH="1" flipV="1">
            <a:off x="7728933" y="2856223"/>
            <a:ext cx="12567" cy="49206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307788" y="2856222"/>
            <a:ext cx="643371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67" idx="0"/>
          </p:cNvCxnSpPr>
          <p:nvPr/>
        </p:nvCxnSpPr>
        <p:spPr>
          <a:xfrm flipV="1">
            <a:off x="1307788" y="2856227"/>
            <a:ext cx="0" cy="4932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4444444" y="2432758"/>
            <a:ext cx="0" cy="599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3492016" y="3819897"/>
            <a:ext cx="0" cy="5568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endCxn id="68" idx="0"/>
          </p:cNvCxnSpPr>
          <p:nvPr/>
        </p:nvCxnSpPr>
        <p:spPr>
          <a:xfrm>
            <a:off x="1307788" y="3819896"/>
            <a:ext cx="0" cy="55684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307788" y="4838277"/>
            <a:ext cx="0" cy="55684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71" idx="2"/>
          </p:cNvCxnSpPr>
          <p:nvPr/>
        </p:nvCxnSpPr>
        <p:spPr>
          <a:xfrm flipV="1">
            <a:off x="5596463" y="3821076"/>
            <a:ext cx="466" cy="5238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2" idx="0"/>
          </p:cNvCxnSpPr>
          <p:nvPr/>
        </p:nvCxnSpPr>
        <p:spPr>
          <a:xfrm flipV="1">
            <a:off x="5596463" y="4836694"/>
            <a:ext cx="465" cy="2722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5596462" y="5605051"/>
            <a:ext cx="465" cy="2722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75" idx="2"/>
          </p:cNvCxnSpPr>
          <p:nvPr/>
        </p:nvCxnSpPr>
        <p:spPr>
          <a:xfrm flipV="1">
            <a:off x="7735217" y="3819896"/>
            <a:ext cx="6283" cy="54520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0948" y="51267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7544" y="1772816"/>
            <a:ext cx="8424364" cy="4392488"/>
          </a:xfrm>
          <a:prstGeom prst="roundRect">
            <a:avLst/>
          </a:prstGeom>
          <a:solidFill>
            <a:srgbClr val="DA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홈 </a:t>
            </a:r>
            <a:r>
              <a:rPr lang="ko-KR" altLang="en-US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화면</a:t>
            </a:r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00400" y="3030395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이용중지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54437" y="3030395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GO~!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46363" y="3030395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서비스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92326" y="3029489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my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4571428" y="2326819"/>
            <a:ext cx="0" cy="46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222915" y="453310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tx1"/>
                  </a:solidFill>
                </a:ln>
              </a:rPr>
              <a:t>킥보드</a:t>
            </a:r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 대여하기</a:t>
            </a:r>
            <a:endParaRPr lang="en-US" altLang="ko-KR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164037" y="3524988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05160" y="453310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tx1"/>
                  </a:solidFill>
                </a:ln>
              </a:rPr>
              <a:t>킥보드</a:t>
            </a:r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 반납하기</a:t>
            </a:r>
            <a:endParaRPr lang="en-US" altLang="ko-KR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3830912" y="3524988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455963" y="3452980"/>
            <a:ext cx="0" cy="144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373777" y="5075892"/>
            <a:ext cx="21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이용방법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,</a:t>
            </a:r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고객지원</a:t>
            </a:r>
            <a:endParaRPr lang="en-US" altLang="ko-KR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092280" y="3452980"/>
            <a:ext cx="0" cy="144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622467" y="507589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내 정보</a:t>
            </a:r>
            <a:endParaRPr lang="en-US" altLang="ko-KR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119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2520" y="2651123"/>
            <a:ext cx="383033" cy="33293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36" b="95833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5549" y="2604099"/>
            <a:ext cx="520828" cy="392853"/>
          </a:xfrm>
          <a:prstGeom prst="rect">
            <a:avLst/>
          </a:prstGeom>
          <a:solidFill>
            <a:srgbClr val="DAF4F4"/>
          </a:solidFill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088" l="7510" r="96047">
                        <a14:backgroundMark x1="49802" y1="43318" x2="49802" y2="43318"/>
                        <a14:backgroundMark x1="62846" y1="29954" x2="62846" y2="29954"/>
                        <a14:backgroundMark x1="54545" y1="11982" x2="54545" y2="11982"/>
                        <a14:backgroundMark x1="43083" y1="11982" x2="43083" y2="11982"/>
                        <a14:backgroundMark x1="35178" y1="22581" x2="35178" y2="225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1291" y="2651122"/>
            <a:ext cx="461270" cy="39563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494134" y="2651122"/>
            <a:ext cx="578787" cy="332937"/>
            <a:chOff x="3494134" y="2651122"/>
            <a:chExt cx="578787" cy="33293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532" b="94937" l="0" r="9892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134" y="2651122"/>
              <a:ext cx="391509" cy="33293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8119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9888" y="2651122"/>
              <a:ext cx="383033" cy="332937"/>
            </a:xfrm>
            <a:prstGeom prst="rect">
              <a:avLst/>
            </a:prstGeom>
          </p:spPr>
        </p:pic>
      </p:grpSp>
      <p:sp>
        <p:nvSpPr>
          <p:cNvPr id="35" name="타원 34"/>
          <p:cNvSpPr/>
          <p:nvPr/>
        </p:nvSpPr>
        <p:spPr>
          <a:xfrm>
            <a:off x="7011326" y="2708921"/>
            <a:ext cx="161908" cy="129730"/>
          </a:xfrm>
          <a:prstGeom prst="ellipse">
            <a:avLst/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bject 3"/>
          <p:cNvSpPr txBox="1"/>
          <p:nvPr/>
        </p:nvSpPr>
        <p:spPr>
          <a:xfrm>
            <a:off x="673490" y="464727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2. </a:t>
            </a:r>
            <a:r>
              <a:rPr lang="ko-KR" altLang="en-US" sz="2750" kern="0" spc="-200" dirty="0" err="1" smtClean="0">
                <a:solidFill>
                  <a:srgbClr val="255994"/>
                </a:solidFill>
                <a:latin typeface="Noto Sans CJK KR Black" pitchFamily="34" charset="0"/>
              </a:rPr>
              <a:t>레이블링</a:t>
            </a:r>
            <a:endParaRPr lang="en-US" sz="900" dirty="0"/>
          </a:p>
        </p:txBody>
      </p:sp>
      <p:grpSp>
        <p:nvGrpSpPr>
          <p:cNvPr id="59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61" name="Object 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63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64" name="Object 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3810000" y="1779491"/>
            <a:ext cx="1821207" cy="238285"/>
          </a:xfrm>
          <a:prstGeom prst="roundRect">
            <a:avLst/>
          </a:prstGeom>
          <a:noFill/>
          <a:ln>
            <a:solidFill>
              <a:srgbClr val="385D8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520" y="1484784"/>
            <a:ext cx="8640960" cy="4772896"/>
          </a:xfrm>
          <a:prstGeom prst="roundRect">
            <a:avLst/>
          </a:prstGeom>
          <a:solidFill>
            <a:srgbClr val="DA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홈 </a:t>
            </a:r>
            <a:r>
              <a:rPr lang="ko-KR" altLang="en-US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화면</a:t>
            </a:r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36823"/>
            <a:ext cx="8640960" cy="2656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24746" y="2367677"/>
            <a:ext cx="1514005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반납하기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59632" y="2374862"/>
            <a:ext cx="1514005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대여하기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07034" y="3086773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킥보드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찾기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72148" y="3086773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결제하기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07034" y="3776256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QR</a:t>
            </a:r>
            <a:r>
              <a:rPr lang="ko-KR" altLang="en-US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코드 스캔</a:t>
            </a:r>
            <a:endParaRPr lang="en-US" altLang="ko-KR" sz="15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24555" y="2367677"/>
            <a:ext cx="1514005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서비스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46005" y="3732311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FAQ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46005" y="3082994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이용 방법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46005" y="4381628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문의하기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24364" y="2345450"/>
            <a:ext cx="1514005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내 정보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519862" y="3082993"/>
            <a:ext cx="1320034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결제 수단관리</a:t>
            </a:r>
            <a:endParaRPr lang="en-US" altLang="ko-KR" sz="125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2900F3B-A23E-D50D-549A-C4DF89FE1D2B}"/>
              </a:ext>
            </a:extLst>
          </p:cNvPr>
          <p:cNvGrpSpPr/>
          <p:nvPr/>
        </p:nvGrpSpPr>
        <p:grpSpPr>
          <a:xfrm>
            <a:off x="7274193" y="1769170"/>
            <a:ext cx="1184996" cy="334208"/>
            <a:chOff x="0" y="1785"/>
            <a:chExt cx="2497115" cy="780851"/>
          </a:xfrm>
          <a:solidFill>
            <a:schemeClr val="bg1">
              <a:lumMod val="95000"/>
            </a:schemeClr>
          </a:solidFill>
        </p:grpSpPr>
        <p:sp>
          <p:nvSpPr>
            <p:cNvPr id="39" name="모서리가 둥근 직사각형 113">
              <a:extLst>
                <a:ext uri="{FF2B5EF4-FFF2-40B4-BE49-F238E27FC236}">
                  <a16:creationId xmlns:a16="http://schemas.microsoft.com/office/drawing/2014/main" id="{BB42BCDD-4D79-E5D6-CEB2-CBB4666EA51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모서리가 둥근 직사각형 4">
              <a:extLst>
                <a:ext uri="{FF2B5EF4-FFF2-40B4-BE49-F238E27FC236}">
                  <a16:creationId xmlns:a16="http://schemas.microsoft.com/office/drawing/2014/main" id="{F04368C3-770E-2B93-878A-BAB1290D8231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32FCACE-3F8C-9DCB-C145-50D66688290B}"/>
              </a:ext>
            </a:extLst>
          </p:cNvPr>
          <p:cNvGrpSpPr/>
          <p:nvPr/>
        </p:nvGrpSpPr>
        <p:grpSpPr>
          <a:xfrm>
            <a:off x="5851710" y="1779277"/>
            <a:ext cx="1184996" cy="334208"/>
            <a:chOff x="0" y="1785"/>
            <a:chExt cx="2497115" cy="780851"/>
          </a:xfrm>
          <a:solidFill>
            <a:schemeClr val="bg1">
              <a:lumMod val="95000"/>
            </a:schemeClr>
          </a:solidFill>
        </p:grpSpPr>
        <p:sp>
          <p:nvSpPr>
            <p:cNvPr id="43" name="모서리가 둥근 직사각형 113">
              <a:extLst>
                <a:ext uri="{FF2B5EF4-FFF2-40B4-BE49-F238E27FC236}">
                  <a16:creationId xmlns:a16="http://schemas.microsoft.com/office/drawing/2014/main" id="{6D7BF4E6-2E1B-5998-899B-3BBF8D0E09E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모서리가 둥근 직사각형 4">
              <a:extLst>
                <a:ext uri="{FF2B5EF4-FFF2-40B4-BE49-F238E27FC236}">
                  <a16:creationId xmlns:a16="http://schemas.microsoft.com/office/drawing/2014/main" id="{386E46DD-2377-EE98-6912-A7EE85A8EBD1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회원가입</a:t>
              </a:r>
            </a:p>
          </p:txBody>
        </p:sp>
      </p:grpSp>
      <p:sp>
        <p:nvSpPr>
          <p:cNvPr id="8" name="타원 7"/>
          <p:cNvSpPr/>
          <p:nvPr/>
        </p:nvSpPr>
        <p:spPr>
          <a:xfrm flipH="1">
            <a:off x="1191170" y="3219334"/>
            <a:ext cx="136924" cy="136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 flipH="1">
            <a:off x="1191170" y="3871232"/>
            <a:ext cx="136924" cy="136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 flipH="1">
            <a:off x="2958658" y="3195511"/>
            <a:ext cx="136924" cy="136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 flipH="1">
            <a:off x="4649963" y="3226159"/>
            <a:ext cx="136924" cy="136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 flipH="1">
            <a:off x="4649963" y="3871232"/>
            <a:ext cx="136924" cy="136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 flipH="1">
            <a:off x="4649963" y="4504677"/>
            <a:ext cx="136924" cy="136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 flipH="1">
            <a:off x="6366729" y="3228530"/>
            <a:ext cx="136924" cy="136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021043" y="2743818"/>
            <a:ext cx="1" cy="21090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3797793" y="2744693"/>
            <a:ext cx="1" cy="21090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5481557" y="2714261"/>
            <a:ext cx="1" cy="21090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7181019" y="2743321"/>
            <a:ext cx="1" cy="21090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bject 3"/>
          <p:cNvSpPr txBox="1"/>
          <p:nvPr/>
        </p:nvSpPr>
        <p:spPr>
          <a:xfrm>
            <a:off x="673490" y="464727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50" kern="0" spc="-200" dirty="0">
                <a:solidFill>
                  <a:srgbClr val="255994"/>
                </a:solidFill>
                <a:latin typeface="Noto Sans CJK KR Black" pitchFamily="34" charset="0"/>
              </a:rPr>
              <a:t>3</a:t>
            </a:r>
            <a:r>
              <a:rPr lang="en-US" altLang="ko-KR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. </a:t>
            </a:r>
            <a:r>
              <a:rPr lang="ko-KR" altLang="en-US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내비게이션</a:t>
            </a:r>
            <a:endParaRPr lang="en-US" sz="900" dirty="0"/>
          </a:p>
        </p:txBody>
      </p:sp>
      <p:grpSp>
        <p:nvGrpSpPr>
          <p:cNvPr id="65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66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67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68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69" name="모서리가 둥근 직사각형 68"/>
          <p:cNvSpPr/>
          <p:nvPr/>
        </p:nvSpPr>
        <p:spPr>
          <a:xfrm>
            <a:off x="3666452" y="1484393"/>
            <a:ext cx="1821207" cy="375135"/>
          </a:xfrm>
          <a:prstGeom prst="roundRect">
            <a:avLst/>
          </a:prstGeom>
          <a:noFill/>
          <a:ln>
            <a:solidFill>
              <a:srgbClr val="385D8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845</Words>
  <Application>Microsoft Office PowerPoint</Application>
  <PresentationFormat>화면 슬라이드 쇼(4:3)</PresentationFormat>
  <Paragraphs>335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DX영화자막 M</vt:lpstr>
      <vt:lpstr>HY헤드라인M</vt:lpstr>
      <vt:lpstr>Noto Sans CJK KR Black</vt:lpstr>
      <vt:lpstr>나눔</vt:lpstr>
      <vt:lpstr>나눔고딕 ExtraBold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505</cp:lastModifiedBy>
  <cp:revision>55</cp:revision>
  <dcterms:created xsi:type="dcterms:W3CDTF">2016-11-03T20:47:04Z</dcterms:created>
  <dcterms:modified xsi:type="dcterms:W3CDTF">2022-06-03T09:21:28Z</dcterms:modified>
</cp:coreProperties>
</file>