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1A058-0F82-4F7A-AE06-056EF3B0D80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9E11-33E9-46C1-9577-ECD442787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4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9E11-33E9-46C1-9577-ECD442787A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12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1162" y="3291058"/>
            <a:ext cx="13985714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300" kern="0" spc="-600" dirty="0">
                <a:solidFill>
                  <a:srgbClr val="FFFFFF"/>
                </a:solidFill>
                <a:latin typeface="Noto Sans CJK KR Black" pitchFamily="34" charset="0"/>
              </a:rPr>
              <a:t>UI </a:t>
            </a:r>
            <a:r>
              <a:rPr lang="ko-KR" altLang="en-US" sz="9300" kern="0" spc="-600" dirty="0">
                <a:solidFill>
                  <a:srgbClr val="FFFFFF"/>
                </a:solidFill>
                <a:latin typeface="Noto Sans CJK KR Black" pitchFamily="34" charset="0"/>
              </a:rPr>
              <a:t>아키텍처 설계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838063" y="8662150"/>
            <a:ext cx="6266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이젠 컴퓨터 학원 </a:t>
            </a:r>
            <a:r>
              <a:rPr lang="en-US" altLang="ko-KR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r>
              <a:rPr lang="ko-KR" alt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조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7783" y="3762434"/>
            <a:ext cx="3350876" cy="5637566"/>
            <a:chOff x="1357783" y="3762434"/>
            <a:chExt cx="3350876" cy="56375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783" y="3762434"/>
              <a:ext cx="3350876" cy="56375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4670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마케팅 전략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24297" y="857471"/>
            <a:ext cx="8785680" cy="119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특성 및 기대효과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0409" y="2873360"/>
            <a:ext cx="4782143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시장 경쟁력 확보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89321" y="3893192"/>
            <a:ext cx="3684319" cy="594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45233" y="7457776"/>
            <a:ext cx="4572490" cy="19821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폰트는 Noto Sans CJK KR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Regular, 크기는 17입니다.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행간은 1.55입니다.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804998" y="2865257"/>
            <a:ext cx="8852548" cy="627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마케팅 전략 포지셔닝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561242" y="3100590"/>
            <a:ext cx="2723886" cy="200764"/>
            <a:chOff x="4561242" y="3100590"/>
            <a:chExt cx="2723886" cy="2007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242" y="3100590"/>
              <a:ext cx="2723886" cy="2007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4619048"/>
            <a:ext cx="3704538" cy="2851232"/>
            <a:chOff x="1180952" y="4619048"/>
            <a:chExt cx="3704538" cy="28512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71316" y="3193432"/>
              <a:ext cx="7409075" cy="570246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952" y="4619048"/>
              <a:ext cx="3704538" cy="285123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7783" y="4815517"/>
            <a:ext cx="3350876" cy="24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59101" y="3762434"/>
            <a:ext cx="3350876" cy="5637566"/>
            <a:chOff x="13759101" y="3762434"/>
            <a:chExt cx="3350876" cy="56375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9101" y="3762434"/>
              <a:ext cx="3350876" cy="563756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14043" y="2863121"/>
            <a:ext cx="6027057" cy="639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C. 판매대수 예측 및 구체화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028247" y="3100590"/>
            <a:ext cx="2455962" cy="200764"/>
            <a:chOff x="11028247" y="3100590"/>
            <a:chExt cx="2455962" cy="2007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8247" y="3100590"/>
              <a:ext cx="2455962" cy="2007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94786" y="3760506"/>
            <a:ext cx="7328493" cy="5478009"/>
            <a:chOff x="5994786" y="3760506"/>
            <a:chExt cx="7328493" cy="547800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994786" y="6499510"/>
              <a:ext cx="3668352" cy="2739004"/>
              <a:chOff x="5994786" y="6499510"/>
              <a:chExt cx="3668352" cy="273900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94786" y="6499510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994786" y="3760506"/>
              <a:ext cx="3668352" cy="2739004"/>
              <a:chOff x="5994786" y="3760506"/>
              <a:chExt cx="3668352" cy="273900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94786" y="3760506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54927" y="3760506"/>
              <a:ext cx="3668352" cy="2739004"/>
              <a:chOff x="9654927" y="3760506"/>
              <a:chExt cx="3668352" cy="273900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9654927" y="3760506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53285" y="6499510"/>
              <a:ext cx="3668352" cy="2739004"/>
              <a:chOff x="9653285" y="6499510"/>
              <a:chExt cx="3668352" cy="273900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9653285" y="6499510"/>
                <a:ext cx="3668352" cy="27390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925033" y="6471671"/>
            <a:ext cx="5467372" cy="66315"/>
            <a:chOff x="6925033" y="6471671"/>
            <a:chExt cx="5467372" cy="663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925033" y="6471671"/>
              <a:ext cx="5467372" cy="663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06050" y="6516770"/>
            <a:ext cx="5659797" cy="102856"/>
            <a:chOff x="3006050" y="6516770"/>
            <a:chExt cx="5659797" cy="10285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3006050" y="6516770"/>
              <a:ext cx="5659797" cy="1028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86575" y="6474877"/>
            <a:ext cx="7335798" cy="66315"/>
            <a:chOff x="5986575" y="6474877"/>
            <a:chExt cx="7335798" cy="6631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986575" y="6474877"/>
              <a:ext cx="7335798" cy="6631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832143" y="9412845"/>
            <a:ext cx="3794616" cy="318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5825575" y="9345258"/>
            <a:ext cx="7496062" cy="102856"/>
            <a:chOff x="5825575" y="9345258"/>
            <a:chExt cx="7496062" cy="10285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25575" y="9345258"/>
              <a:ext cx="7496062" cy="10285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115280" y="4888086"/>
            <a:ext cx="3427359" cy="4956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6115280" y="7641237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9775400" y="4885805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9775400" y="7641237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7546760" y="4728954"/>
            <a:ext cx="2538944" cy="2538944"/>
            <a:chOff x="7546760" y="4728954"/>
            <a:chExt cx="2538944" cy="253894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6760" y="4728954"/>
              <a:ext cx="2538944" cy="2538944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7102553" y="5696846"/>
            <a:ext cx="3427359" cy="666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1104248" y="6044663"/>
            <a:ext cx="1571997" cy="1571997"/>
            <a:chOff x="11104248" y="6044663"/>
            <a:chExt cx="1571997" cy="157199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04248" y="6044663"/>
              <a:ext cx="1571997" cy="1571997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0597247" y="6613525"/>
            <a:ext cx="2586000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9527033" y="9412845"/>
            <a:ext cx="3794616" cy="318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4823054" y="6344741"/>
            <a:ext cx="879355" cy="321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4854800" y="3683693"/>
            <a:ext cx="847609" cy="321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4230524" y="4258901"/>
            <a:ext cx="2312921" cy="3440545"/>
            <a:chOff x="14230524" y="4258901"/>
            <a:chExt cx="2312921" cy="34405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0524" y="4258901"/>
              <a:ext cx="2312921" cy="34405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088685" y="4411176"/>
            <a:ext cx="1450489" cy="1450489"/>
            <a:chOff x="14088685" y="4411176"/>
            <a:chExt cx="1450489" cy="145048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88685" y="4411176"/>
              <a:ext cx="1450489" cy="145048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238647" y="4561138"/>
            <a:ext cx="1150564" cy="1150564"/>
            <a:chOff x="14238647" y="4561138"/>
            <a:chExt cx="1150564" cy="115056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38647" y="4561138"/>
              <a:ext cx="1150564" cy="115056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3892415" y="4755087"/>
            <a:ext cx="1843031" cy="373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서울 · 수도권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13822004" y="4934770"/>
            <a:ext cx="1983787" cy="5752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6,400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5787911" y="4209584"/>
            <a:ext cx="1011529" cy="1011529"/>
            <a:chOff x="15787911" y="4209584"/>
            <a:chExt cx="1011529" cy="101152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87911" y="4209584"/>
              <a:ext cx="1011529" cy="10115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892491" y="4314163"/>
            <a:ext cx="802370" cy="802370"/>
            <a:chOff x="15892491" y="4314163"/>
            <a:chExt cx="802370" cy="80237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892491" y="4314163"/>
              <a:ext cx="802370" cy="802370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15651038" y="4497041"/>
            <a:ext cx="1285277" cy="2603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강원지역</a:t>
            </a:r>
            <a:endParaRPr lang="en-US" dirty="0"/>
          </a:p>
        </p:txBody>
      </p:sp>
      <p:sp>
        <p:nvSpPr>
          <p:cNvPr id="92" name="Object 92"/>
          <p:cNvSpPr txBox="1"/>
          <p:nvPr/>
        </p:nvSpPr>
        <p:spPr>
          <a:xfrm>
            <a:off x="15601958" y="4621015"/>
            <a:ext cx="1383436" cy="4091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1,300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5244372" y="6310416"/>
            <a:ext cx="1450489" cy="1450489"/>
            <a:chOff x="15244372" y="6310416"/>
            <a:chExt cx="1450489" cy="145048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44372" y="6310416"/>
              <a:ext cx="1450489" cy="145048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394335" y="6460378"/>
            <a:ext cx="1150564" cy="1150564"/>
            <a:chOff x="15394335" y="6460378"/>
            <a:chExt cx="1150564" cy="1150564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94335" y="6460378"/>
              <a:ext cx="1150564" cy="115056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15048130" y="6654334"/>
            <a:ext cx="1843031" cy="373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경상지역</a:t>
            </a:r>
            <a:endParaRPr lang="en-US" dirty="0"/>
          </a:p>
        </p:txBody>
      </p:sp>
      <p:sp>
        <p:nvSpPr>
          <p:cNvPr id="100" name="Object 100"/>
          <p:cNvSpPr txBox="1"/>
          <p:nvPr/>
        </p:nvSpPr>
        <p:spPr>
          <a:xfrm>
            <a:off x="14977718" y="6834008"/>
            <a:ext cx="1983787" cy="5752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4,500</a:t>
            </a:r>
            <a:endParaRPr lang="en-US" dirty="0"/>
          </a:p>
        </p:txBody>
      </p:sp>
      <p:sp>
        <p:nvSpPr>
          <p:cNvPr id="101" name="Object 101"/>
          <p:cNvSpPr txBox="1"/>
          <p:nvPr/>
        </p:nvSpPr>
        <p:spPr>
          <a:xfrm>
            <a:off x="13148294" y="7880587"/>
            <a:ext cx="4572490" cy="1476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" y="3052381"/>
            <a:ext cx="15923810" cy="6347619"/>
            <a:chOff x="1180952" y="3052381"/>
            <a:chExt cx="15923810" cy="63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3052381"/>
              <a:ext cx="15923810" cy="63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58019" y="4613260"/>
            <a:ext cx="12846743" cy="4786740"/>
            <a:chOff x="4258019" y="4613260"/>
            <a:chExt cx="12846743" cy="47867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019" y="4613260"/>
              <a:ext cx="12846743" cy="4786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00876" y="6029927"/>
            <a:ext cx="9703886" cy="3370073"/>
            <a:chOff x="7400876" y="6029927"/>
            <a:chExt cx="9703886" cy="33700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0876" y="6029927"/>
              <a:ext cx="9703886" cy="33700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96114" y="7506117"/>
            <a:ext cx="6608648" cy="1893883"/>
            <a:chOff x="10496114" y="7506117"/>
            <a:chExt cx="6608648" cy="1893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6114" y="7506117"/>
              <a:ext cx="6608648" cy="1893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8495" y="4519364"/>
            <a:ext cx="12916667" cy="168731"/>
            <a:chOff x="4198495" y="4519364"/>
            <a:chExt cx="12916667" cy="168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198495" y="4519364"/>
              <a:ext cx="12916667" cy="168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53257" y="5952698"/>
            <a:ext cx="9761905" cy="168731"/>
            <a:chOff x="7353257" y="5952698"/>
            <a:chExt cx="9761905" cy="168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353257" y="5952698"/>
              <a:ext cx="9761905" cy="1687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60400" y="7428888"/>
            <a:ext cx="6654762" cy="168731"/>
            <a:chOff x="10460400" y="7428888"/>
            <a:chExt cx="6654762" cy="1687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60400" y="7428888"/>
              <a:ext cx="6654762" cy="1687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75752" y="677040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중장기 사업운영 플랜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556038" y="3207934"/>
            <a:ext cx="9825714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2060 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4638971" y="4779781"/>
            <a:ext cx="9576457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2050 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556981" y="3899676"/>
            <a:ext cx="3569465" cy="3594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</a:p>
          <a:p>
            <a:endParaRPr lang="en-US" sz="1700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r>
              <a:rPr lang="en-US" sz="17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강조하고 싶은 내용은</a:t>
            </a:r>
          </a:p>
          <a:p>
            <a:r>
              <a:rPr lang="en-US" sz="17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Bold를 적용해주세요.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781829" y="6272629"/>
            <a:ext cx="9117200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2040 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324297" y="860216"/>
            <a:ext cx="8785680" cy="11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운영 계획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888952" y="7666162"/>
            <a:ext cx="8907115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2030  </a:t>
            </a:r>
            <a:r>
              <a:rPr lang="en-US" sz="3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912632" y="7015790"/>
            <a:ext cx="4691502" cy="76918"/>
            <a:chOff x="1912632" y="7015790"/>
            <a:chExt cx="4691502" cy="769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912632" y="7015790"/>
              <a:ext cx="4691502" cy="769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64881" y="7725182"/>
            <a:ext cx="3272718" cy="76918"/>
            <a:chOff x="5764881" y="7725182"/>
            <a:chExt cx="3272718" cy="769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5764881" y="7725182"/>
              <a:ext cx="3272718" cy="769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4517" y="8479944"/>
            <a:ext cx="1763194" cy="76918"/>
            <a:chOff x="9614517" y="8479944"/>
            <a:chExt cx="1763194" cy="769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614517" y="8479944"/>
              <a:ext cx="1763194" cy="76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0738" y="2968015"/>
            <a:ext cx="15994424" cy="168731"/>
            <a:chOff x="1120738" y="2968015"/>
            <a:chExt cx="15994424" cy="1687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120738" y="2968015"/>
              <a:ext cx="15994424" cy="1687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26801" y="6243901"/>
            <a:ext cx="6235281" cy="76918"/>
            <a:chOff x="-1926801" y="6243901"/>
            <a:chExt cx="6235281" cy="769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-1926801" y="6243901"/>
              <a:ext cx="6235281" cy="769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80952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4638971" y="5623198"/>
            <a:ext cx="3569465" cy="203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7781829" y="7099389"/>
            <a:ext cx="3569465" cy="203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888952" y="8277002"/>
            <a:ext cx="8907143" cy="1003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사업에 대한 키워드 혹은 설명을 입력해주세요.</a:t>
            </a:r>
          </a:p>
          <a:p>
            <a:r>
              <a:rPr lang="en-US" sz="17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Regular, 크기는 17입니다.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4255638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7391352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0496114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681802"/>
            <a:ext cx="14687028" cy="1466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판매 계획 및 소요 자금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24297" y="860216"/>
            <a:ext cx="8785680" cy="11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운영 계획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80952" y="2378588"/>
            <a:ext cx="7284621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판매 방법 및 판매 전략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077133" y="5543025"/>
            <a:ext cx="3448764" cy="94496"/>
            <a:chOff x="12077133" y="5543025"/>
            <a:chExt cx="3448764" cy="944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5543025"/>
              <a:ext cx="3448764" cy="94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7133" y="4657738"/>
            <a:ext cx="3448764" cy="94496"/>
            <a:chOff x="12077133" y="4657738"/>
            <a:chExt cx="3448764" cy="944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4657738"/>
              <a:ext cx="3448764" cy="94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7133" y="3749654"/>
            <a:ext cx="3448764" cy="94496"/>
            <a:chOff x="12077133" y="3749654"/>
            <a:chExt cx="3448764" cy="944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3749654"/>
              <a:ext cx="3448764" cy="944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148756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금액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23810" y="3428682"/>
            <a:ext cx="1832855" cy="736440"/>
            <a:chOff x="9323810" y="3428682"/>
            <a:chExt cx="1832855" cy="736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3428682"/>
              <a:ext cx="1832855" cy="7364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370638" y="3590326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창업자금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362892" y="3428682"/>
            <a:ext cx="2169462" cy="736440"/>
            <a:chOff x="10362892" y="3428682"/>
            <a:chExt cx="2169462" cy="7364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3060462"/>
              <a:ext cx="4338923" cy="147288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861287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649096" y="3428682"/>
            <a:ext cx="2169462" cy="736440"/>
            <a:chOff x="12649096" y="3428682"/>
            <a:chExt cx="2169462" cy="7364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060462"/>
              <a:ext cx="4338923" cy="147288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147491" y="3581682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649096" y="3428682"/>
            <a:ext cx="2169462" cy="736440"/>
            <a:chOff x="12649096" y="3428682"/>
            <a:chExt cx="2169462" cy="7364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060462"/>
              <a:ext cx="4338923" cy="147288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147491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935300" y="3428682"/>
            <a:ext cx="2169462" cy="736440"/>
            <a:chOff x="14935300" y="3428682"/>
            <a:chExt cx="2169462" cy="73644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060462"/>
              <a:ext cx="4338923" cy="147288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4433695" y="3581682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4935300" y="3428682"/>
            <a:ext cx="2169462" cy="736440"/>
            <a:chOff x="14935300" y="3428682"/>
            <a:chExt cx="2169462" cy="73644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060462"/>
              <a:ext cx="4338923" cy="147288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4433695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323810" y="4340236"/>
            <a:ext cx="1832855" cy="736440"/>
            <a:chOff x="9323810" y="4340236"/>
            <a:chExt cx="1832855" cy="73644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4340236"/>
              <a:ext cx="1832855" cy="73644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9370638" y="4501888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부지매입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362892" y="4340236"/>
            <a:ext cx="2169462" cy="736440"/>
            <a:chOff x="10362892" y="4340236"/>
            <a:chExt cx="2169462" cy="73644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3972016"/>
              <a:ext cx="4338923" cy="147288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861287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2649096" y="4340236"/>
            <a:ext cx="2169462" cy="736440"/>
            <a:chOff x="12649096" y="4340236"/>
            <a:chExt cx="2169462" cy="73644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972016"/>
              <a:ext cx="4338923" cy="1472880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2147491" y="449323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2649096" y="4340236"/>
            <a:ext cx="2169462" cy="736440"/>
            <a:chOff x="12649096" y="4340236"/>
            <a:chExt cx="2169462" cy="73644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972016"/>
              <a:ext cx="4338923" cy="1472880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2147491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4935300" y="4340236"/>
            <a:ext cx="2169462" cy="736440"/>
            <a:chOff x="14935300" y="4340236"/>
            <a:chExt cx="2169462" cy="73644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972016"/>
              <a:ext cx="4338923" cy="147288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4433695" y="449323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4935300" y="4340236"/>
            <a:ext cx="2169462" cy="736440"/>
            <a:chOff x="14935300" y="4340236"/>
            <a:chExt cx="2169462" cy="73644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972016"/>
              <a:ext cx="4338923" cy="1472880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4433695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9323810" y="5251789"/>
            <a:ext cx="1832855" cy="736440"/>
            <a:chOff x="9323810" y="5251789"/>
            <a:chExt cx="1832855" cy="73644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5251789"/>
              <a:ext cx="1832855" cy="736440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9370638" y="5413440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공장건축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0362892" y="5251789"/>
            <a:ext cx="2169462" cy="736440"/>
            <a:chOff x="10362892" y="5251789"/>
            <a:chExt cx="2169462" cy="73644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4883569"/>
              <a:ext cx="4338923" cy="1472880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9861287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2649096" y="5251789"/>
            <a:ext cx="2169462" cy="736440"/>
            <a:chOff x="12649096" y="5251789"/>
            <a:chExt cx="2169462" cy="73644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4883569"/>
              <a:ext cx="4338923" cy="1472880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12147491" y="5404789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12649096" y="5251789"/>
            <a:ext cx="2169462" cy="736440"/>
            <a:chOff x="12649096" y="5251789"/>
            <a:chExt cx="2169462" cy="73644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4883569"/>
              <a:ext cx="4338923" cy="1472880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12147491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4935300" y="5251789"/>
            <a:ext cx="2169462" cy="736440"/>
            <a:chOff x="14935300" y="5251789"/>
            <a:chExt cx="2169462" cy="73644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4883569"/>
              <a:ext cx="4338923" cy="1472880"/>
            </a:xfrm>
            <a:prstGeom prst="rect">
              <a:avLst/>
            </a:prstGeom>
          </p:spPr>
        </p:pic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14433695" y="5404789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4935300" y="5251789"/>
            <a:ext cx="2169462" cy="736440"/>
            <a:chOff x="14935300" y="5251789"/>
            <a:chExt cx="2169462" cy="73644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4883569"/>
              <a:ext cx="4338923" cy="1472880"/>
            </a:xfrm>
            <a:prstGeom prst="rect">
              <a:avLst/>
            </a:prstGeom>
          </p:spPr>
        </p:pic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14433695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2434946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자기자금</a:t>
            </a:r>
            <a:endParaRPr lang="en-US" dirty="0"/>
          </a:p>
        </p:txBody>
      </p:sp>
      <p:sp>
        <p:nvSpPr>
          <p:cNvPr id="109" name="Object 109"/>
          <p:cNvSpPr txBox="1"/>
          <p:nvPr/>
        </p:nvSpPr>
        <p:spPr>
          <a:xfrm>
            <a:off x="14721137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타인자금</a:t>
            </a:r>
            <a:endParaRPr lang="en-US" dirty="0"/>
          </a:p>
        </p:txBody>
      </p:sp>
      <p:sp>
        <p:nvSpPr>
          <p:cNvPr id="110" name="Object 110"/>
          <p:cNvSpPr txBox="1"/>
          <p:nvPr/>
        </p:nvSpPr>
        <p:spPr>
          <a:xfrm>
            <a:off x="9323810" y="2378588"/>
            <a:ext cx="7284621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시설 자금 및 운용자금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2077133" y="8954796"/>
            <a:ext cx="3448764" cy="94496"/>
            <a:chOff x="12077133" y="8954796"/>
            <a:chExt cx="3448764" cy="94496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8954796"/>
              <a:ext cx="3448764" cy="9449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077133" y="8069509"/>
            <a:ext cx="3448764" cy="94496"/>
            <a:chOff x="12077133" y="8069509"/>
            <a:chExt cx="3448764" cy="9449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8069509"/>
              <a:ext cx="3448764" cy="9449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77133" y="7161425"/>
            <a:ext cx="3448764" cy="94496"/>
            <a:chOff x="12077133" y="7161425"/>
            <a:chExt cx="3448764" cy="94496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7161425"/>
              <a:ext cx="3448764" cy="94496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10148756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금액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9323810" y="6840453"/>
            <a:ext cx="1832855" cy="736440"/>
            <a:chOff x="9323810" y="6840453"/>
            <a:chExt cx="1832855" cy="736440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6840453"/>
              <a:ext cx="1832855" cy="736440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9370638" y="7002097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생산설비</a:t>
            </a:r>
            <a:endParaRPr lang="en-US" dirty="0"/>
          </a:p>
        </p:txBody>
      </p:sp>
      <p:grpSp>
        <p:nvGrpSpPr>
          <p:cNvPr id="1028" name="그룹 1028"/>
          <p:cNvGrpSpPr/>
          <p:nvPr/>
        </p:nvGrpSpPr>
        <p:grpSpPr>
          <a:xfrm>
            <a:off x="10362892" y="6840453"/>
            <a:ext cx="2169462" cy="736440"/>
            <a:chOff x="10362892" y="6840453"/>
            <a:chExt cx="2169462" cy="73644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6472233"/>
              <a:ext cx="4338923" cy="1472880"/>
            </a:xfrm>
            <a:prstGeom prst="rect">
              <a:avLst/>
            </a:prstGeom>
          </p:spPr>
        </p:pic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9861287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9" name="그룹 1029"/>
          <p:cNvGrpSpPr/>
          <p:nvPr/>
        </p:nvGrpSpPr>
        <p:grpSpPr>
          <a:xfrm>
            <a:off x="12649096" y="6840453"/>
            <a:ext cx="2169462" cy="736440"/>
            <a:chOff x="12649096" y="6840453"/>
            <a:chExt cx="2169462" cy="736440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6472233"/>
              <a:ext cx="4338923" cy="1472880"/>
            </a:xfrm>
            <a:prstGeom prst="rect">
              <a:avLst/>
            </a:prstGeom>
          </p:spPr>
        </p:pic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12147491" y="6993453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0" name="그룹 1030"/>
          <p:cNvGrpSpPr/>
          <p:nvPr/>
        </p:nvGrpSpPr>
        <p:grpSpPr>
          <a:xfrm>
            <a:off x="12649096" y="6840453"/>
            <a:ext cx="2169462" cy="736440"/>
            <a:chOff x="12649096" y="6840453"/>
            <a:chExt cx="2169462" cy="736440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6472233"/>
              <a:ext cx="4338923" cy="1472880"/>
            </a:xfrm>
            <a:prstGeom prst="rect">
              <a:avLst/>
            </a:prstGeom>
          </p:spPr>
        </p:pic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39" name="Object 139"/>
          <p:cNvSpPr txBox="1"/>
          <p:nvPr/>
        </p:nvSpPr>
        <p:spPr>
          <a:xfrm>
            <a:off x="12147491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1" name="그룹 1031"/>
          <p:cNvGrpSpPr/>
          <p:nvPr/>
        </p:nvGrpSpPr>
        <p:grpSpPr>
          <a:xfrm>
            <a:off x="14935300" y="6840453"/>
            <a:ext cx="2169462" cy="736440"/>
            <a:chOff x="14935300" y="6840453"/>
            <a:chExt cx="2169462" cy="736440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6472233"/>
              <a:ext cx="4338923" cy="1472880"/>
            </a:xfrm>
            <a:prstGeom prst="rect">
              <a:avLst/>
            </a:prstGeom>
          </p:spPr>
        </p:pic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14433695" y="6993453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2" name="그룹 1032"/>
          <p:cNvGrpSpPr/>
          <p:nvPr/>
        </p:nvGrpSpPr>
        <p:grpSpPr>
          <a:xfrm>
            <a:off x="14935300" y="6840453"/>
            <a:ext cx="2169462" cy="736440"/>
            <a:chOff x="14935300" y="6840453"/>
            <a:chExt cx="2169462" cy="736440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6472233"/>
              <a:ext cx="4338923" cy="1472880"/>
            </a:xfrm>
            <a:prstGeom prst="rect">
              <a:avLst/>
            </a:prstGeom>
          </p:spPr>
        </p:pic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14433695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3" name="그룹 1033"/>
          <p:cNvGrpSpPr/>
          <p:nvPr/>
        </p:nvGrpSpPr>
        <p:grpSpPr>
          <a:xfrm>
            <a:off x="9323810" y="7752006"/>
            <a:ext cx="1832855" cy="736440"/>
            <a:chOff x="9323810" y="7752006"/>
            <a:chExt cx="1832855" cy="736440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7752006"/>
              <a:ext cx="1832855" cy="736440"/>
            </a:xfrm>
            <a:prstGeom prst="rect">
              <a:avLst/>
            </a:prstGeom>
          </p:spPr>
        </p:pic>
      </p:grpSp>
      <p:sp>
        <p:nvSpPr>
          <p:cNvPr id="153" name="Object 153"/>
          <p:cNvSpPr txBox="1"/>
          <p:nvPr/>
        </p:nvSpPr>
        <p:spPr>
          <a:xfrm>
            <a:off x="9453371" y="7913659"/>
            <a:ext cx="970057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제조원가</a:t>
            </a:r>
            <a:endParaRPr lang="en-US" dirty="0"/>
          </a:p>
        </p:txBody>
      </p:sp>
      <p:grpSp>
        <p:nvGrpSpPr>
          <p:cNvPr id="1034" name="그룹 1034"/>
          <p:cNvGrpSpPr/>
          <p:nvPr/>
        </p:nvGrpSpPr>
        <p:grpSpPr>
          <a:xfrm>
            <a:off x="10362892" y="7752006"/>
            <a:ext cx="2169462" cy="736440"/>
            <a:chOff x="10362892" y="7752006"/>
            <a:chExt cx="2169462" cy="736440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7383786"/>
              <a:ext cx="4338923" cy="1472880"/>
            </a:xfrm>
            <a:prstGeom prst="rect">
              <a:avLst/>
            </a:prstGeom>
          </p:spPr>
        </p:pic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9861287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5" name="그룹 1035"/>
          <p:cNvGrpSpPr/>
          <p:nvPr/>
        </p:nvGrpSpPr>
        <p:grpSpPr>
          <a:xfrm>
            <a:off x="12649096" y="7752006"/>
            <a:ext cx="2169462" cy="736440"/>
            <a:chOff x="12649096" y="7752006"/>
            <a:chExt cx="2169462" cy="736440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7383786"/>
              <a:ext cx="4338923" cy="1472880"/>
            </a:xfrm>
            <a:prstGeom prst="rect">
              <a:avLst/>
            </a:prstGeom>
          </p:spPr>
        </p:pic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63" name="Object 163"/>
          <p:cNvSpPr txBox="1"/>
          <p:nvPr/>
        </p:nvSpPr>
        <p:spPr>
          <a:xfrm>
            <a:off x="12147491" y="790500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6" name="그룹 1036"/>
          <p:cNvGrpSpPr/>
          <p:nvPr/>
        </p:nvGrpSpPr>
        <p:grpSpPr>
          <a:xfrm>
            <a:off x="12649096" y="7752006"/>
            <a:ext cx="2169462" cy="736440"/>
            <a:chOff x="12649096" y="7752006"/>
            <a:chExt cx="2169462" cy="736440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7383786"/>
              <a:ext cx="4338923" cy="1472880"/>
            </a:xfrm>
            <a:prstGeom prst="rect">
              <a:avLst/>
            </a:prstGeom>
          </p:spPr>
        </p:pic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12147491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7" name="그룹 1037"/>
          <p:cNvGrpSpPr/>
          <p:nvPr/>
        </p:nvGrpSpPr>
        <p:grpSpPr>
          <a:xfrm>
            <a:off x="14935300" y="7752006"/>
            <a:ext cx="2169462" cy="736440"/>
            <a:chOff x="14935300" y="7752006"/>
            <a:chExt cx="2169462" cy="736440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7383786"/>
              <a:ext cx="4338923" cy="1472880"/>
            </a:xfrm>
            <a:prstGeom prst="rect">
              <a:avLst/>
            </a:prstGeom>
          </p:spPr>
        </p:pic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73" name="Object 173"/>
          <p:cNvSpPr txBox="1"/>
          <p:nvPr/>
        </p:nvSpPr>
        <p:spPr>
          <a:xfrm>
            <a:off x="14433695" y="790500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8" name="그룹 1038"/>
          <p:cNvGrpSpPr/>
          <p:nvPr/>
        </p:nvGrpSpPr>
        <p:grpSpPr>
          <a:xfrm>
            <a:off x="14935300" y="7752006"/>
            <a:ext cx="2169462" cy="736440"/>
            <a:chOff x="14935300" y="7752006"/>
            <a:chExt cx="2169462" cy="736440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7383786"/>
              <a:ext cx="4338923" cy="1472880"/>
            </a:xfrm>
            <a:prstGeom prst="rect">
              <a:avLst/>
            </a:prstGeom>
          </p:spPr>
        </p:pic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78" name="Object 178"/>
          <p:cNvSpPr txBox="1"/>
          <p:nvPr/>
        </p:nvSpPr>
        <p:spPr>
          <a:xfrm>
            <a:off x="14433695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9" name="그룹 1039"/>
          <p:cNvGrpSpPr/>
          <p:nvPr/>
        </p:nvGrpSpPr>
        <p:grpSpPr>
          <a:xfrm>
            <a:off x="9323810" y="8663560"/>
            <a:ext cx="1832855" cy="736440"/>
            <a:chOff x="9323810" y="8663560"/>
            <a:chExt cx="1832855" cy="736440"/>
          </a:xfrm>
        </p:grpSpPr>
        <p:pic>
          <p:nvPicPr>
            <p:cNvPr id="180" name="Object 1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8663560"/>
              <a:ext cx="1832855" cy="736440"/>
            </a:xfrm>
            <a:prstGeom prst="rect">
              <a:avLst/>
            </a:prstGeom>
          </p:spPr>
        </p:pic>
      </p:grpSp>
      <p:sp>
        <p:nvSpPr>
          <p:cNvPr id="182" name="Object 182"/>
          <p:cNvSpPr txBox="1"/>
          <p:nvPr/>
        </p:nvSpPr>
        <p:spPr>
          <a:xfrm>
            <a:off x="9370638" y="8825212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일반관리</a:t>
            </a:r>
            <a:endParaRPr lang="en-US" dirty="0"/>
          </a:p>
        </p:txBody>
      </p:sp>
      <p:grpSp>
        <p:nvGrpSpPr>
          <p:cNvPr id="1040" name="그룹 1040"/>
          <p:cNvGrpSpPr/>
          <p:nvPr/>
        </p:nvGrpSpPr>
        <p:grpSpPr>
          <a:xfrm>
            <a:off x="10362892" y="8663560"/>
            <a:ext cx="2169462" cy="736440"/>
            <a:chOff x="10362892" y="8663560"/>
            <a:chExt cx="2169462" cy="736440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8295340"/>
              <a:ext cx="4338923" cy="1472880"/>
            </a:xfrm>
            <a:prstGeom prst="rect">
              <a:avLst/>
            </a:prstGeom>
          </p:spPr>
        </p:pic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87" name="Object 187"/>
          <p:cNvSpPr txBox="1"/>
          <p:nvPr/>
        </p:nvSpPr>
        <p:spPr>
          <a:xfrm>
            <a:off x="9861287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1" name="그룹 1041"/>
          <p:cNvGrpSpPr/>
          <p:nvPr/>
        </p:nvGrpSpPr>
        <p:grpSpPr>
          <a:xfrm>
            <a:off x="12649096" y="8663560"/>
            <a:ext cx="2169462" cy="736440"/>
            <a:chOff x="12649096" y="8663560"/>
            <a:chExt cx="2169462" cy="736440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8295340"/>
              <a:ext cx="4338923" cy="1472880"/>
            </a:xfrm>
            <a:prstGeom prst="rect">
              <a:avLst/>
            </a:prstGeom>
          </p:spPr>
        </p:pic>
        <p:pic>
          <p:nvPicPr>
            <p:cNvPr id="190" name="Object 18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92" name="Object 192"/>
          <p:cNvSpPr txBox="1"/>
          <p:nvPr/>
        </p:nvSpPr>
        <p:spPr>
          <a:xfrm>
            <a:off x="12147491" y="8816560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2" name="그룹 1042"/>
          <p:cNvGrpSpPr/>
          <p:nvPr/>
        </p:nvGrpSpPr>
        <p:grpSpPr>
          <a:xfrm>
            <a:off x="12649096" y="8663560"/>
            <a:ext cx="2169462" cy="736440"/>
            <a:chOff x="12649096" y="8663560"/>
            <a:chExt cx="2169462" cy="736440"/>
          </a:xfrm>
        </p:grpSpPr>
        <p:pic>
          <p:nvPicPr>
            <p:cNvPr id="194" name="Object 19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8295340"/>
              <a:ext cx="4338923" cy="1472880"/>
            </a:xfrm>
            <a:prstGeom prst="rect">
              <a:avLst/>
            </a:prstGeom>
          </p:spPr>
        </p:pic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97" name="Object 197"/>
          <p:cNvSpPr txBox="1"/>
          <p:nvPr/>
        </p:nvSpPr>
        <p:spPr>
          <a:xfrm>
            <a:off x="12147491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3" name="그룹 1043"/>
          <p:cNvGrpSpPr/>
          <p:nvPr/>
        </p:nvGrpSpPr>
        <p:grpSpPr>
          <a:xfrm>
            <a:off x="14935300" y="8663560"/>
            <a:ext cx="2169462" cy="736440"/>
            <a:chOff x="14935300" y="8663560"/>
            <a:chExt cx="2169462" cy="736440"/>
          </a:xfrm>
        </p:grpSpPr>
        <p:pic>
          <p:nvPicPr>
            <p:cNvPr id="199" name="Object 19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8295340"/>
              <a:ext cx="4338923" cy="1472880"/>
            </a:xfrm>
            <a:prstGeom prst="rect">
              <a:avLst/>
            </a:prstGeom>
          </p:spPr>
        </p:pic>
        <p:pic>
          <p:nvPicPr>
            <p:cNvPr id="200" name="Object 19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202" name="Object 202"/>
          <p:cNvSpPr txBox="1"/>
          <p:nvPr/>
        </p:nvSpPr>
        <p:spPr>
          <a:xfrm>
            <a:off x="14433695" y="8816560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4" name="그룹 1044"/>
          <p:cNvGrpSpPr/>
          <p:nvPr/>
        </p:nvGrpSpPr>
        <p:grpSpPr>
          <a:xfrm>
            <a:off x="14935300" y="8663560"/>
            <a:ext cx="2169462" cy="736440"/>
            <a:chOff x="14935300" y="8663560"/>
            <a:chExt cx="2169462" cy="736440"/>
          </a:xfrm>
        </p:grpSpPr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8295340"/>
              <a:ext cx="4338923" cy="1472880"/>
            </a:xfrm>
            <a:prstGeom prst="rect">
              <a:avLst/>
            </a:prstGeom>
          </p:spPr>
        </p:pic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207" name="Object 207"/>
          <p:cNvSpPr txBox="1"/>
          <p:nvPr/>
        </p:nvSpPr>
        <p:spPr>
          <a:xfrm>
            <a:off x="14433695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sp>
        <p:nvSpPr>
          <p:cNvPr id="208" name="Object 208"/>
          <p:cNvSpPr txBox="1"/>
          <p:nvPr/>
        </p:nvSpPr>
        <p:spPr>
          <a:xfrm>
            <a:off x="12434946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자기자금</a:t>
            </a:r>
            <a:endParaRPr lang="en-US" dirty="0"/>
          </a:p>
        </p:txBody>
      </p:sp>
      <p:sp>
        <p:nvSpPr>
          <p:cNvPr id="209" name="Object 209"/>
          <p:cNvSpPr txBox="1"/>
          <p:nvPr/>
        </p:nvSpPr>
        <p:spPr>
          <a:xfrm>
            <a:off x="14721137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타인자금</a:t>
            </a:r>
            <a:endParaRPr lang="en-US" dirty="0"/>
          </a:p>
        </p:txBody>
      </p:sp>
      <p:grpSp>
        <p:nvGrpSpPr>
          <p:cNvPr id="1045" name="그룹 1045"/>
          <p:cNvGrpSpPr/>
          <p:nvPr/>
        </p:nvGrpSpPr>
        <p:grpSpPr>
          <a:xfrm>
            <a:off x="1180952" y="3428682"/>
            <a:ext cx="3342039" cy="2849413"/>
            <a:chOff x="1180952" y="3428682"/>
            <a:chExt cx="3342039" cy="2849413"/>
          </a:xfrm>
        </p:grpSpPr>
        <p:pic>
          <p:nvPicPr>
            <p:cNvPr id="211" name="Object 2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067" y="2003975"/>
              <a:ext cx="6684078" cy="5698826"/>
            </a:xfrm>
            <a:prstGeom prst="rect">
              <a:avLst/>
            </a:prstGeom>
          </p:spPr>
        </p:pic>
        <p:pic>
          <p:nvPicPr>
            <p:cNvPr id="212" name="Object 2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3428682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4817076" y="3428682"/>
            <a:ext cx="3342039" cy="2849413"/>
            <a:chOff x="4817076" y="3428682"/>
            <a:chExt cx="3342039" cy="2849413"/>
          </a:xfrm>
        </p:grpSpPr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6056" y="2003975"/>
              <a:ext cx="6684078" cy="5698826"/>
            </a:xfrm>
            <a:prstGeom prst="rect">
              <a:avLst/>
            </a:prstGeom>
          </p:spPr>
        </p:pic>
        <p:pic>
          <p:nvPicPr>
            <p:cNvPr id="216" name="Object 2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076" y="3428682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180952" y="6560111"/>
            <a:ext cx="3342039" cy="2849413"/>
            <a:chOff x="1180952" y="6560111"/>
            <a:chExt cx="3342039" cy="2849413"/>
          </a:xfrm>
        </p:grpSpPr>
        <p:pic>
          <p:nvPicPr>
            <p:cNvPr id="219" name="Object 2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067" y="5135404"/>
              <a:ext cx="6684078" cy="5698826"/>
            </a:xfrm>
            <a:prstGeom prst="rect">
              <a:avLst/>
            </a:prstGeom>
          </p:spPr>
        </p:pic>
        <p:pic>
          <p:nvPicPr>
            <p:cNvPr id="220" name="Object 2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6560111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4817076" y="6560111"/>
            <a:ext cx="3342039" cy="2849413"/>
            <a:chOff x="4817076" y="6560111"/>
            <a:chExt cx="3342039" cy="2849413"/>
          </a:xfrm>
        </p:grpSpPr>
        <p:pic>
          <p:nvPicPr>
            <p:cNvPr id="223" name="Object 2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6056" y="5135404"/>
              <a:ext cx="6684078" cy="5698826"/>
            </a:xfrm>
            <a:prstGeom prst="rect">
              <a:avLst/>
            </a:prstGeom>
          </p:spPr>
        </p:pic>
        <p:pic>
          <p:nvPicPr>
            <p:cNvPr id="224" name="Object 2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076" y="6560111"/>
              <a:ext cx="3342039" cy="2849413"/>
            </a:xfrm>
            <a:prstGeom prst="rect">
              <a:avLst/>
            </a:prstGeom>
          </p:spPr>
        </p:pic>
      </p:grpSp>
      <p:sp>
        <p:nvSpPr>
          <p:cNvPr id="226" name="Object 226"/>
          <p:cNvSpPr txBox="1"/>
          <p:nvPr/>
        </p:nvSpPr>
        <p:spPr>
          <a:xfrm>
            <a:off x="863257" y="3770729"/>
            <a:ext cx="3977427" cy="47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27" name="Object 227"/>
          <p:cNvSpPr txBox="1"/>
          <p:nvPr/>
        </p:nvSpPr>
        <p:spPr>
          <a:xfrm>
            <a:off x="788912" y="4190500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28" name="Object 228"/>
          <p:cNvSpPr txBox="1"/>
          <p:nvPr/>
        </p:nvSpPr>
        <p:spPr>
          <a:xfrm>
            <a:off x="4499375" y="3770616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29" name="Object 229"/>
          <p:cNvSpPr txBox="1"/>
          <p:nvPr/>
        </p:nvSpPr>
        <p:spPr>
          <a:xfrm>
            <a:off x="4425032" y="4190500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30" name="Object 230"/>
          <p:cNvSpPr txBox="1"/>
          <p:nvPr/>
        </p:nvSpPr>
        <p:spPr>
          <a:xfrm>
            <a:off x="863255" y="6909661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31" name="Object 231"/>
          <p:cNvSpPr txBox="1"/>
          <p:nvPr/>
        </p:nvSpPr>
        <p:spPr>
          <a:xfrm>
            <a:off x="788912" y="7329546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32" name="Object 232"/>
          <p:cNvSpPr txBox="1"/>
          <p:nvPr/>
        </p:nvSpPr>
        <p:spPr>
          <a:xfrm>
            <a:off x="4499375" y="6909661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33" name="Object 233"/>
          <p:cNvSpPr txBox="1"/>
          <p:nvPr/>
        </p:nvSpPr>
        <p:spPr>
          <a:xfrm>
            <a:off x="4425032" y="7329546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21728"/>
            <a:ext cx="18285714" cy="6778751"/>
            <a:chOff x="0" y="3521728"/>
            <a:chExt cx="18285714" cy="67787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21728"/>
              <a:ext cx="18285714" cy="67787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64891" y="5464927"/>
            <a:ext cx="3539871" cy="3539871"/>
            <a:chOff x="13564891" y="5464927"/>
            <a:chExt cx="3539871" cy="35398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440000">
              <a:off x="11794956" y="3694991"/>
              <a:ext cx="7079742" cy="70797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440000">
              <a:off x="13564891" y="5464927"/>
              <a:ext cx="3539871" cy="35398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11618" y="3438848"/>
            <a:ext cx="3365825" cy="130499"/>
            <a:chOff x="7511618" y="3438848"/>
            <a:chExt cx="3365825" cy="1304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1618" y="3438848"/>
              <a:ext cx="3365825" cy="130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85092" y="7088512"/>
            <a:ext cx="8824374" cy="292701"/>
            <a:chOff x="4385092" y="7088512"/>
            <a:chExt cx="8824374" cy="292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092" y="7088512"/>
              <a:ext cx="8824374" cy="2927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75752" y="682993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포트폴리오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24297" y="857471"/>
            <a:ext cx="8785680" cy="119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현 사업 성과 소개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75573" y="5069724"/>
            <a:ext cx="7734569" cy="4330276"/>
            <a:chOff x="5275573" y="5069724"/>
            <a:chExt cx="7734569" cy="43302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5573" y="5069724"/>
              <a:ext cx="7734569" cy="43302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5457508"/>
            <a:ext cx="3554709" cy="3554709"/>
            <a:chOff x="1180952" y="5457508"/>
            <a:chExt cx="3554709" cy="35547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5457508"/>
              <a:ext cx="3554709" cy="3554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98099" y="2492575"/>
            <a:ext cx="2058307" cy="2058307"/>
            <a:chOff x="5598099" y="2492575"/>
            <a:chExt cx="2058307" cy="2058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46" y="1463421"/>
              <a:ext cx="4116613" cy="411661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8099" y="2492575"/>
              <a:ext cx="2058307" cy="20583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13704" y="2492575"/>
            <a:ext cx="2058307" cy="2058307"/>
            <a:chOff x="8113704" y="2492575"/>
            <a:chExt cx="2058307" cy="20583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4551" y="1463421"/>
              <a:ext cx="4116613" cy="411661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3704" y="2492575"/>
              <a:ext cx="2058307" cy="20583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29309" y="2492575"/>
            <a:ext cx="2058307" cy="2058307"/>
            <a:chOff x="10629309" y="2492575"/>
            <a:chExt cx="2058307" cy="20583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0155" y="1463421"/>
              <a:ext cx="4116613" cy="411661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9309" y="2492575"/>
              <a:ext cx="2058307" cy="205830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501928" y="8434315"/>
            <a:ext cx="7281858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내용에 알맞는 사진을 넣어주세요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71430" y="4645010"/>
            <a:ext cx="4389075" cy="627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목표 타이틀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3138141" y="4643147"/>
            <a:ext cx="4389075" cy="638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성과 타이틀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601727" y="6613613"/>
            <a:ext cx="4713160" cy="1535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 또는</a:t>
            </a:r>
          </a:p>
          <a:p>
            <a:pPr algn="ctr"/>
            <a:r>
              <a:rPr lang="en-US" sz="26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핵심문장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3308843" y="6563046"/>
            <a:ext cx="4047671" cy="715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업계 최초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2898819" y="6932755"/>
            <a:ext cx="4867657" cy="1199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300" dirty="0">
                <a:solidFill>
                  <a:srgbClr val="DEB2F1"/>
                </a:solidFill>
                <a:latin typeface="Noto Sans CJK KR Bold" pitchFamily="34" charset="0"/>
                <a:cs typeface="Noto Sans CJK KR Bold" pitchFamily="34" charset="0"/>
              </a:rPr>
              <a:t>22.6K 달성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3308817" y="6016838"/>
            <a:ext cx="4047671" cy="535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하반기 현재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934474" y="6014976"/>
            <a:ext cx="4047671" cy="5468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상반기 목표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5420013" y="2866445"/>
            <a:ext cx="2414477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01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5455722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8128564" y="2866445"/>
            <a:ext cx="2028580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02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7971328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0417626" y="2866445"/>
            <a:ext cx="2481706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03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486934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35037" y="8827705"/>
            <a:ext cx="2633217" cy="572295"/>
            <a:chOff x="14735037" y="8827705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72843" y="8827705"/>
              <a:ext cx="1963920" cy="572295"/>
              <a:chOff x="15072843" y="8827705"/>
              <a:chExt cx="1963920" cy="5722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072843" y="8827705"/>
                <a:ext cx="1963920" cy="572295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14076732" y="8874600"/>
              <a:ext cx="3949826" cy="5004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900" dirty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MIRISOFTWARE</a:t>
              </a:r>
              <a:endParaRPr lang="en-US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85211" y="8512412"/>
            <a:ext cx="6181707" cy="563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miri@software.com</a:t>
            </a:r>
          </a:p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070. 000. 000</a:t>
            </a:r>
          </a:p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mirisoftware.com</a:t>
            </a:r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75752" y="678220"/>
            <a:ext cx="14687028" cy="1466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CONTACT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24297" y="860051"/>
            <a:ext cx="8785680" cy="1180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MIRISOFTWARE</a:t>
            </a:r>
          </a:p>
          <a:p>
            <a:pPr algn="r"/>
            <a:r>
              <a:rPr lang="en-US" sz="21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BUSINESS PLAN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0952" y="7192235"/>
            <a:ext cx="4171455" cy="277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E-MAIL</a:t>
            </a:r>
          </a:p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PHONE</a:t>
            </a:r>
          </a:p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HOMEPAGE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1286"/>
            <a:ext cx="18285714" cy="10285714"/>
            <a:chOff x="2287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3458"/>
            <a:ext cx="14687028" cy="149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2332112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5752" y="7658100"/>
            <a:ext cx="3615873" cy="57953"/>
            <a:chOff x="1175752" y="5934636"/>
            <a:chExt cx="3615873" cy="579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75751" y="2999913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01.</a:t>
            </a:r>
          </a:p>
        </p:txBody>
      </p:sp>
      <p:grpSp>
        <p:nvGrpSpPr>
          <p:cNvPr id="57" name="그룹 1004"/>
          <p:cNvGrpSpPr/>
          <p:nvPr/>
        </p:nvGrpSpPr>
        <p:grpSpPr>
          <a:xfrm>
            <a:off x="5238675" y="2338660"/>
            <a:ext cx="3615873" cy="57953"/>
            <a:chOff x="1175752" y="5213190"/>
            <a:chExt cx="3615873" cy="57953"/>
          </a:xfrm>
        </p:grpSpPr>
        <p:pic>
          <p:nvPicPr>
            <p:cNvPr id="59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60" name="그룹 1008"/>
          <p:cNvGrpSpPr/>
          <p:nvPr/>
        </p:nvGrpSpPr>
        <p:grpSpPr>
          <a:xfrm>
            <a:off x="5238674" y="7657653"/>
            <a:ext cx="3615873" cy="57953"/>
            <a:chOff x="1175752" y="5934636"/>
            <a:chExt cx="3615873" cy="57953"/>
          </a:xfrm>
        </p:grpSpPr>
        <p:pic>
          <p:nvPicPr>
            <p:cNvPr id="62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63" name="Object 29"/>
          <p:cNvSpPr txBox="1"/>
          <p:nvPr/>
        </p:nvSpPr>
        <p:spPr>
          <a:xfrm>
            <a:off x="5310385" y="2993452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02.</a:t>
            </a:r>
          </a:p>
        </p:txBody>
      </p:sp>
      <p:grpSp>
        <p:nvGrpSpPr>
          <p:cNvPr id="65" name="그룹 1004"/>
          <p:cNvGrpSpPr/>
          <p:nvPr/>
        </p:nvGrpSpPr>
        <p:grpSpPr>
          <a:xfrm>
            <a:off x="9516732" y="2361088"/>
            <a:ext cx="3615873" cy="57953"/>
            <a:chOff x="1175752" y="5213190"/>
            <a:chExt cx="3615873" cy="57953"/>
          </a:xfrm>
        </p:grpSpPr>
        <p:pic>
          <p:nvPicPr>
            <p:cNvPr id="68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70" name="그룹 1008"/>
          <p:cNvGrpSpPr/>
          <p:nvPr/>
        </p:nvGrpSpPr>
        <p:grpSpPr>
          <a:xfrm>
            <a:off x="9516732" y="7687076"/>
            <a:ext cx="3615873" cy="57953"/>
            <a:chOff x="1175752" y="5934636"/>
            <a:chExt cx="3615873" cy="57953"/>
          </a:xfrm>
        </p:grpSpPr>
        <p:pic>
          <p:nvPicPr>
            <p:cNvPr id="73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75" name="Object 29"/>
          <p:cNvSpPr txBox="1"/>
          <p:nvPr/>
        </p:nvSpPr>
        <p:spPr>
          <a:xfrm>
            <a:off x="9516731" y="3028889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03.</a:t>
            </a:r>
          </a:p>
        </p:txBody>
      </p:sp>
      <p:grpSp>
        <p:nvGrpSpPr>
          <p:cNvPr id="76" name="그룹 1004"/>
          <p:cNvGrpSpPr/>
          <p:nvPr/>
        </p:nvGrpSpPr>
        <p:grpSpPr>
          <a:xfrm>
            <a:off x="13509153" y="2357499"/>
            <a:ext cx="3615873" cy="57953"/>
            <a:chOff x="1175752" y="5213190"/>
            <a:chExt cx="3615873" cy="57953"/>
          </a:xfrm>
        </p:grpSpPr>
        <p:pic>
          <p:nvPicPr>
            <p:cNvPr id="77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78" name="그룹 1008"/>
          <p:cNvGrpSpPr/>
          <p:nvPr/>
        </p:nvGrpSpPr>
        <p:grpSpPr>
          <a:xfrm>
            <a:off x="13509153" y="7683487"/>
            <a:ext cx="3615873" cy="57953"/>
            <a:chOff x="1175752" y="5934636"/>
            <a:chExt cx="3615873" cy="57953"/>
          </a:xfrm>
        </p:grpSpPr>
        <p:pic>
          <p:nvPicPr>
            <p:cNvPr id="79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80" name="Object 29"/>
          <p:cNvSpPr txBox="1"/>
          <p:nvPr/>
        </p:nvSpPr>
        <p:spPr>
          <a:xfrm>
            <a:off x="13509152" y="3025300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0952" y="3328627"/>
            <a:ext cx="11216813" cy="8248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1000" kern="0" spc="-2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r>
              <a:rPr lang="ko-KR" altLang="en-US" sz="6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r>
              <a:rPr lang="ko-KR" altLang="en-US" sz="6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173524" y="7920263"/>
            <a:ext cx="103808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01.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</a:rPr>
              <a:t>02.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01. </a:t>
            </a:r>
            <a:r>
              <a:rPr lang="ko-KR" alt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정보 구조 설계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8" name="모서리가 둥근 직사각형 7"/>
          <p:cNvSpPr/>
          <p:nvPr/>
        </p:nvSpPr>
        <p:spPr>
          <a:xfrm>
            <a:off x="7924800" y="2222443"/>
            <a:ext cx="2438400" cy="7239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화면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00800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08874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08874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400800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108874" y="579341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3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3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692726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92010" y="579232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692010" y="4656812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9692010" y="6954788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2984652" y="3519360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2984652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2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02. </a:t>
            </a:r>
            <a:r>
              <a:rPr lang="ko-KR" altLang="en-US" sz="5500" kern="0" spc="-400" dirty="0" err="1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레이블링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04096" y="6362897"/>
            <a:ext cx="5997288" cy="76918"/>
            <a:chOff x="14104096" y="6362897"/>
            <a:chExt cx="5997288" cy="769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104096" y="6362897"/>
              <a:ext cx="5997288" cy="769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04096" y="6362897"/>
            <a:ext cx="5997288" cy="76918"/>
            <a:chOff x="14104096" y="6362897"/>
            <a:chExt cx="5997288" cy="769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104096" y="6362897"/>
              <a:ext cx="5997288" cy="76918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4495800" y="2352864"/>
            <a:ext cx="8382000" cy="777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8744" y="41186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국내카드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239000" y="41186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해외카드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862858"/>
            <a:ext cx="190354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결제 수단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3702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등록하실 결제 수단을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08744" y="5031068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카드번호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08744" y="6239064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유효기간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08744" y="7447060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생년월일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86800" y="623906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</a:t>
            </a:r>
            <a:r>
              <a:rPr lang="ko-KR" altLang="en-US" dirty="0"/>
              <a:t> </a:t>
            </a:r>
            <a:r>
              <a:rPr lang="ko-KR" altLang="en-US" b="1" dirty="0"/>
              <a:t>비밀번호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08744" y="5400400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14~16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408744" y="665583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MM/YY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693727" y="667726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408744" y="8033340"/>
            <a:ext cx="2363656" cy="42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YYMMDD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75752" y="90730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kern="0" spc="-400" dirty="0" err="1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네비게이션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481499" y="3216088"/>
            <a:ext cx="7284621" cy="746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65235" y="5615691"/>
            <a:ext cx="123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13999" y="3531489"/>
            <a:ext cx="133350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619" y="3614281"/>
            <a:ext cx="2410161" cy="20672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961" y="3611924"/>
            <a:ext cx="2632456" cy="1985624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83131" y="5576089"/>
            <a:ext cx="123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32" y="3762456"/>
            <a:ext cx="1837281" cy="173936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010400" y="5615693"/>
            <a:ext cx="1324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반납하기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042" y="4192645"/>
            <a:ext cx="1591611" cy="138344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829042" y="5615692"/>
            <a:ext cx="1324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대여하기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</a:rPr>
              <a:t>04.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B4124-9432-4C2C-B5F2-A863EF9A1CA2}"/>
              </a:ext>
            </a:extLst>
          </p:cNvPr>
          <p:cNvSpPr/>
          <p:nvPr/>
        </p:nvSpPr>
        <p:spPr>
          <a:xfrm>
            <a:off x="215348" y="2036304"/>
            <a:ext cx="17830800" cy="7978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A4DE70-A61A-462C-A0E1-76F1A09EDEF9}"/>
              </a:ext>
            </a:extLst>
          </p:cNvPr>
          <p:cNvSpPr/>
          <p:nvPr/>
        </p:nvSpPr>
        <p:spPr>
          <a:xfrm>
            <a:off x="1956802" y="8372440"/>
            <a:ext cx="3886200" cy="620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이용하기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37E75-27FB-40FA-B4DF-C5238CA1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02" y="3605394"/>
            <a:ext cx="4572000" cy="46453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CF120-0FBC-4979-B8CC-B93A4258E03B}"/>
              </a:ext>
            </a:extLst>
          </p:cNvPr>
          <p:cNvSpPr/>
          <p:nvPr/>
        </p:nvSpPr>
        <p:spPr>
          <a:xfrm>
            <a:off x="1194802" y="3585793"/>
            <a:ext cx="5410200" cy="554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D8AE3B-E91D-40A0-885B-85650413427E}"/>
              </a:ext>
            </a:extLst>
          </p:cNvPr>
          <p:cNvSpPr/>
          <p:nvPr/>
        </p:nvSpPr>
        <p:spPr>
          <a:xfrm>
            <a:off x="11509814" y="3820743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F1A20-748F-4C80-ABBE-0558871F1AB1}"/>
              </a:ext>
            </a:extLst>
          </p:cNvPr>
          <p:cNvSpPr txBox="1"/>
          <p:nvPr/>
        </p:nvSpPr>
        <p:spPr>
          <a:xfrm>
            <a:off x="11509814" y="3371850"/>
            <a:ext cx="12192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681A3-8F7D-44AD-82D1-A4C4619916F0}"/>
              </a:ext>
            </a:extLst>
          </p:cNvPr>
          <p:cNvSpPr txBox="1"/>
          <p:nvPr/>
        </p:nvSpPr>
        <p:spPr>
          <a:xfrm>
            <a:off x="11509814" y="4355336"/>
            <a:ext cx="12192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비밀번호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B1FD78-EEAD-4C37-85FD-734FEB6A5C0B}"/>
              </a:ext>
            </a:extLst>
          </p:cNvPr>
          <p:cNvSpPr/>
          <p:nvPr/>
        </p:nvSpPr>
        <p:spPr>
          <a:xfrm>
            <a:off x="11509814" y="4833593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32D31-0652-4C64-B12E-33B8A54CE210}"/>
              </a:ext>
            </a:extLst>
          </p:cNvPr>
          <p:cNvSpPr txBox="1"/>
          <p:nvPr/>
        </p:nvSpPr>
        <p:spPr>
          <a:xfrm>
            <a:off x="13034542" y="2371351"/>
            <a:ext cx="1447800" cy="553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b="1" dirty="0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D8807-B046-498D-A739-D3D893DBA16B}"/>
              </a:ext>
            </a:extLst>
          </p:cNvPr>
          <p:cNvSpPr txBox="1"/>
          <p:nvPr/>
        </p:nvSpPr>
        <p:spPr>
          <a:xfrm>
            <a:off x="11815342" y="5846443"/>
            <a:ext cx="121920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302B70-1C5C-49BE-A873-3F997BC2678C}"/>
              </a:ext>
            </a:extLst>
          </p:cNvPr>
          <p:cNvSpPr txBox="1"/>
          <p:nvPr/>
        </p:nvSpPr>
        <p:spPr>
          <a:xfrm>
            <a:off x="14482342" y="5862809"/>
            <a:ext cx="121920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회원가입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E23B3BA-A526-46E5-A331-8678E54A0544}"/>
              </a:ext>
            </a:extLst>
          </p:cNvPr>
          <p:cNvSpPr/>
          <p:nvPr/>
        </p:nvSpPr>
        <p:spPr>
          <a:xfrm>
            <a:off x="11815342" y="8317989"/>
            <a:ext cx="3886200" cy="620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로그인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04.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CDD7D0-3816-451C-A7C4-FDDA792A158C}"/>
              </a:ext>
            </a:extLst>
          </p:cNvPr>
          <p:cNvSpPr/>
          <p:nvPr/>
        </p:nvSpPr>
        <p:spPr>
          <a:xfrm>
            <a:off x="1447800" y="8801100"/>
            <a:ext cx="3886200" cy="620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카드등록 화면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50B7C06-6E42-400A-B6AF-378038868751}"/>
              </a:ext>
            </a:extLst>
          </p:cNvPr>
          <p:cNvSpPr/>
          <p:nvPr/>
        </p:nvSpPr>
        <p:spPr>
          <a:xfrm>
            <a:off x="1259461" y="34328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국내카드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A21159C-DCE5-4F60-B949-D7593F0F3C1E}"/>
              </a:ext>
            </a:extLst>
          </p:cNvPr>
          <p:cNvSpPr/>
          <p:nvPr/>
        </p:nvSpPr>
        <p:spPr>
          <a:xfrm>
            <a:off x="3089717" y="34328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해외카드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E05EA65-EBED-4715-80F0-489111A8D3B6}"/>
              </a:ext>
            </a:extLst>
          </p:cNvPr>
          <p:cNvSpPr txBox="1"/>
          <p:nvPr/>
        </p:nvSpPr>
        <p:spPr>
          <a:xfrm>
            <a:off x="1184717" y="2177058"/>
            <a:ext cx="190354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결제 수단 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9C52E7-7F70-4598-B59C-96C491280CF4}"/>
              </a:ext>
            </a:extLst>
          </p:cNvPr>
          <p:cNvSpPr txBox="1"/>
          <p:nvPr/>
        </p:nvSpPr>
        <p:spPr>
          <a:xfrm>
            <a:off x="1184717" y="2684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등록하실 결제 수단을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61302F-C0D1-4985-B236-67D2FA1E2755}"/>
              </a:ext>
            </a:extLst>
          </p:cNvPr>
          <p:cNvSpPr txBox="1"/>
          <p:nvPr/>
        </p:nvSpPr>
        <p:spPr>
          <a:xfrm>
            <a:off x="1259461" y="4345268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카드번호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B69957-2F6D-43B2-A6D6-01D66A67130C}"/>
              </a:ext>
            </a:extLst>
          </p:cNvPr>
          <p:cNvSpPr txBox="1"/>
          <p:nvPr/>
        </p:nvSpPr>
        <p:spPr>
          <a:xfrm>
            <a:off x="1259461" y="5553264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유효기간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8AC8C97-E5E5-43B5-AE70-148181F2ADD6}"/>
              </a:ext>
            </a:extLst>
          </p:cNvPr>
          <p:cNvSpPr txBox="1"/>
          <p:nvPr/>
        </p:nvSpPr>
        <p:spPr>
          <a:xfrm>
            <a:off x="1259461" y="6761260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생년월일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2FF9C07-F94B-43AF-9D1B-691723E7CA41}"/>
              </a:ext>
            </a:extLst>
          </p:cNvPr>
          <p:cNvSpPr txBox="1"/>
          <p:nvPr/>
        </p:nvSpPr>
        <p:spPr>
          <a:xfrm>
            <a:off x="4537517" y="555326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</a:t>
            </a:r>
            <a:r>
              <a:rPr lang="ko-KR" altLang="en-US" dirty="0"/>
              <a:t> </a:t>
            </a:r>
            <a:r>
              <a:rPr lang="ko-KR" altLang="en-US" b="1" dirty="0"/>
              <a:t>비밀번호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EB17B9C-C97C-47F5-AD9A-2BA28DC15697}"/>
              </a:ext>
            </a:extLst>
          </p:cNvPr>
          <p:cNvSpPr/>
          <p:nvPr/>
        </p:nvSpPr>
        <p:spPr>
          <a:xfrm>
            <a:off x="1259461" y="4714600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14~16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0ACF53D-7918-49ED-A545-043DC46C732B}"/>
              </a:ext>
            </a:extLst>
          </p:cNvPr>
          <p:cNvSpPr/>
          <p:nvPr/>
        </p:nvSpPr>
        <p:spPr>
          <a:xfrm>
            <a:off x="1259461" y="597003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MM/YY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B13A48F-0E1B-41A4-8687-4456136C0F5A}"/>
              </a:ext>
            </a:extLst>
          </p:cNvPr>
          <p:cNvSpPr/>
          <p:nvPr/>
        </p:nvSpPr>
        <p:spPr>
          <a:xfrm>
            <a:off x="4544444" y="599146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C41EAE1-8FEF-4D12-A63A-69B943CE13B1}"/>
              </a:ext>
            </a:extLst>
          </p:cNvPr>
          <p:cNvSpPr/>
          <p:nvPr/>
        </p:nvSpPr>
        <p:spPr>
          <a:xfrm>
            <a:off x="1259461" y="7347540"/>
            <a:ext cx="2363656" cy="42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YYMMDD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23EF951-E804-4195-B18E-4823B4929A0E}"/>
              </a:ext>
            </a:extLst>
          </p:cNvPr>
          <p:cNvSpPr/>
          <p:nvPr/>
        </p:nvSpPr>
        <p:spPr>
          <a:xfrm>
            <a:off x="10479661" y="3270632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주소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70954F6-6322-46EA-B466-69AF2E680BBD}"/>
              </a:ext>
            </a:extLst>
          </p:cNvPr>
          <p:cNvSpPr txBox="1"/>
          <p:nvPr/>
        </p:nvSpPr>
        <p:spPr>
          <a:xfrm>
            <a:off x="12115800" y="2191971"/>
            <a:ext cx="12192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0ADC28-C08F-4295-8E65-DC2A5605E836}"/>
              </a:ext>
            </a:extLst>
          </p:cNvPr>
          <p:cNvSpPr txBox="1"/>
          <p:nvPr/>
        </p:nvSpPr>
        <p:spPr>
          <a:xfrm>
            <a:off x="10479661" y="2853741"/>
            <a:ext cx="12192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3F7BBC-0F00-4119-806D-B64444239891}"/>
              </a:ext>
            </a:extLst>
          </p:cNvPr>
          <p:cNvSpPr txBox="1"/>
          <p:nvPr/>
        </p:nvSpPr>
        <p:spPr>
          <a:xfrm>
            <a:off x="15198283" y="3299422"/>
            <a:ext cx="121920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중복확인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B154B30-4309-415E-8856-3952EFEC02B8}"/>
              </a:ext>
            </a:extLst>
          </p:cNvPr>
          <p:cNvSpPr txBox="1"/>
          <p:nvPr/>
        </p:nvSpPr>
        <p:spPr>
          <a:xfrm>
            <a:off x="10479661" y="3837227"/>
            <a:ext cx="12192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비밀번호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85EA9A-68E5-4D71-97A2-9F16004724A8}"/>
              </a:ext>
            </a:extLst>
          </p:cNvPr>
          <p:cNvSpPr/>
          <p:nvPr/>
        </p:nvSpPr>
        <p:spPr>
          <a:xfrm>
            <a:off x="10479661" y="4315484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F006D96-FBD0-421F-9B7A-60E362B99A1C}"/>
              </a:ext>
            </a:extLst>
          </p:cNvPr>
          <p:cNvSpPr/>
          <p:nvPr/>
        </p:nvSpPr>
        <p:spPr>
          <a:xfrm>
            <a:off x="10476772" y="5282189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확인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253C896-35D1-485F-B713-48A453AEB621}"/>
              </a:ext>
            </a:extLst>
          </p:cNvPr>
          <p:cNvSpPr txBox="1"/>
          <p:nvPr/>
        </p:nvSpPr>
        <p:spPr>
          <a:xfrm>
            <a:off x="10479660" y="4813231"/>
            <a:ext cx="178854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비밀번호 확인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5590726-EED6-47D7-B241-2073C7CFFD4B}"/>
              </a:ext>
            </a:extLst>
          </p:cNvPr>
          <p:cNvSpPr/>
          <p:nvPr/>
        </p:nvSpPr>
        <p:spPr>
          <a:xfrm>
            <a:off x="10476772" y="6290638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2D87090-2D23-4908-A6DB-492AB24A30D2}"/>
              </a:ext>
            </a:extLst>
          </p:cNvPr>
          <p:cNvSpPr txBox="1"/>
          <p:nvPr/>
        </p:nvSpPr>
        <p:spPr>
          <a:xfrm>
            <a:off x="10479660" y="5821680"/>
            <a:ext cx="178854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이름</a:t>
            </a:r>
            <a:endParaRPr lang="en-US" altLang="ko-KR" sz="2000" b="1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66988F5-9F39-444B-9055-E7B0E1A16DE5}"/>
              </a:ext>
            </a:extLst>
          </p:cNvPr>
          <p:cNvSpPr/>
          <p:nvPr/>
        </p:nvSpPr>
        <p:spPr>
          <a:xfrm>
            <a:off x="10782300" y="8801100"/>
            <a:ext cx="3886200" cy="620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B5D156F-2792-49F4-889D-E1C66D58B0E8}"/>
              </a:ext>
            </a:extLst>
          </p:cNvPr>
          <p:cNvSpPr txBox="1"/>
          <p:nvPr/>
        </p:nvSpPr>
        <p:spPr>
          <a:xfrm>
            <a:off x="10782300" y="6898440"/>
            <a:ext cx="35433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개인정보 수집 및 이동 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5FC9-0B4E-493D-BB2D-72689CF2A6C7}"/>
              </a:ext>
            </a:extLst>
          </p:cNvPr>
          <p:cNvSpPr/>
          <p:nvPr/>
        </p:nvSpPr>
        <p:spPr>
          <a:xfrm>
            <a:off x="10591072" y="7001209"/>
            <a:ext cx="191228" cy="212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8CDC5F-09B0-4529-97E0-4EC3CBBA0420}"/>
              </a:ext>
            </a:extLst>
          </p:cNvPr>
          <p:cNvSpPr txBox="1"/>
          <p:nvPr/>
        </p:nvSpPr>
        <p:spPr>
          <a:xfrm>
            <a:off x="10782300" y="7488574"/>
            <a:ext cx="3543300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이용약간 동의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45B11DC-28BF-48B7-9031-86139DE4F7CB}"/>
              </a:ext>
            </a:extLst>
          </p:cNvPr>
          <p:cNvSpPr/>
          <p:nvPr/>
        </p:nvSpPr>
        <p:spPr>
          <a:xfrm>
            <a:off x="10591072" y="7591343"/>
            <a:ext cx="191228" cy="212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</a:rPr>
              <a:t>06. </a:t>
            </a:r>
            <a:r>
              <a:rPr lang="en-US" sz="4000" kern="0" spc="-400" dirty="0">
                <a:solidFill>
                  <a:srgbClr val="255994"/>
                </a:solidFill>
                <a:latin typeface="Noto Sans CJK KR Black" pitchFamily="34" charset="0"/>
              </a:rPr>
              <a:t>UI </a:t>
            </a:r>
            <a:r>
              <a:rPr lang="ko-KR" altLang="en-US" sz="4000" kern="0" spc="-400" dirty="0">
                <a:solidFill>
                  <a:srgbClr val="255994"/>
                </a:solidFill>
                <a:latin typeface="Noto Sans CJK KR Black" pitchFamily="34" charset="0"/>
              </a:rPr>
              <a:t>기술과 개발 난이도를 고려하여 요소별 액션을 </a:t>
            </a:r>
            <a:r>
              <a:rPr lang="ko-KR" altLang="en-US" sz="4000" kern="0" spc="-400" dirty="0" err="1">
                <a:solidFill>
                  <a:srgbClr val="255994"/>
                </a:solidFill>
                <a:latin typeface="Noto Sans CJK KR Black" pitchFamily="34" charset="0"/>
              </a:rPr>
              <a:t>정의하시오</a:t>
            </a:r>
            <a:r>
              <a:rPr lang="en-US" altLang="ko-KR" sz="4000" kern="0" spc="-400" dirty="0">
                <a:solidFill>
                  <a:srgbClr val="255994"/>
                </a:solidFill>
                <a:latin typeface="Noto Sans CJK KR Black" pitchFamily="34" charset="0"/>
              </a:rPr>
              <a:t>.</a:t>
            </a:r>
            <a:endParaRPr lang="en-US" sz="4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69916A6-63E9-40E0-89F4-B5AC9EAE8357}"/>
              </a:ext>
            </a:extLst>
          </p:cNvPr>
          <p:cNvSpPr/>
          <p:nvPr/>
        </p:nvSpPr>
        <p:spPr>
          <a:xfrm>
            <a:off x="1213852" y="3884680"/>
            <a:ext cx="1994376" cy="9333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대여하기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8B974DE-20E1-4910-AC6C-521F514D000D}"/>
              </a:ext>
            </a:extLst>
          </p:cNvPr>
          <p:cNvSpPr/>
          <p:nvPr/>
        </p:nvSpPr>
        <p:spPr>
          <a:xfrm>
            <a:off x="1175752" y="8945294"/>
            <a:ext cx="1994376" cy="947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2EAD7-4ADD-4BDF-BAD8-2FAB0D084F98}"/>
              </a:ext>
            </a:extLst>
          </p:cNvPr>
          <p:cNvSpPr/>
          <p:nvPr/>
        </p:nvSpPr>
        <p:spPr>
          <a:xfrm>
            <a:off x="3200400" y="3884680"/>
            <a:ext cx="7764572" cy="93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 err="1">
                <a:solidFill>
                  <a:schemeClr val="tx1"/>
                </a:solidFill>
              </a:rPr>
              <a:t>킥보드</a:t>
            </a:r>
            <a:r>
              <a:rPr lang="ko-KR" altLang="en-US" sz="2500" b="1" dirty="0">
                <a:solidFill>
                  <a:schemeClr val="tx1"/>
                </a:solidFill>
              </a:rPr>
              <a:t> 위치를 알려주는 지도 화면으로 </a:t>
            </a:r>
            <a:r>
              <a:rPr lang="ko-KR" altLang="en-US" sz="2500" b="1" dirty="0" err="1">
                <a:solidFill>
                  <a:schemeClr val="tx1"/>
                </a:solidFill>
              </a:rPr>
              <a:t>넘어감</a:t>
            </a:r>
            <a:endParaRPr lang="ko-KR" altLang="en-US" sz="25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49F354D-C1C3-4A77-B2DC-246CF4AD637A}"/>
              </a:ext>
            </a:extLst>
          </p:cNvPr>
          <p:cNvSpPr/>
          <p:nvPr/>
        </p:nvSpPr>
        <p:spPr>
          <a:xfrm>
            <a:off x="1213852" y="2262191"/>
            <a:ext cx="1994376" cy="9333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40CD0A7-1833-457E-925A-3D0E6710B556}"/>
              </a:ext>
            </a:extLst>
          </p:cNvPr>
          <p:cNvSpPr/>
          <p:nvPr/>
        </p:nvSpPr>
        <p:spPr>
          <a:xfrm>
            <a:off x="3208228" y="2262191"/>
            <a:ext cx="7764572" cy="93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tx1"/>
                </a:solidFill>
              </a:rPr>
              <a:t>각각의 메뉴 버튼이 있는 홈 화면으로 </a:t>
            </a:r>
            <a:r>
              <a:rPr lang="ko-KR" altLang="en-US" sz="2500" b="1" dirty="0" err="1">
                <a:solidFill>
                  <a:schemeClr val="tx1"/>
                </a:solidFill>
              </a:rPr>
              <a:t>돌아감</a:t>
            </a:r>
            <a:endParaRPr lang="ko-KR" altLang="en-US" sz="25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9D75BA3-5B10-4544-967A-58A8402A7002}"/>
              </a:ext>
            </a:extLst>
          </p:cNvPr>
          <p:cNvSpPr/>
          <p:nvPr/>
        </p:nvSpPr>
        <p:spPr>
          <a:xfrm>
            <a:off x="1213852" y="5587960"/>
            <a:ext cx="1994376" cy="9333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반납하기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91CA91-C153-436A-964C-12147A068280}"/>
              </a:ext>
            </a:extLst>
          </p:cNvPr>
          <p:cNvSpPr/>
          <p:nvPr/>
        </p:nvSpPr>
        <p:spPr>
          <a:xfrm>
            <a:off x="3208228" y="5582397"/>
            <a:ext cx="7764572" cy="93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tx1"/>
                </a:solidFill>
              </a:rPr>
              <a:t>킥보드를 사용한 시간과 결제하기 화면으로 </a:t>
            </a:r>
            <a:r>
              <a:rPr lang="ko-KR" altLang="en-US" sz="2500" b="1" dirty="0" err="1">
                <a:solidFill>
                  <a:schemeClr val="tx1"/>
                </a:solidFill>
              </a:rPr>
              <a:t>넘어감</a:t>
            </a:r>
            <a:endParaRPr lang="ko-KR" altLang="en-US" sz="25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E0D8437-EF7C-4218-B204-C1AE149DC0CC}"/>
              </a:ext>
            </a:extLst>
          </p:cNvPr>
          <p:cNvSpPr/>
          <p:nvPr/>
        </p:nvSpPr>
        <p:spPr>
          <a:xfrm>
            <a:off x="1213852" y="7266627"/>
            <a:ext cx="1994376" cy="9333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60A52CF-BF73-4B33-B7BC-94DE4304DEA1}"/>
              </a:ext>
            </a:extLst>
          </p:cNvPr>
          <p:cNvSpPr/>
          <p:nvPr/>
        </p:nvSpPr>
        <p:spPr>
          <a:xfrm>
            <a:off x="3208228" y="7261064"/>
            <a:ext cx="7764572" cy="93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tx1"/>
                </a:solidFill>
              </a:rPr>
              <a:t>운전면허 등록이나 이용 내역 로그아웃</a:t>
            </a:r>
            <a:r>
              <a:rPr lang="en-US" altLang="ko-KR" sz="2500" b="1" dirty="0">
                <a:solidFill>
                  <a:schemeClr val="tx1"/>
                </a:solidFill>
              </a:rPr>
              <a:t>,</a:t>
            </a:r>
            <a:r>
              <a:rPr lang="ko-KR" altLang="en-US" sz="2500" b="1" dirty="0">
                <a:solidFill>
                  <a:schemeClr val="tx1"/>
                </a:solidFill>
              </a:rPr>
              <a:t>회원탈퇴 메뉴가 있는 화면으로 </a:t>
            </a:r>
            <a:r>
              <a:rPr lang="ko-KR" altLang="en-US" sz="2500" b="1" dirty="0" err="1">
                <a:solidFill>
                  <a:schemeClr val="tx1"/>
                </a:solidFill>
              </a:rPr>
              <a:t>넘어감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99B255-94DE-4000-A939-3451EF23E3E2}"/>
              </a:ext>
            </a:extLst>
          </p:cNvPr>
          <p:cNvSpPr/>
          <p:nvPr/>
        </p:nvSpPr>
        <p:spPr>
          <a:xfrm>
            <a:off x="3170128" y="9000521"/>
            <a:ext cx="7802672" cy="93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tx1"/>
                </a:solidFill>
              </a:rPr>
              <a:t>지도를 연동해서 </a:t>
            </a:r>
            <a:r>
              <a:rPr lang="ko-KR" altLang="en-US" sz="2500" b="1" dirty="0" err="1">
                <a:solidFill>
                  <a:schemeClr val="tx1"/>
                </a:solidFill>
              </a:rPr>
              <a:t>킥보드</a:t>
            </a:r>
            <a:r>
              <a:rPr lang="ko-KR" altLang="en-US" sz="2500" b="1" dirty="0">
                <a:solidFill>
                  <a:schemeClr val="tx1"/>
                </a:solidFill>
              </a:rPr>
              <a:t> 이용 가능지역과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r>
              <a:rPr lang="ko-KR" altLang="en-US" sz="2500" b="1" dirty="0">
                <a:solidFill>
                  <a:schemeClr val="tx1"/>
                </a:solidFill>
              </a:rPr>
              <a:t>목적지를  확인할 수 있는 화면으로 </a:t>
            </a:r>
            <a:r>
              <a:rPr lang="ko-KR" altLang="en-US" sz="2500" b="1" dirty="0" err="1">
                <a:solidFill>
                  <a:schemeClr val="tx1"/>
                </a:solidFill>
              </a:rPr>
              <a:t>넘어감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650</Words>
  <Application>Microsoft Office PowerPoint</Application>
  <PresentationFormat>사용자 지정</PresentationFormat>
  <Paragraphs>249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Gmarket Sans Bold</vt:lpstr>
      <vt:lpstr>HY견고딕</vt:lpstr>
      <vt:lpstr>Noto Sans CJK KR Black</vt:lpstr>
      <vt:lpstr>Noto Sans CJK KR Bold</vt:lpstr>
      <vt:lpstr>Noto Sans CJK KR DemiLight</vt:lpstr>
      <vt:lpstr>Noto Sans CJK KR Medium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20</cp:revision>
  <dcterms:created xsi:type="dcterms:W3CDTF">2022-06-02T22:38:16Z</dcterms:created>
  <dcterms:modified xsi:type="dcterms:W3CDTF">2022-06-03T05:52:06Z</dcterms:modified>
</cp:coreProperties>
</file>