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7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5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2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8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5D301-84DA-4703-BECF-53978639ED6E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E8C3-B870-484C-9E1F-509F5249D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9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2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74650" y="1845406"/>
            <a:ext cx="11442700" cy="4834793"/>
          </a:xfrm>
          <a:prstGeom prst="roundRect">
            <a:avLst>
              <a:gd name="adj" fmla="val 24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2563" y="1006991"/>
            <a:ext cx="6615007" cy="69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650" y="1137296"/>
            <a:ext cx="1273289" cy="367419"/>
          </a:xfrm>
          <a:prstGeom prst="roundRect">
            <a:avLst>
              <a:gd name="adj" fmla="val 16817"/>
            </a:avLst>
          </a:prstGeom>
          <a:solidFill>
            <a:srgbClr val="499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4650" y="0"/>
            <a:ext cx="11442700" cy="756138"/>
            <a:chOff x="374650" y="0"/>
            <a:chExt cx="11442700" cy="756138"/>
          </a:xfrm>
        </p:grpSpPr>
        <p:sp>
          <p:nvSpPr>
            <p:cNvPr id="9" name="양쪽 모서리가 둥근 사각형 8"/>
            <p:cNvSpPr/>
            <p:nvPr/>
          </p:nvSpPr>
          <p:spPr>
            <a:xfrm>
              <a:off x="374650" y="0"/>
              <a:ext cx="11442700" cy="756138"/>
            </a:xfrm>
            <a:prstGeom prst="round2SameRect">
              <a:avLst>
                <a:gd name="adj1" fmla="val 0"/>
                <a:gd name="adj2" fmla="val 13437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>
                  <a:solidFill>
                    <a:prstClr val="white"/>
                  </a:solidFill>
                </a:rPr>
                <a:t>1</a:t>
              </a:r>
              <a:r>
                <a:rPr lang="ko-KR" altLang="en-US" sz="2000" dirty="0">
                  <a:solidFill>
                    <a:prstClr val="white"/>
                  </a:solidFill>
                </a:rPr>
                <a:t>조</a:t>
              </a:r>
            </a:p>
          </p:txBody>
        </p:sp>
        <p:sp>
          <p:nvSpPr>
            <p:cNvPr id="12" name="도넛 11"/>
            <p:cNvSpPr/>
            <p:nvPr/>
          </p:nvSpPr>
          <p:spPr>
            <a:xfrm>
              <a:off x="501650" y="378069"/>
              <a:ext cx="266700" cy="266700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막힌 원호 12"/>
            <p:cNvSpPr/>
            <p:nvPr/>
          </p:nvSpPr>
          <p:spPr>
            <a:xfrm>
              <a:off x="555503" y="429542"/>
              <a:ext cx="161009" cy="161009"/>
            </a:xfrm>
            <a:prstGeom prst="blockArc">
              <a:avLst>
                <a:gd name="adj1" fmla="val 10800000"/>
                <a:gd name="adj2" fmla="val 15741299"/>
                <a:gd name="adj3" fmla="val 7630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645624" y="539839"/>
              <a:ext cx="193615" cy="193615"/>
            </a:xfrm>
            <a:prstGeom prst="ellipse">
              <a:avLst/>
            </a:prstGeom>
            <a:solidFill>
              <a:srgbClr val="4999B6"/>
            </a:solidFill>
            <a:ln w="9525">
              <a:solidFill>
                <a:srgbClr val="C9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379461" y="634680"/>
              <a:ext cx="183662" cy="121386"/>
            </a:xfrm>
            <a:custGeom>
              <a:avLst/>
              <a:gdLst>
                <a:gd name="connsiteX0" fmla="*/ 85615 w 183662"/>
                <a:gd name="connsiteY0" fmla="*/ 0 h 121386"/>
                <a:gd name="connsiteX1" fmla="*/ 183662 w 183662"/>
                <a:gd name="connsiteY1" fmla="*/ 98047 h 121386"/>
                <a:gd name="connsiteX2" fmla="*/ 178950 w 183662"/>
                <a:gd name="connsiteY2" fmla="*/ 121386 h 121386"/>
                <a:gd name="connsiteX3" fmla="*/ 171408 w 183662"/>
                <a:gd name="connsiteY3" fmla="*/ 121386 h 121386"/>
                <a:gd name="connsiteX4" fmla="*/ 176120 w 183662"/>
                <a:gd name="connsiteY4" fmla="*/ 98047 h 121386"/>
                <a:gd name="connsiteX5" fmla="*/ 85615 w 183662"/>
                <a:gd name="connsiteY5" fmla="*/ 7542 h 121386"/>
                <a:gd name="connsiteX6" fmla="*/ 21618 w 183662"/>
                <a:gd name="connsiteY6" fmla="*/ 34050 h 121386"/>
                <a:gd name="connsiteX7" fmla="*/ 2939 w 183662"/>
                <a:gd name="connsiteY7" fmla="*/ 61756 h 121386"/>
                <a:gd name="connsiteX8" fmla="*/ 1304 w 183662"/>
                <a:gd name="connsiteY8" fmla="*/ 59332 h 121386"/>
                <a:gd name="connsiteX9" fmla="*/ 0 w 183662"/>
                <a:gd name="connsiteY9" fmla="*/ 52871 h 121386"/>
                <a:gd name="connsiteX10" fmla="*/ 16285 w 183662"/>
                <a:gd name="connsiteY10" fmla="*/ 28717 h 121386"/>
                <a:gd name="connsiteX11" fmla="*/ 85615 w 183662"/>
                <a:gd name="connsiteY11" fmla="*/ 0 h 121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662" h="121386">
                  <a:moveTo>
                    <a:pt x="85615" y="0"/>
                  </a:moveTo>
                  <a:cubicBezTo>
                    <a:pt x="139765" y="0"/>
                    <a:pt x="183662" y="43897"/>
                    <a:pt x="183662" y="98047"/>
                  </a:cubicBezTo>
                  <a:lnTo>
                    <a:pt x="178950" y="121386"/>
                  </a:lnTo>
                  <a:lnTo>
                    <a:pt x="171408" y="121386"/>
                  </a:lnTo>
                  <a:lnTo>
                    <a:pt x="176120" y="98047"/>
                  </a:lnTo>
                  <a:cubicBezTo>
                    <a:pt x="176120" y="48062"/>
                    <a:pt x="135600" y="7542"/>
                    <a:pt x="85615" y="7542"/>
                  </a:cubicBezTo>
                  <a:cubicBezTo>
                    <a:pt x="60623" y="7542"/>
                    <a:pt x="37996" y="17672"/>
                    <a:pt x="21618" y="34050"/>
                  </a:cubicBezTo>
                  <a:lnTo>
                    <a:pt x="2939" y="61756"/>
                  </a:lnTo>
                  <a:lnTo>
                    <a:pt x="1304" y="59332"/>
                  </a:lnTo>
                  <a:lnTo>
                    <a:pt x="0" y="52871"/>
                  </a:lnTo>
                  <a:lnTo>
                    <a:pt x="16285" y="28717"/>
                  </a:lnTo>
                  <a:cubicBezTo>
                    <a:pt x="34028" y="10974"/>
                    <a:pt x="58540" y="0"/>
                    <a:pt x="85615" y="0"/>
                  </a:cubicBezTo>
                  <a:close/>
                </a:path>
              </a:pathLst>
            </a:cu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도넛 21"/>
            <p:cNvSpPr/>
            <p:nvPr/>
          </p:nvSpPr>
          <p:spPr>
            <a:xfrm>
              <a:off x="813252" y="422336"/>
              <a:ext cx="140556" cy="140556"/>
            </a:xfrm>
            <a:prstGeom prst="donut">
              <a:avLst>
                <a:gd name="adj" fmla="val 3846"/>
              </a:avLst>
            </a:prstGeom>
            <a:solidFill>
              <a:srgbClr val="C9E4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89458" y="1952164"/>
            <a:ext cx="4355193" cy="2088210"/>
            <a:chOff x="1457287" y="2034903"/>
            <a:chExt cx="4355193" cy="208821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양쪽 모서리가 둥근 사각형 24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153689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3689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08532" y="2884929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8532" y="435807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819485" y="1952164"/>
            <a:ext cx="4355193" cy="2088210"/>
            <a:chOff x="1457287" y="2034903"/>
            <a:chExt cx="4355193" cy="208821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양쪽 모서리가 둥근 사각형 32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889457" y="4395263"/>
            <a:ext cx="4355193" cy="2088210"/>
            <a:chOff x="1457287" y="2034903"/>
            <a:chExt cx="4355193" cy="2088210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양쪽 모서리가 둥근 사각형 36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819486" y="4388164"/>
            <a:ext cx="4355193" cy="2088210"/>
            <a:chOff x="1457287" y="2034903"/>
            <a:chExt cx="4355193" cy="2088210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457288" y="2042002"/>
              <a:ext cx="4355192" cy="208111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4999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양쪽 모서리가 둥근 사각형 40"/>
            <p:cNvSpPr/>
            <p:nvPr/>
          </p:nvSpPr>
          <p:spPr>
            <a:xfrm flipH="1">
              <a:off x="1457287" y="2034903"/>
              <a:ext cx="4355192" cy="409040"/>
            </a:xfrm>
            <a:prstGeom prst="round2SameRect">
              <a:avLst>
                <a:gd name="adj1" fmla="val 32796"/>
                <a:gd name="adj2" fmla="val 0"/>
              </a:avLst>
            </a:prstGeom>
            <a:solidFill>
              <a:srgbClr val="499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258890" y="1998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606236" y="44167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97397" y="1998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63978" y="4442070"/>
            <a:ext cx="123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불만사항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37890" y="2446363"/>
            <a:ext cx="3827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그는 자전거를 타고 </a:t>
            </a:r>
            <a:r>
              <a:rPr lang="ko-KR" altLang="en-US" sz="1200" dirty="0" err="1" smtClean="0"/>
              <a:t>등하교하는</a:t>
            </a:r>
            <a:r>
              <a:rPr lang="ko-KR" altLang="en-US" sz="1200" dirty="0" smtClean="0"/>
              <a:t> 대학생이다</a:t>
            </a:r>
            <a:endParaRPr lang="en-US" altLang="ko-KR" sz="1200" dirty="0" smtClean="0"/>
          </a:p>
          <a:p>
            <a:r>
              <a:rPr lang="ko-KR" altLang="en-US" sz="1200" dirty="0" smtClean="0"/>
              <a:t>매일 숨가쁘게 페달을 밟아가며 이동하느라 무릎에 통증을 느끼고있다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  </a:t>
            </a:r>
            <a:endParaRPr lang="en-US" altLang="ko-KR" sz="1200" dirty="0"/>
          </a:p>
          <a:p>
            <a:r>
              <a:rPr lang="ko-KR" altLang="en-US" sz="1200" dirty="0" smtClean="0"/>
              <a:t>대중교통이 불편한 지역에 거주하고있어 자전거를 대신할 이동수단이 마땅치 않다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집 근처에 있는 </a:t>
            </a:r>
            <a:r>
              <a:rPr lang="ko-KR" altLang="en-US" sz="1200" dirty="0" err="1" smtClean="0"/>
              <a:t>킥보드는</a:t>
            </a:r>
            <a:r>
              <a:rPr lang="ko-KR" altLang="en-US" sz="1200" dirty="0" smtClean="0"/>
              <a:t> 복잡한 이용방법으로 사용에 어려움을 느낀다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1144490" y="4859661"/>
            <a:ext cx="42154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무릎에 부담이 가지 않게 학교까지 편하게 이동</a:t>
            </a:r>
            <a:endParaRPr lang="en-US" altLang="ko-KR" sz="1200" dirty="0" smtClean="0"/>
          </a:p>
          <a:p>
            <a:r>
              <a:rPr lang="ko-KR" altLang="en-US" sz="1200" dirty="0" smtClean="0"/>
              <a:t> </a:t>
            </a:r>
            <a:endParaRPr lang="en-US" altLang="ko-KR" sz="1200" dirty="0"/>
          </a:p>
          <a:p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어플을</a:t>
            </a:r>
            <a:r>
              <a:rPr lang="ko-KR" altLang="en-US" sz="1200" dirty="0" smtClean="0"/>
              <a:t> 쉽고 단순하게 이용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/>
              <a:t>다양하게 분류된 </a:t>
            </a:r>
            <a:r>
              <a:rPr lang="ko-KR" altLang="en-US" sz="1200" dirty="0" err="1"/>
              <a:t>어플들을</a:t>
            </a:r>
            <a:r>
              <a:rPr lang="ko-KR" altLang="en-US" sz="1200" dirty="0"/>
              <a:t> 하나로 </a:t>
            </a:r>
            <a:r>
              <a:rPr lang="ko-KR" altLang="en-US" sz="1200" dirty="0" smtClean="0"/>
              <a:t>통합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b="1" dirty="0"/>
          </a:p>
        </p:txBody>
      </p:sp>
      <p:sp>
        <p:nvSpPr>
          <p:cNvPr id="4" name="직사각형 3"/>
          <p:cNvSpPr/>
          <p:nvPr/>
        </p:nvSpPr>
        <p:spPr>
          <a:xfrm>
            <a:off x="1437844" y="2523111"/>
            <a:ext cx="32584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ko-KR" altLang="en-US" sz="1200" dirty="0" err="1" smtClean="0"/>
              <a:t>허순애</a:t>
            </a:r>
            <a:r>
              <a:rPr lang="en-US" altLang="ko-KR" sz="1200" dirty="0" smtClean="0"/>
              <a:t>	</a:t>
            </a:r>
            <a:endParaRPr lang="ko-KR" altLang="en-US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  <a:r>
              <a:rPr lang="en-US" altLang="ko-KR" sz="1200" dirty="0" smtClean="0"/>
              <a:t>23</a:t>
            </a:r>
            <a:r>
              <a:rPr lang="ko-KR" altLang="en-US" sz="1200" dirty="0" smtClean="0"/>
              <a:t>세</a:t>
            </a:r>
            <a:endParaRPr lang="ko-KR" altLang="en-US" sz="1200" dirty="0"/>
          </a:p>
          <a:p>
            <a:r>
              <a:rPr lang="ko-KR" altLang="en-US" sz="1200" dirty="0"/>
              <a:t>직업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학생</a:t>
            </a:r>
            <a:endParaRPr lang="ko-KR" altLang="en-US" sz="1200" dirty="0"/>
          </a:p>
          <a:p>
            <a:r>
              <a:rPr lang="ko-KR" altLang="en-US" sz="1200" dirty="0"/>
              <a:t>거주지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홍성군</a:t>
            </a:r>
            <a:endParaRPr lang="ko-KR" altLang="en-US" sz="1200" dirty="0"/>
          </a:p>
          <a:p>
            <a:r>
              <a:rPr lang="ko-KR" altLang="en-US" sz="1200" dirty="0"/>
              <a:t>역할 </a:t>
            </a:r>
            <a:r>
              <a:rPr lang="en-US" altLang="ko-KR" sz="1200" dirty="0"/>
              <a:t>: </a:t>
            </a:r>
            <a:r>
              <a:rPr lang="ko-KR" altLang="en-US" sz="1200" dirty="0" smtClean="0"/>
              <a:t>이용자</a:t>
            </a:r>
            <a:endParaRPr lang="en-US" altLang="ko-KR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934813" y="4777963"/>
            <a:ext cx="4073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킥보드를</a:t>
            </a:r>
            <a:r>
              <a:rPr lang="ko-KR" altLang="en-US" sz="1200" dirty="0" smtClean="0"/>
              <a:t> 이용해 본적이 없어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가입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사용법 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활용방법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등을 알지 못한다</a:t>
            </a:r>
            <a:r>
              <a:rPr lang="en-US" altLang="ko-KR" sz="12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 마다 이용방법이 달라 이용방법에 능숙하지 못함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 마다 가격에 차이가 있어 불편함을 느낌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200" dirty="0" smtClean="0"/>
              <a:t>주변에 </a:t>
            </a:r>
            <a:r>
              <a:rPr lang="ko-KR" altLang="en-US" sz="1200" dirty="0" err="1" smtClean="0"/>
              <a:t>킥보드가</a:t>
            </a:r>
            <a:r>
              <a:rPr lang="ko-KR" altLang="en-US" sz="1200" dirty="0" smtClean="0"/>
              <a:t> 있어도 자신이 사용하고 있는 </a:t>
            </a:r>
            <a:r>
              <a:rPr lang="ko-KR" altLang="en-US" sz="1200" dirty="0" err="1" smtClean="0"/>
              <a:t>킥보드</a:t>
            </a:r>
            <a:r>
              <a:rPr lang="ko-KR" altLang="en-US" sz="1200" dirty="0" smtClean="0"/>
              <a:t> 사가 아니면 이용하지 못한다는 것에 불편함을 느낌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801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132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6</cp:revision>
  <dcterms:created xsi:type="dcterms:W3CDTF">2022-06-02T06:34:29Z</dcterms:created>
  <dcterms:modified xsi:type="dcterms:W3CDTF">2022-06-02T07:39:42Z</dcterms:modified>
</cp:coreProperties>
</file>