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8" r:id="rId3"/>
    <p:sldId id="265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81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8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12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53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2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8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9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50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26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03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25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7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66461" y="218199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김수찬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46867" y="2542038"/>
            <a:ext cx="10967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나이</a:t>
            </a:r>
            <a:r>
              <a:rPr lang="ko-KR" altLang="en-US" sz="1200" dirty="0"/>
              <a:t> </a:t>
            </a:r>
            <a:r>
              <a:rPr lang="en-US" altLang="ko-KR" sz="1200" dirty="0"/>
              <a:t>: 29</a:t>
            </a:r>
            <a:r>
              <a:rPr lang="ko-KR" altLang="en-US" sz="1200" dirty="0"/>
              <a:t>세</a:t>
            </a:r>
            <a:endParaRPr lang="en-US" altLang="ko-KR" sz="1200" dirty="0"/>
          </a:p>
          <a:p>
            <a:r>
              <a:rPr lang="ko-KR" altLang="en-US" sz="1200" b="1" dirty="0"/>
              <a:t>직업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회사원</a:t>
            </a:r>
            <a:endParaRPr lang="en-US" altLang="ko-KR" sz="1200" dirty="0"/>
          </a:p>
          <a:p>
            <a:r>
              <a:rPr lang="ko-KR" altLang="en-US" sz="1200" b="1" dirty="0"/>
              <a:t>학력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대학</a:t>
            </a:r>
            <a:endParaRPr lang="en-US" altLang="ko-KR" sz="1200" dirty="0"/>
          </a:p>
          <a:p>
            <a:r>
              <a:rPr lang="ko-KR" altLang="en-US" sz="1200" b="1" dirty="0"/>
              <a:t>거주지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광주</a:t>
            </a:r>
            <a:endParaRPr lang="en-US" altLang="ko-KR" sz="1200" dirty="0"/>
          </a:p>
          <a:p>
            <a:r>
              <a:rPr lang="ko-KR" altLang="en-US" sz="1200" b="1" dirty="0"/>
              <a:t>역할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구매자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6461" y="379346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프로필 개요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46867" y="4162795"/>
            <a:ext cx="38800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대학을 졸업하고 </a:t>
            </a:r>
            <a:r>
              <a:rPr lang="en-US" altLang="ko-KR" sz="1200" dirty="0"/>
              <a:t>1</a:t>
            </a:r>
            <a:r>
              <a:rPr lang="ko-KR" altLang="en-US" sz="1200" dirty="0"/>
              <a:t>년에 걸쳐 구직활동 끝에 취직을 하였다</a:t>
            </a:r>
            <a:r>
              <a:rPr lang="en-US" altLang="ko-KR" sz="1200" dirty="0"/>
              <a:t>. </a:t>
            </a:r>
            <a:r>
              <a:rPr lang="ko-KR" altLang="en-US" sz="1200" dirty="0"/>
              <a:t>학자금 대출을 상환하는 것이 현재 최대의 목표이며</a:t>
            </a:r>
            <a:r>
              <a:rPr lang="en-US" altLang="ko-KR" sz="1200" dirty="0"/>
              <a:t>, </a:t>
            </a:r>
            <a:r>
              <a:rPr lang="ko-KR" altLang="en-US" sz="1200" dirty="0"/>
              <a:t>감성적인 면이 강하여 쇼핑 중 충동 구매를 하는 경향이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b="1" dirty="0"/>
              <a:t>관심사</a:t>
            </a:r>
            <a:r>
              <a:rPr lang="ko-KR" altLang="en-US" sz="1200" dirty="0"/>
              <a:t> </a:t>
            </a:r>
            <a:r>
              <a:rPr lang="en-US" altLang="ko-KR" sz="1200" dirty="0"/>
              <a:t>: DIY, </a:t>
            </a:r>
            <a:r>
              <a:rPr lang="ko-KR" altLang="en-US" sz="1200" dirty="0"/>
              <a:t>인테리어</a:t>
            </a:r>
            <a:r>
              <a:rPr lang="en-US" altLang="ko-KR" sz="1200" dirty="0"/>
              <a:t>, </a:t>
            </a:r>
            <a:r>
              <a:rPr lang="ko-KR" altLang="en-US" sz="1200" dirty="0"/>
              <a:t>자동차</a:t>
            </a:r>
            <a:r>
              <a:rPr lang="en-US" altLang="ko-KR" sz="1200" dirty="0"/>
              <a:t>, </a:t>
            </a:r>
            <a:r>
              <a:rPr lang="ko-KR" altLang="en-US" sz="1200" dirty="0"/>
              <a:t>인간관계</a:t>
            </a:r>
            <a:r>
              <a:rPr lang="en-US" altLang="ko-KR" sz="1200" dirty="0"/>
              <a:t>, </a:t>
            </a:r>
            <a:r>
              <a:rPr lang="ko-KR" altLang="en-US" sz="1200" dirty="0"/>
              <a:t>재테크</a:t>
            </a:r>
            <a:endParaRPr lang="en-US" altLang="ko-KR" sz="1200" dirty="0"/>
          </a:p>
          <a:p>
            <a:r>
              <a:rPr lang="ko-KR" altLang="en-US" sz="1200" b="1" dirty="0"/>
              <a:t>기술수준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정보검색을 잘하고</a:t>
            </a:r>
            <a:r>
              <a:rPr lang="en-US" altLang="ko-KR" sz="1200" dirty="0"/>
              <a:t>, </a:t>
            </a:r>
            <a:r>
              <a:rPr lang="ko-KR" altLang="en-US" sz="1200" dirty="0"/>
              <a:t>최저가 정보를</a:t>
            </a:r>
            <a:endParaRPr lang="en-US" altLang="ko-KR" sz="1200" dirty="0"/>
          </a:p>
          <a:p>
            <a:r>
              <a:rPr lang="ko-KR" altLang="en-US" sz="1200" dirty="0"/>
              <a:t>찾아 보는데 능숙하다</a:t>
            </a:r>
            <a:r>
              <a:rPr lang="en-US" altLang="ko-KR" sz="1200" dirty="0"/>
              <a:t>.</a:t>
            </a:r>
          </a:p>
          <a:p>
            <a:r>
              <a:rPr lang="ko-KR" altLang="en-US" sz="1200" b="1" dirty="0"/>
              <a:t>재력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아직 사회 </a:t>
            </a:r>
            <a:r>
              <a:rPr lang="ko-KR" altLang="en-US" sz="1200" dirty="0" err="1"/>
              <a:t>조년생이라</a:t>
            </a:r>
            <a:r>
              <a:rPr lang="ko-KR" altLang="en-US" sz="1200" dirty="0"/>
              <a:t> 급여의 대부분은</a:t>
            </a:r>
            <a:endParaRPr lang="en-US" altLang="ko-KR" sz="1200" dirty="0"/>
          </a:p>
          <a:p>
            <a:r>
              <a:rPr lang="ko-KR" altLang="en-US" sz="1200" dirty="0"/>
              <a:t>대출상환과 의식주 해결에 집중되어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b="1" dirty="0"/>
              <a:t>미디어 사용 </a:t>
            </a:r>
            <a:r>
              <a:rPr lang="en-US" altLang="ko-KR" sz="1200" dirty="0"/>
              <a:t>: </a:t>
            </a:r>
            <a:r>
              <a:rPr lang="ko-KR" altLang="en-US" sz="1200" dirty="0"/>
              <a:t>인터넷</a:t>
            </a:r>
            <a:r>
              <a:rPr lang="en-US" altLang="ko-KR" sz="1200" dirty="0"/>
              <a:t>, SNS, </a:t>
            </a:r>
            <a:r>
              <a:rPr lang="ko-KR" altLang="en-US" sz="1200" dirty="0" err="1"/>
              <a:t>유튜브를</a:t>
            </a:r>
            <a:r>
              <a:rPr lang="ko-KR" altLang="en-US" sz="1200" dirty="0"/>
              <a:t> 매일 접속한다</a:t>
            </a:r>
            <a:r>
              <a:rPr lang="en-US" altLang="ko-KR" sz="12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41928" y="1937490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목적</a:t>
            </a:r>
            <a:r>
              <a:rPr lang="en-US" altLang="ko-KR" dirty="0"/>
              <a:t>/</a:t>
            </a:r>
            <a:r>
              <a:rPr lang="ko-KR" altLang="en-US" dirty="0" err="1"/>
              <a:t>니즈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41928" y="38023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문제점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6613935" y="4162405"/>
            <a:ext cx="165618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622857" y="2297530"/>
            <a:ext cx="165618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638469" y="2542038"/>
            <a:ext cx="1531154" cy="929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638469" y="4153504"/>
            <a:ext cx="165618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718680" y="2539253"/>
            <a:ext cx="31028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목적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합리적 소비로 최대한 돈을 아끼자</a:t>
            </a:r>
            <a:r>
              <a:rPr lang="en-US" altLang="ko-KR" sz="1200" dirty="0"/>
              <a:t>.</a:t>
            </a:r>
          </a:p>
          <a:p>
            <a:r>
              <a:rPr lang="ko-KR" altLang="en-US" sz="1200" b="1" dirty="0"/>
              <a:t>요구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시간을 많이 투자하지 않고 필요한 공구 구매하기</a:t>
            </a:r>
            <a:r>
              <a:rPr lang="en-US" altLang="ko-KR" sz="1200" dirty="0"/>
              <a:t>. </a:t>
            </a:r>
            <a:r>
              <a:rPr lang="ko-KR" altLang="en-US" sz="1200" dirty="0"/>
              <a:t>실제적인 기능 묘사</a:t>
            </a:r>
            <a:r>
              <a:rPr lang="en-US" altLang="ko-KR" sz="1200" dirty="0"/>
              <a:t>.</a:t>
            </a:r>
          </a:p>
          <a:p>
            <a:r>
              <a:rPr lang="ko-KR" altLang="en-US" sz="1200" b="1" dirty="0"/>
              <a:t>싫은 점 </a:t>
            </a:r>
            <a:r>
              <a:rPr lang="en-US" altLang="ko-KR" sz="1200" dirty="0"/>
              <a:t>: </a:t>
            </a:r>
            <a:r>
              <a:rPr lang="ko-KR" altLang="en-US" sz="1200" dirty="0"/>
              <a:t>너무 많은 기술적인 부분들에 대한 묘사는 싫다</a:t>
            </a:r>
            <a:r>
              <a:rPr lang="en-US" altLang="ko-KR" sz="1200" dirty="0"/>
              <a:t>.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56041" y="4370328"/>
            <a:ext cx="40735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/>
              <a:t>콘크리트 벽면에 솜씨 있게 작업을 하려 하지만</a:t>
            </a:r>
            <a:r>
              <a:rPr lang="en-US" altLang="ko-KR" sz="1200" dirty="0"/>
              <a:t>, </a:t>
            </a:r>
            <a:r>
              <a:rPr lang="ko-KR" altLang="en-US" sz="1200" dirty="0"/>
              <a:t>한번도 경험해 보지 못한 작업으로 어떤 공구와 재료가 필요한지 정확히 알지 못한다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/>
              <a:t>한번도 공구를 구입해 본적이 없어</a:t>
            </a:r>
            <a:r>
              <a:rPr lang="en-US" altLang="ko-KR" sz="1200" dirty="0"/>
              <a:t>, </a:t>
            </a:r>
            <a:r>
              <a:rPr lang="ko-KR" altLang="en-US" sz="1200" dirty="0"/>
              <a:t>성능</a:t>
            </a:r>
            <a:r>
              <a:rPr lang="en-US" altLang="ko-KR" sz="1200" dirty="0"/>
              <a:t>, </a:t>
            </a:r>
            <a:r>
              <a:rPr lang="ko-KR" altLang="en-US" sz="1200" dirty="0"/>
              <a:t>기능</a:t>
            </a:r>
            <a:r>
              <a:rPr lang="en-US" altLang="ko-KR" sz="1200" dirty="0"/>
              <a:t>, </a:t>
            </a:r>
            <a:r>
              <a:rPr lang="ko-KR" altLang="en-US" sz="1200" dirty="0"/>
              <a:t>편의성</a:t>
            </a:r>
            <a:r>
              <a:rPr lang="en-US" altLang="ko-KR" sz="1200" dirty="0"/>
              <a:t>, </a:t>
            </a:r>
            <a:r>
              <a:rPr lang="ko-KR" altLang="en-US" sz="1200" dirty="0"/>
              <a:t>활용방법</a:t>
            </a:r>
            <a:r>
              <a:rPr lang="en-US" altLang="ko-KR" sz="1200" dirty="0"/>
              <a:t> </a:t>
            </a:r>
            <a:r>
              <a:rPr lang="ko-KR" altLang="en-US" sz="1200" dirty="0"/>
              <a:t>등을 알지 못한다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/>
              <a:t>공구의 가격을 검색으로 찾을 수는 있지만 </a:t>
            </a:r>
            <a:r>
              <a:rPr lang="ko-KR" altLang="en-US" sz="1200" dirty="0" err="1"/>
              <a:t>성능비를</a:t>
            </a:r>
            <a:r>
              <a:rPr lang="ko-KR" altLang="en-US" sz="1200" dirty="0"/>
              <a:t> 알지 못한다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/>
              <a:t>자신이 하려는 작업에 대한 구체적인 시공방법에 대한 이미지 정보</a:t>
            </a:r>
            <a:r>
              <a:rPr lang="en-US" altLang="ko-KR" sz="1200" dirty="0"/>
              <a:t>, </a:t>
            </a:r>
            <a:r>
              <a:rPr lang="ko-KR" altLang="en-US" sz="1200" dirty="0"/>
              <a:t>영상정보가 함께 필요하다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848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1845406"/>
            <a:ext cx="11442700" cy="4834793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52563" y="1006991"/>
            <a:ext cx="6615007" cy="69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Microsoft Office PowerPoint is the presentation program used the most in the world.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4650" y="1137296"/>
            <a:ext cx="1273289" cy="367419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 smtClean="0">
                  <a:solidFill>
                    <a:prstClr val="white"/>
                  </a:solidFill>
                </a:rPr>
                <a:t>1</a:t>
              </a:r>
              <a:r>
                <a:rPr lang="ko-KR" altLang="en-US" sz="2000" dirty="0" smtClean="0">
                  <a:solidFill>
                    <a:prstClr val="white"/>
                  </a:solidFill>
                </a:rPr>
                <a:t>조</a:t>
              </a:r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89458" y="1952164"/>
            <a:ext cx="4355193" cy="2088210"/>
            <a:chOff x="1457287" y="2034903"/>
            <a:chExt cx="4355193" cy="2088210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1457288" y="2042002"/>
              <a:ext cx="4355192" cy="208111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flipH="1">
              <a:off x="1457287" y="2034903"/>
              <a:ext cx="4355192" cy="40904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536892" y="2884929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36892" y="4358075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08532" y="2884929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608532" y="4358075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819485" y="1952164"/>
            <a:ext cx="4355193" cy="2088210"/>
            <a:chOff x="1457287" y="2034903"/>
            <a:chExt cx="4355193" cy="2088210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1457288" y="2042002"/>
              <a:ext cx="4355192" cy="208111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양쪽 모서리가 둥근 사각형 32"/>
            <p:cNvSpPr/>
            <p:nvPr/>
          </p:nvSpPr>
          <p:spPr>
            <a:xfrm flipH="1">
              <a:off x="1457287" y="2034903"/>
              <a:ext cx="4355192" cy="40904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889457" y="4395263"/>
            <a:ext cx="4355193" cy="2088210"/>
            <a:chOff x="1457287" y="2034903"/>
            <a:chExt cx="4355193" cy="208821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457288" y="2042002"/>
              <a:ext cx="4355192" cy="208111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양쪽 모서리가 둥근 사각형 36"/>
            <p:cNvSpPr/>
            <p:nvPr/>
          </p:nvSpPr>
          <p:spPr>
            <a:xfrm flipH="1">
              <a:off x="1457287" y="2034903"/>
              <a:ext cx="4355192" cy="40904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819486" y="4388164"/>
            <a:ext cx="4355193" cy="2088210"/>
            <a:chOff x="1457287" y="2034903"/>
            <a:chExt cx="4355193" cy="2088210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1457288" y="2042002"/>
              <a:ext cx="4355192" cy="208111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양쪽 모서리가 둥근 사각형 40"/>
            <p:cNvSpPr/>
            <p:nvPr/>
          </p:nvSpPr>
          <p:spPr>
            <a:xfrm flipH="1">
              <a:off x="1457287" y="2034903"/>
              <a:ext cx="4355192" cy="40904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258890" y="1998971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김수찬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58890" y="444207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프로필 개요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397397" y="1998971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목적</a:t>
            </a:r>
            <a:r>
              <a:rPr lang="en-US" altLang="ko-KR" dirty="0"/>
              <a:t>/</a:t>
            </a:r>
            <a:r>
              <a:rPr lang="ko-KR" altLang="en-US" dirty="0" err="1"/>
              <a:t>니즈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663978" y="44420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문제점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99550" y="2475061"/>
            <a:ext cx="3879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나이</a:t>
            </a:r>
            <a:r>
              <a:rPr lang="ko-KR" altLang="en-US" sz="1200" dirty="0"/>
              <a:t> </a:t>
            </a:r>
            <a:r>
              <a:rPr lang="en-US" altLang="ko-KR" sz="1200" dirty="0"/>
              <a:t>: 29</a:t>
            </a:r>
            <a:r>
              <a:rPr lang="ko-KR" altLang="en-US" sz="1200" dirty="0" smtClean="0"/>
              <a:t>세</a:t>
            </a:r>
            <a:r>
              <a:rPr lang="en-US" altLang="ko-KR" sz="1200" dirty="0"/>
              <a:t> </a:t>
            </a:r>
            <a:r>
              <a:rPr lang="ko-KR" altLang="en-US" sz="1200" b="1" dirty="0" smtClean="0"/>
              <a:t>직업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: </a:t>
            </a:r>
            <a:r>
              <a:rPr lang="ko-KR" altLang="en-US" sz="1200" dirty="0" smtClean="0"/>
              <a:t>회사원</a:t>
            </a:r>
            <a:r>
              <a:rPr lang="en-US" altLang="ko-KR" sz="1200" dirty="0"/>
              <a:t> </a:t>
            </a:r>
            <a:r>
              <a:rPr lang="ko-KR" altLang="en-US" sz="1200" b="1" dirty="0" smtClean="0"/>
              <a:t>학력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: </a:t>
            </a:r>
            <a:r>
              <a:rPr lang="ko-KR" altLang="en-US" sz="1200" dirty="0" smtClean="0"/>
              <a:t>대학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b="1" dirty="0" smtClean="0"/>
              <a:t>거주지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광주</a:t>
            </a:r>
            <a:endParaRPr lang="en-US" altLang="ko-KR" sz="1200" dirty="0"/>
          </a:p>
          <a:p>
            <a:r>
              <a:rPr lang="ko-KR" altLang="en-US" sz="1200" b="1" dirty="0"/>
              <a:t>역할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구매자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112539" y="2576516"/>
            <a:ext cx="38270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목적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합리적 소비로 최대한 돈을 아끼자</a:t>
            </a:r>
            <a:r>
              <a:rPr lang="en-US" altLang="ko-KR" sz="1200" dirty="0"/>
              <a:t>.</a:t>
            </a:r>
          </a:p>
          <a:p>
            <a:r>
              <a:rPr lang="ko-KR" altLang="en-US" sz="1200" b="1" dirty="0"/>
              <a:t>요구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시간을 많이 투자하지 않고 필요한 공구 구매하기</a:t>
            </a:r>
            <a:r>
              <a:rPr lang="en-US" altLang="ko-KR" sz="1200" dirty="0"/>
              <a:t>. </a:t>
            </a:r>
            <a:r>
              <a:rPr lang="ko-KR" altLang="en-US" sz="1200" dirty="0"/>
              <a:t>실제적인 기능 묘사</a:t>
            </a:r>
            <a:r>
              <a:rPr lang="en-US" altLang="ko-KR" sz="1200" dirty="0"/>
              <a:t>.</a:t>
            </a:r>
          </a:p>
          <a:p>
            <a:r>
              <a:rPr lang="ko-KR" altLang="en-US" sz="1200" b="1" dirty="0"/>
              <a:t>싫은 점 </a:t>
            </a:r>
            <a:r>
              <a:rPr lang="en-US" altLang="ko-KR" sz="1200" dirty="0"/>
              <a:t>: </a:t>
            </a:r>
            <a:r>
              <a:rPr lang="ko-KR" altLang="en-US" sz="1200" dirty="0"/>
              <a:t>너무 많은 기술적인 부분들에 대한 묘사는 싫다</a:t>
            </a:r>
            <a:r>
              <a:rPr lang="en-US" altLang="ko-KR" sz="1200" dirty="0"/>
              <a:t>.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44490" y="4859661"/>
            <a:ext cx="42154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/>
          </a:p>
          <a:p>
            <a:r>
              <a:rPr lang="ko-KR" altLang="en-US" sz="1200" b="1" dirty="0"/>
              <a:t>관심사</a:t>
            </a:r>
            <a:r>
              <a:rPr lang="ko-KR" altLang="en-US" sz="1200" dirty="0"/>
              <a:t> </a:t>
            </a:r>
            <a:r>
              <a:rPr lang="en-US" altLang="ko-KR" sz="1200" dirty="0"/>
              <a:t>: DIY, </a:t>
            </a:r>
            <a:r>
              <a:rPr lang="ko-KR" altLang="en-US" sz="1200" dirty="0"/>
              <a:t>인테리어</a:t>
            </a:r>
            <a:r>
              <a:rPr lang="en-US" altLang="ko-KR" sz="1200" dirty="0"/>
              <a:t>, </a:t>
            </a:r>
            <a:r>
              <a:rPr lang="ko-KR" altLang="en-US" sz="1200" dirty="0"/>
              <a:t>자동차</a:t>
            </a:r>
            <a:r>
              <a:rPr lang="en-US" altLang="ko-KR" sz="1200" dirty="0"/>
              <a:t>, </a:t>
            </a:r>
            <a:r>
              <a:rPr lang="ko-KR" altLang="en-US" sz="1200" dirty="0"/>
              <a:t>인간관계</a:t>
            </a:r>
            <a:r>
              <a:rPr lang="en-US" altLang="ko-KR" sz="1200" dirty="0"/>
              <a:t>, </a:t>
            </a:r>
            <a:r>
              <a:rPr lang="ko-KR" altLang="en-US" sz="1200" dirty="0"/>
              <a:t>재테크</a:t>
            </a:r>
            <a:endParaRPr lang="en-US" altLang="ko-KR" sz="1200" dirty="0"/>
          </a:p>
          <a:p>
            <a:r>
              <a:rPr lang="ko-KR" altLang="en-US" sz="1200" b="1" dirty="0"/>
              <a:t>기술수준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정보검색을 잘하고</a:t>
            </a:r>
            <a:r>
              <a:rPr lang="en-US" altLang="ko-KR" sz="1200" dirty="0"/>
              <a:t>, </a:t>
            </a:r>
            <a:r>
              <a:rPr lang="ko-KR" altLang="en-US" sz="1200" dirty="0"/>
              <a:t>최저가 정보를</a:t>
            </a:r>
            <a:endParaRPr lang="en-US" altLang="ko-KR" sz="1200" dirty="0"/>
          </a:p>
          <a:p>
            <a:r>
              <a:rPr lang="ko-KR" altLang="en-US" sz="1200" dirty="0"/>
              <a:t>찾아 보는데 능숙하다</a:t>
            </a:r>
            <a:r>
              <a:rPr lang="en-US" altLang="ko-KR" sz="1200" dirty="0"/>
              <a:t>.</a:t>
            </a:r>
          </a:p>
          <a:p>
            <a:r>
              <a:rPr lang="ko-KR" altLang="en-US" sz="1200" b="1" dirty="0"/>
              <a:t>재력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아직 사회 </a:t>
            </a:r>
            <a:r>
              <a:rPr lang="ko-KR" altLang="en-US" sz="1200" dirty="0" err="1"/>
              <a:t>조년생이라</a:t>
            </a:r>
            <a:r>
              <a:rPr lang="ko-KR" altLang="en-US" sz="1200" dirty="0"/>
              <a:t> 급여의 대부분은</a:t>
            </a:r>
            <a:endParaRPr lang="en-US" altLang="ko-KR" sz="1200" dirty="0"/>
          </a:p>
          <a:p>
            <a:r>
              <a:rPr lang="ko-KR" altLang="en-US" sz="1200" dirty="0"/>
              <a:t>대출상환과 의식주 해결에 집중되어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b="1" dirty="0"/>
              <a:t>미디어 사용 </a:t>
            </a:r>
            <a:r>
              <a:rPr lang="en-US" altLang="ko-KR" sz="1200" dirty="0"/>
              <a:t>: </a:t>
            </a:r>
            <a:r>
              <a:rPr lang="ko-KR" altLang="en-US" sz="1200" dirty="0"/>
              <a:t>인터넷</a:t>
            </a:r>
            <a:r>
              <a:rPr lang="en-US" altLang="ko-KR" sz="1200" dirty="0"/>
              <a:t>, SNS, </a:t>
            </a:r>
            <a:r>
              <a:rPr lang="ko-KR" altLang="en-US" sz="1200" dirty="0" err="1"/>
              <a:t>유튜브를</a:t>
            </a:r>
            <a:r>
              <a:rPr lang="ko-KR" altLang="en-US" sz="1200" dirty="0"/>
              <a:t> 매일 접속한다</a:t>
            </a:r>
            <a:r>
              <a:rPr lang="en-US" altLang="ko-KR" sz="1200" dirty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13307" y="2974873"/>
            <a:ext cx="32584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대학을 졸업하고 </a:t>
            </a:r>
            <a:r>
              <a:rPr lang="en-US" altLang="ko-KR" sz="1200" dirty="0"/>
              <a:t>1</a:t>
            </a:r>
            <a:r>
              <a:rPr lang="ko-KR" altLang="en-US" sz="1200" dirty="0"/>
              <a:t>년에 걸쳐 구직활동 끝에 취직을 하였다</a:t>
            </a:r>
            <a:r>
              <a:rPr lang="en-US" altLang="ko-KR" sz="1200" dirty="0"/>
              <a:t>. </a:t>
            </a:r>
            <a:r>
              <a:rPr lang="ko-KR" altLang="en-US" sz="1200" dirty="0"/>
              <a:t>학자금 대출을 상환하는 것이 현재 최대의 목표이며</a:t>
            </a:r>
            <a:r>
              <a:rPr lang="en-US" altLang="ko-KR" sz="1200" dirty="0"/>
              <a:t>, </a:t>
            </a:r>
            <a:r>
              <a:rPr lang="ko-KR" altLang="en-US" sz="1200" dirty="0"/>
              <a:t>감성적인 면이 강하여 쇼핑 중 충동 구매를 하는 경향이 있다</a:t>
            </a:r>
            <a:r>
              <a:rPr lang="en-US" altLang="ko-KR" sz="1200" dirty="0"/>
              <a:t>.</a:t>
            </a:r>
            <a:endParaRPr lang="en-US" altLang="ko-KR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6934813" y="4777963"/>
            <a:ext cx="40735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/>
              <a:t>콘크리트 벽면에 솜씨 있게 작업을 하려 하지만</a:t>
            </a:r>
            <a:r>
              <a:rPr lang="en-US" altLang="ko-KR" sz="1200" dirty="0"/>
              <a:t>, </a:t>
            </a:r>
            <a:r>
              <a:rPr lang="ko-KR" altLang="en-US" sz="1200" dirty="0"/>
              <a:t>한번도 경험해 보지 못한 작업으로 어떤 공구와 재료가 필요한지 정확히 알지 못한다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/>
              <a:t>한번도 공구를 구입해 본적이 없어</a:t>
            </a:r>
            <a:r>
              <a:rPr lang="en-US" altLang="ko-KR" sz="1200" dirty="0"/>
              <a:t>, </a:t>
            </a:r>
            <a:r>
              <a:rPr lang="ko-KR" altLang="en-US" sz="1200" dirty="0"/>
              <a:t>성능</a:t>
            </a:r>
            <a:r>
              <a:rPr lang="en-US" altLang="ko-KR" sz="1200" dirty="0"/>
              <a:t>, </a:t>
            </a:r>
            <a:r>
              <a:rPr lang="ko-KR" altLang="en-US" sz="1200" dirty="0"/>
              <a:t>기능</a:t>
            </a:r>
            <a:r>
              <a:rPr lang="en-US" altLang="ko-KR" sz="1200" dirty="0"/>
              <a:t>, </a:t>
            </a:r>
            <a:r>
              <a:rPr lang="ko-KR" altLang="en-US" sz="1200" dirty="0"/>
              <a:t>편의성</a:t>
            </a:r>
            <a:r>
              <a:rPr lang="en-US" altLang="ko-KR" sz="1200" dirty="0"/>
              <a:t>, </a:t>
            </a:r>
            <a:r>
              <a:rPr lang="ko-KR" altLang="en-US" sz="1200" dirty="0"/>
              <a:t>활용방법</a:t>
            </a:r>
            <a:r>
              <a:rPr lang="en-US" altLang="ko-KR" sz="1200" dirty="0"/>
              <a:t> </a:t>
            </a:r>
            <a:r>
              <a:rPr lang="ko-KR" altLang="en-US" sz="1200" dirty="0"/>
              <a:t>등을 알지 못한다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/>
              <a:t>공구의 가격을 검색으로 찾을 수는 있지만 </a:t>
            </a:r>
            <a:r>
              <a:rPr lang="ko-KR" altLang="en-US" sz="1200" dirty="0" err="1"/>
              <a:t>성능비를</a:t>
            </a:r>
            <a:r>
              <a:rPr lang="ko-KR" altLang="en-US" sz="1200" dirty="0"/>
              <a:t> 알지 못한다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/>
              <a:t>자신이 하려는 작업에 대한 구체적인 시공방법에 대한 이미지 정보</a:t>
            </a:r>
            <a:r>
              <a:rPr lang="en-US" altLang="ko-KR" sz="1200" dirty="0"/>
              <a:t>, </a:t>
            </a:r>
            <a:r>
              <a:rPr lang="ko-KR" altLang="en-US" sz="1200" dirty="0"/>
              <a:t>영상정보가 함께 필요하다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881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1845406"/>
            <a:ext cx="11442700" cy="4834793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52563" y="1006991"/>
            <a:ext cx="6615007" cy="69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Microsoft Office PowerPoint is the presentation program used the most in the world.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4650" y="1137296"/>
            <a:ext cx="1273289" cy="367419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 smtClean="0">
                  <a:solidFill>
                    <a:prstClr val="white"/>
                  </a:solidFill>
                </a:rPr>
                <a:t>1</a:t>
              </a:r>
              <a:r>
                <a:rPr lang="ko-KR" altLang="en-US" sz="2000" dirty="0" smtClean="0">
                  <a:solidFill>
                    <a:prstClr val="white"/>
                  </a:solidFill>
                </a:rPr>
                <a:t>조</a:t>
              </a:r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4" name="모서리가 둥근 직사각형 23"/>
          <p:cNvSpPr/>
          <p:nvPr/>
        </p:nvSpPr>
        <p:spPr>
          <a:xfrm>
            <a:off x="1457288" y="2042002"/>
            <a:ext cx="4355192" cy="208111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499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 flipH="1">
            <a:off x="1457287" y="2034903"/>
            <a:ext cx="4355192" cy="40904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36892" y="2884929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36892" y="4358075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08532" y="2884929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608532" y="4358075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57288" y="4463804"/>
            <a:ext cx="4355191" cy="2081113"/>
            <a:chOff x="1457288" y="2042002"/>
            <a:chExt cx="4355191" cy="2081113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1457288" y="2042002"/>
              <a:ext cx="4355191" cy="208111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양쪽 모서리가 둥근 사각형 46"/>
            <p:cNvSpPr/>
            <p:nvPr/>
          </p:nvSpPr>
          <p:spPr>
            <a:xfrm rot="16200000" flipH="1">
              <a:off x="712007" y="2787284"/>
              <a:ext cx="2081112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6819486" y="4435451"/>
            <a:ext cx="4355191" cy="2081113"/>
            <a:chOff x="1457288" y="2042002"/>
            <a:chExt cx="4355191" cy="2081113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1457288" y="2042002"/>
              <a:ext cx="4355191" cy="208111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양쪽 모서리가 둥근 사각형 49"/>
            <p:cNvSpPr/>
            <p:nvPr/>
          </p:nvSpPr>
          <p:spPr>
            <a:xfrm rot="16200000" flipH="1">
              <a:off x="712007" y="2787284"/>
              <a:ext cx="2081112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952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prstClr val="white"/>
                  </a:solidFill>
                </a:rPr>
                <a:t>PPT </a:t>
              </a:r>
              <a:r>
                <a:rPr lang="en-US" altLang="ko-KR" sz="2400" b="1" dirty="0">
                  <a:solidFill>
                    <a:srgbClr val="FEFDA3"/>
                  </a:solidFill>
                </a:rPr>
                <a:t>PRESENTATION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800" dirty="0">
                  <a:solidFill>
                    <a:prstClr val="white"/>
                  </a:solidFill>
                </a:rPr>
                <a:t>Enjoy your stylish business and campus life with BIZCAM</a:t>
              </a:r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2" name="U자형 화살표 41"/>
          <p:cNvSpPr/>
          <p:nvPr/>
        </p:nvSpPr>
        <p:spPr>
          <a:xfrm>
            <a:off x="8699500" y="1808310"/>
            <a:ext cx="2324100" cy="2300140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U자형 화살표 42"/>
          <p:cNvSpPr/>
          <p:nvPr/>
        </p:nvSpPr>
        <p:spPr>
          <a:xfrm flipV="1">
            <a:off x="6819900" y="3617340"/>
            <a:ext cx="2324100" cy="2300140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U자형 화살표 43"/>
          <p:cNvSpPr/>
          <p:nvPr/>
        </p:nvSpPr>
        <p:spPr>
          <a:xfrm>
            <a:off x="4940300" y="1813940"/>
            <a:ext cx="2324100" cy="2300140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U자형 화살표 44"/>
          <p:cNvSpPr/>
          <p:nvPr/>
        </p:nvSpPr>
        <p:spPr>
          <a:xfrm flipV="1">
            <a:off x="3060700" y="3611710"/>
            <a:ext cx="2324100" cy="2300140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U자형 화살표 45"/>
          <p:cNvSpPr/>
          <p:nvPr/>
        </p:nvSpPr>
        <p:spPr>
          <a:xfrm>
            <a:off x="1181100" y="1808310"/>
            <a:ext cx="2324100" cy="2300140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605928" y="3221604"/>
            <a:ext cx="138198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8" name="타원 47"/>
          <p:cNvSpPr/>
          <p:nvPr/>
        </p:nvSpPr>
        <p:spPr>
          <a:xfrm>
            <a:off x="2056718" y="2550763"/>
            <a:ext cx="536224" cy="536224"/>
          </a:xfrm>
          <a:prstGeom prst="ellipse">
            <a:avLst/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3881326" y="4766315"/>
            <a:ext cx="536224" cy="536224"/>
            <a:chOff x="2069418" y="3105945"/>
            <a:chExt cx="536224" cy="536224"/>
          </a:xfrm>
        </p:grpSpPr>
        <p:sp>
          <p:nvSpPr>
            <p:cNvPr id="50" name="타원 49"/>
            <p:cNvSpPr/>
            <p:nvPr/>
          </p:nvSpPr>
          <p:spPr>
            <a:xfrm>
              <a:off x="2069418" y="3105945"/>
              <a:ext cx="536224" cy="536224"/>
            </a:xfrm>
            <a:prstGeom prst="ellipse">
              <a:avLst/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Group 14"/>
            <p:cNvGrpSpPr>
              <a:grpSpLocks noChangeAspect="1"/>
            </p:cNvGrpSpPr>
            <p:nvPr/>
          </p:nvGrpSpPr>
          <p:grpSpPr bwMode="auto">
            <a:xfrm flipH="1">
              <a:off x="2190492" y="3253612"/>
              <a:ext cx="283987" cy="240890"/>
              <a:chOff x="3723" y="3943"/>
              <a:chExt cx="626" cy="531"/>
            </a:xfrm>
            <a:solidFill>
              <a:schemeClr val="bg1"/>
            </a:solidFill>
          </p:grpSpPr>
          <p:sp>
            <p:nvSpPr>
              <p:cNvPr id="52" name="Freeform 16"/>
              <p:cNvSpPr>
                <a:spLocks noEditPoints="1"/>
              </p:cNvSpPr>
              <p:nvPr/>
            </p:nvSpPr>
            <p:spPr bwMode="auto">
              <a:xfrm>
                <a:off x="3723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Freeform 17"/>
              <p:cNvSpPr>
                <a:spLocks/>
              </p:cNvSpPr>
              <p:nvPr/>
            </p:nvSpPr>
            <p:spPr bwMode="auto">
              <a:xfrm>
                <a:off x="3982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54" name="그룹 53"/>
          <p:cNvGrpSpPr/>
          <p:nvPr/>
        </p:nvGrpSpPr>
        <p:grpSpPr>
          <a:xfrm>
            <a:off x="5784168" y="2550763"/>
            <a:ext cx="536224" cy="536224"/>
            <a:chOff x="2104620" y="4162776"/>
            <a:chExt cx="536224" cy="536224"/>
          </a:xfrm>
        </p:grpSpPr>
        <p:sp>
          <p:nvSpPr>
            <p:cNvPr id="55" name="타원 54"/>
            <p:cNvSpPr/>
            <p:nvPr/>
          </p:nvSpPr>
          <p:spPr>
            <a:xfrm>
              <a:off x="2104620" y="4162776"/>
              <a:ext cx="536224" cy="536224"/>
            </a:xfrm>
            <a:prstGeom prst="ellipse">
              <a:avLst/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6" name="그룹 55"/>
            <p:cNvGrpSpPr/>
            <p:nvPr/>
          </p:nvGrpSpPr>
          <p:grpSpPr>
            <a:xfrm flipH="1">
              <a:off x="2256695" y="4288341"/>
              <a:ext cx="219494" cy="243283"/>
              <a:chOff x="4006850" y="1601788"/>
              <a:chExt cx="322263" cy="357188"/>
            </a:xfrm>
            <a:solidFill>
              <a:schemeClr val="bg1"/>
            </a:solidFill>
          </p:grpSpPr>
          <p:sp>
            <p:nvSpPr>
              <p:cNvPr id="57" name="Freeform 17"/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Freeform 18"/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Freeform 19"/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Freeform 20"/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Freeform 21"/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2" name="Freeform 11"/>
          <p:cNvSpPr>
            <a:spLocks noEditPoints="1"/>
          </p:cNvSpPr>
          <p:nvPr/>
        </p:nvSpPr>
        <p:spPr bwMode="auto">
          <a:xfrm flipH="1">
            <a:off x="2202290" y="2681352"/>
            <a:ext cx="214826" cy="26374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61703" y="2561023"/>
            <a:ext cx="138198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5384800" y="3250828"/>
            <a:ext cx="138198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7240575" y="2590247"/>
            <a:ext cx="138198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7665040" y="4753386"/>
            <a:ext cx="536224" cy="536224"/>
            <a:chOff x="2069418" y="3105945"/>
            <a:chExt cx="536224" cy="536224"/>
          </a:xfrm>
          <a:solidFill>
            <a:schemeClr val="tx2">
              <a:lumMod val="75000"/>
            </a:schemeClr>
          </a:solidFill>
        </p:grpSpPr>
        <p:sp>
          <p:nvSpPr>
            <p:cNvPr id="67" name="타원 66"/>
            <p:cNvSpPr/>
            <p:nvPr/>
          </p:nvSpPr>
          <p:spPr>
            <a:xfrm>
              <a:off x="2069418" y="3105945"/>
              <a:ext cx="536224" cy="536224"/>
            </a:xfrm>
            <a:prstGeom prst="ellipse">
              <a:avLst/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8" name="Group 14"/>
            <p:cNvGrpSpPr>
              <a:grpSpLocks noChangeAspect="1"/>
            </p:cNvGrpSpPr>
            <p:nvPr/>
          </p:nvGrpSpPr>
          <p:grpSpPr bwMode="auto">
            <a:xfrm flipH="1">
              <a:off x="2190492" y="3253612"/>
              <a:ext cx="283987" cy="240890"/>
              <a:chOff x="3723" y="3943"/>
              <a:chExt cx="626" cy="531"/>
            </a:xfrm>
            <a:grpFill/>
          </p:grpSpPr>
          <p:sp>
            <p:nvSpPr>
              <p:cNvPr id="69" name="Freeform 16"/>
              <p:cNvSpPr>
                <a:spLocks noEditPoints="1"/>
              </p:cNvSpPr>
              <p:nvPr/>
            </p:nvSpPr>
            <p:spPr bwMode="auto">
              <a:xfrm>
                <a:off x="3723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Freeform 17"/>
              <p:cNvSpPr>
                <a:spLocks/>
              </p:cNvSpPr>
              <p:nvPr/>
            </p:nvSpPr>
            <p:spPr bwMode="auto">
              <a:xfrm>
                <a:off x="3982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71" name="그룹 70"/>
          <p:cNvGrpSpPr/>
          <p:nvPr/>
        </p:nvGrpSpPr>
        <p:grpSpPr>
          <a:xfrm>
            <a:off x="9567882" y="2537834"/>
            <a:ext cx="536224" cy="536224"/>
            <a:chOff x="2104620" y="4162776"/>
            <a:chExt cx="536224" cy="536224"/>
          </a:xfrm>
        </p:grpSpPr>
        <p:sp>
          <p:nvSpPr>
            <p:cNvPr id="72" name="타원 71"/>
            <p:cNvSpPr/>
            <p:nvPr/>
          </p:nvSpPr>
          <p:spPr>
            <a:xfrm>
              <a:off x="2104620" y="4162776"/>
              <a:ext cx="536224" cy="536224"/>
            </a:xfrm>
            <a:prstGeom prst="ellipse">
              <a:avLst/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 flipH="1">
              <a:off x="2256695" y="4288341"/>
              <a:ext cx="219494" cy="243283"/>
              <a:chOff x="4006850" y="1601788"/>
              <a:chExt cx="322263" cy="357188"/>
            </a:xfrm>
            <a:solidFill>
              <a:schemeClr val="bg1"/>
            </a:solidFill>
          </p:grpSpPr>
          <p:sp>
            <p:nvSpPr>
              <p:cNvPr id="74" name="Freeform 17"/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Freeform 18"/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Freeform 19"/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Freeform 20"/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Freeform 21"/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9" name="직사각형 78"/>
          <p:cNvSpPr/>
          <p:nvPr/>
        </p:nvSpPr>
        <p:spPr>
          <a:xfrm>
            <a:off x="9167364" y="3339893"/>
            <a:ext cx="138198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16780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prstClr val="white"/>
                  </a:solidFill>
                </a:rPr>
                <a:t>PPT </a:t>
              </a:r>
              <a:r>
                <a:rPr lang="en-US" altLang="ko-KR" sz="2400" b="1" dirty="0">
                  <a:solidFill>
                    <a:srgbClr val="FEFDA3"/>
                  </a:solidFill>
                </a:rPr>
                <a:t>PRESENTATION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800" dirty="0">
                  <a:solidFill>
                    <a:prstClr val="white"/>
                  </a:solidFill>
                </a:rPr>
                <a:t>Enjoy your stylish business and campus life with BIZCAM</a:t>
              </a:r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0" name="사각형: 둥근 모서리 4">
            <a:extLst>
              <a:ext uri="{FF2B5EF4-FFF2-40B4-BE49-F238E27FC236}">
                <a16:creationId xmlns:a16="http://schemas.microsoft.com/office/drawing/2014/main" id="{09CE5959-0D78-46D2-9860-E5C7A4D34A72}"/>
              </a:ext>
            </a:extLst>
          </p:cNvPr>
          <p:cNvSpPr/>
          <p:nvPr/>
        </p:nvSpPr>
        <p:spPr>
          <a:xfrm>
            <a:off x="2520027" y="1356138"/>
            <a:ext cx="1514475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제품</a:t>
            </a:r>
            <a:r>
              <a:rPr lang="en-US" altLang="ko-KR" sz="1400" b="1" dirty="0">
                <a:solidFill>
                  <a:prstClr val="white"/>
                </a:solidFill>
              </a:rPr>
              <a:t>A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81" name="사각형: 둥근 모서리 5">
            <a:extLst>
              <a:ext uri="{FF2B5EF4-FFF2-40B4-BE49-F238E27FC236}">
                <a16:creationId xmlns:a16="http://schemas.microsoft.com/office/drawing/2014/main" id="{E0EB1664-FDFE-4923-9888-CB17C72720CE}"/>
              </a:ext>
            </a:extLst>
          </p:cNvPr>
          <p:cNvSpPr/>
          <p:nvPr/>
        </p:nvSpPr>
        <p:spPr>
          <a:xfrm>
            <a:off x="8174702" y="1356137"/>
            <a:ext cx="1514475" cy="44767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제품</a:t>
            </a:r>
            <a:r>
              <a:rPr lang="en-US" altLang="ko-KR" sz="1400" b="1" dirty="0">
                <a:solidFill>
                  <a:prstClr val="white"/>
                </a:solidFill>
              </a:rPr>
              <a:t>B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A41B49E1-95DA-4896-BCF5-53469855EF3A}"/>
              </a:ext>
            </a:extLst>
          </p:cNvPr>
          <p:cNvSpPr/>
          <p:nvPr/>
        </p:nvSpPr>
        <p:spPr>
          <a:xfrm>
            <a:off x="5651500" y="2261010"/>
            <a:ext cx="889000" cy="889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7A4DD1C-4839-45EA-9AAB-1A57C4104FAF}"/>
              </a:ext>
            </a:extLst>
          </p:cNvPr>
          <p:cNvSpPr txBox="1"/>
          <p:nvPr/>
        </p:nvSpPr>
        <p:spPr>
          <a:xfrm>
            <a:off x="7783104" y="2405704"/>
            <a:ext cx="21249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84" name="Freeform 11">
            <a:extLst>
              <a:ext uri="{FF2B5EF4-FFF2-40B4-BE49-F238E27FC236}">
                <a16:creationId xmlns:a16="http://schemas.microsoft.com/office/drawing/2014/main" id="{59613899-78A9-43DD-AC8E-EF9ACEF8FF48}"/>
              </a:ext>
            </a:extLst>
          </p:cNvPr>
          <p:cNvSpPr>
            <a:spLocks noEditPoints="1"/>
          </p:cNvSpPr>
          <p:nvPr/>
        </p:nvSpPr>
        <p:spPr bwMode="auto">
          <a:xfrm>
            <a:off x="5965894" y="2433737"/>
            <a:ext cx="297256" cy="36494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781AA36-28A4-4780-9C03-8801376B58C6}"/>
              </a:ext>
            </a:extLst>
          </p:cNvPr>
          <p:cNvSpPr/>
          <p:nvPr/>
        </p:nvSpPr>
        <p:spPr>
          <a:xfrm>
            <a:off x="5792069" y="2739742"/>
            <a:ext cx="607859" cy="3034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C63BEDA-1980-4F89-8B40-B0C9D33E8B87}"/>
              </a:ext>
            </a:extLst>
          </p:cNvPr>
          <p:cNvSpPr txBox="1"/>
          <p:nvPr/>
        </p:nvSpPr>
        <p:spPr>
          <a:xfrm>
            <a:off x="6574724" y="2520844"/>
            <a:ext cx="47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▶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A489A01-A8A3-4115-95C6-DB2599CBEA70}"/>
              </a:ext>
            </a:extLst>
          </p:cNvPr>
          <p:cNvSpPr txBox="1"/>
          <p:nvPr/>
        </p:nvSpPr>
        <p:spPr>
          <a:xfrm>
            <a:off x="5146126" y="2523989"/>
            <a:ext cx="47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◀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40F6D64-FBD4-4681-86F5-EC317C8A7BA6}"/>
              </a:ext>
            </a:extLst>
          </p:cNvPr>
          <p:cNvSpPr txBox="1"/>
          <p:nvPr/>
        </p:nvSpPr>
        <p:spPr>
          <a:xfrm>
            <a:off x="2264945" y="2450529"/>
            <a:ext cx="21249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B9A7EDFD-5A47-4BDD-B115-894321B3C188}"/>
              </a:ext>
            </a:extLst>
          </p:cNvPr>
          <p:cNvSpPr/>
          <p:nvPr/>
        </p:nvSpPr>
        <p:spPr>
          <a:xfrm>
            <a:off x="5651500" y="3732643"/>
            <a:ext cx="889000" cy="889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A3621D7-FADB-47C7-854C-4BDBB088D7BA}"/>
              </a:ext>
            </a:extLst>
          </p:cNvPr>
          <p:cNvSpPr txBox="1"/>
          <p:nvPr/>
        </p:nvSpPr>
        <p:spPr>
          <a:xfrm>
            <a:off x="7783104" y="3877337"/>
            <a:ext cx="21249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91" name="Freeform 11">
            <a:extLst>
              <a:ext uri="{FF2B5EF4-FFF2-40B4-BE49-F238E27FC236}">
                <a16:creationId xmlns:a16="http://schemas.microsoft.com/office/drawing/2014/main" id="{E12C2BA1-1DE4-48B4-8BF5-8EBA53100F4C}"/>
              </a:ext>
            </a:extLst>
          </p:cNvPr>
          <p:cNvSpPr>
            <a:spLocks noEditPoints="1"/>
          </p:cNvSpPr>
          <p:nvPr/>
        </p:nvSpPr>
        <p:spPr bwMode="auto">
          <a:xfrm>
            <a:off x="5965894" y="3905370"/>
            <a:ext cx="297256" cy="36494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34C652D-C1E7-4DCC-9DF6-426145330D90}"/>
              </a:ext>
            </a:extLst>
          </p:cNvPr>
          <p:cNvSpPr/>
          <p:nvPr/>
        </p:nvSpPr>
        <p:spPr>
          <a:xfrm>
            <a:off x="5792069" y="4211375"/>
            <a:ext cx="607859" cy="3034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5910E1B-32E4-4878-8CB7-59680D56EA13}"/>
              </a:ext>
            </a:extLst>
          </p:cNvPr>
          <p:cNvSpPr txBox="1"/>
          <p:nvPr/>
        </p:nvSpPr>
        <p:spPr>
          <a:xfrm>
            <a:off x="6574724" y="3992477"/>
            <a:ext cx="47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▶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7D2D81B-C3D5-4947-BD2F-DC1AC698AB24}"/>
              </a:ext>
            </a:extLst>
          </p:cNvPr>
          <p:cNvSpPr txBox="1"/>
          <p:nvPr/>
        </p:nvSpPr>
        <p:spPr>
          <a:xfrm>
            <a:off x="5146126" y="3995622"/>
            <a:ext cx="47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◀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5F44D20-4E22-4A9F-8F13-656F003464FE}"/>
              </a:ext>
            </a:extLst>
          </p:cNvPr>
          <p:cNvSpPr txBox="1"/>
          <p:nvPr/>
        </p:nvSpPr>
        <p:spPr>
          <a:xfrm>
            <a:off x="2264945" y="3922162"/>
            <a:ext cx="21249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81394AA3-E11A-4C94-A6FF-48D2B0223624}"/>
              </a:ext>
            </a:extLst>
          </p:cNvPr>
          <p:cNvSpPr/>
          <p:nvPr/>
        </p:nvSpPr>
        <p:spPr>
          <a:xfrm>
            <a:off x="5651500" y="5264065"/>
            <a:ext cx="889000" cy="889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90ECC92-C933-4D18-9F27-FD7AC64EAFE4}"/>
              </a:ext>
            </a:extLst>
          </p:cNvPr>
          <p:cNvSpPr txBox="1"/>
          <p:nvPr/>
        </p:nvSpPr>
        <p:spPr>
          <a:xfrm>
            <a:off x="7783104" y="5408759"/>
            <a:ext cx="21249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98" name="Freeform 11">
            <a:extLst>
              <a:ext uri="{FF2B5EF4-FFF2-40B4-BE49-F238E27FC236}">
                <a16:creationId xmlns:a16="http://schemas.microsoft.com/office/drawing/2014/main" id="{916FA2F4-3101-4624-A531-44F2F2EC92BC}"/>
              </a:ext>
            </a:extLst>
          </p:cNvPr>
          <p:cNvSpPr>
            <a:spLocks noEditPoints="1"/>
          </p:cNvSpPr>
          <p:nvPr/>
        </p:nvSpPr>
        <p:spPr bwMode="auto">
          <a:xfrm>
            <a:off x="5965894" y="5436792"/>
            <a:ext cx="297256" cy="36494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F4B5172-3F4F-4074-B99C-822DE85B2544}"/>
              </a:ext>
            </a:extLst>
          </p:cNvPr>
          <p:cNvSpPr/>
          <p:nvPr/>
        </p:nvSpPr>
        <p:spPr>
          <a:xfrm>
            <a:off x="5792069" y="5742797"/>
            <a:ext cx="607859" cy="3034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5B35F13-1CB0-449C-A126-3FF4041721F3}"/>
              </a:ext>
            </a:extLst>
          </p:cNvPr>
          <p:cNvSpPr txBox="1"/>
          <p:nvPr/>
        </p:nvSpPr>
        <p:spPr>
          <a:xfrm>
            <a:off x="6574724" y="5523899"/>
            <a:ext cx="47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▶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8F2F52D-7C49-4ED1-8446-50FD6994E8FB}"/>
              </a:ext>
            </a:extLst>
          </p:cNvPr>
          <p:cNvSpPr txBox="1"/>
          <p:nvPr/>
        </p:nvSpPr>
        <p:spPr>
          <a:xfrm>
            <a:off x="5146126" y="5527044"/>
            <a:ext cx="47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◀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4FC04DF-EFA0-4EDF-BC60-BAF6F8CDDA4E}"/>
              </a:ext>
            </a:extLst>
          </p:cNvPr>
          <p:cNvSpPr txBox="1"/>
          <p:nvPr/>
        </p:nvSpPr>
        <p:spPr>
          <a:xfrm>
            <a:off x="2264945" y="5453584"/>
            <a:ext cx="21249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5A0CD142-015D-4F5B-B108-3EDA4FF6EBF7}"/>
              </a:ext>
            </a:extLst>
          </p:cNvPr>
          <p:cNvCxnSpPr>
            <a:cxnSpLocks/>
          </p:cNvCxnSpPr>
          <p:nvPr/>
        </p:nvCxnSpPr>
        <p:spPr>
          <a:xfrm flipV="1">
            <a:off x="2264945" y="3425885"/>
            <a:ext cx="7643068" cy="448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22217D9E-8F96-45A9-BF07-205F55625DDC}"/>
              </a:ext>
            </a:extLst>
          </p:cNvPr>
          <p:cNvCxnSpPr>
            <a:cxnSpLocks/>
          </p:cNvCxnSpPr>
          <p:nvPr/>
        </p:nvCxnSpPr>
        <p:spPr>
          <a:xfrm flipV="1">
            <a:off x="2292988" y="4935233"/>
            <a:ext cx="7643068" cy="448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41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327150" y="1863017"/>
            <a:ext cx="2609850" cy="2590800"/>
          </a:xfrm>
          <a:prstGeom prst="roundRect">
            <a:avLst>
              <a:gd name="adj" fmla="val 6721"/>
            </a:avLst>
          </a:prstGeom>
          <a:solidFill>
            <a:schemeClr val="bg1"/>
          </a:solidFill>
          <a:ln>
            <a:solidFill>
              <a:srgbClr val="499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327150" y="4192934"/>
            <a:ext cx="2609850" cy="521765"/>
            <a:chOff x="1733550" y="4057694"/>
            <a:chExt cx="2609850" cy="521765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1733550" y="4057694"/>
              <a:ext cx="2609850" cy="521765"/>
            </a:xfrm>
            <a:prstGeom prst="round2SameRect">
              <a:avLst>
                <a:gd name="adj1" fmla="val 0"/>
                <a:gd name="adj2" fmla="val 22565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prstClr val="white"/>
                  </a:solidFill>
                </a:rPr>
                <a:t>CONTENTS A</a:t>
              </a:r>
            </a:p>
          </p:txBody>
        </p:sp>
        <p:sp>
          <p:nvSpPr>
            <p:cNvPr id="12" name="도넛 11"/>
            <p:cNvSpPr/>
            <p:nvPr/>
          </p:nvSpPr>
          <p:spPr>
            <a:xfrm>
              <a:off x="1860550" y="4201391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1914403" y="4252864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2004524" y="4363161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1738361" y="4458002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2172152" y="4245658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3089275" y="504632"/>
            <a:ext cx="6096000" cy="8156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705350" y="1863017"/>
            <a:ext cx="2609850" cy="2590800"/>
          </a:xfrm>
          <a:prstGeom prst="roundRect">
            <a:avLst>
              <a:gd name="adj" fmla="val 6721"/>
            </a:avLst>
          </a:prstGeom>
          <a:solidFill>
            <a:schemeClr val="bg1"/>
          </a:solidFill>
          <a:ln>
            <a:solidFill>
              <a:srgbClr val="499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4705350" y="4192934"/>
            <a:ext cx="2609850" cy="521765"/>
            <a:chOff x="1733550" y="4057694"/>
            <a:chExt cx="2609850" cy="521765"/>
          </a:xfrm>
        </p:grpSpPr>
        <p:sp>
          <p:nvSpPr>
            <p:cNvPr id="40" name="양쪽 모서리가 둥근 사각형 39"/>
            <p:cNvSpPr/>
            <p:nvPr/>
          </p:nvSpPr>
          <p:spPr>
            <a:xfrm>
              <a:off x="1733550" y="4057694"/>
              <a:ext cx="2609850" cy="521765"/>
            </a:xfrm>
            <a:prstGeom prst="round2SameRect">
              <a:avLst>
                <a:gd name="adj1" fmla="val 0"/>
                <a:gd name="adj2" fmla="val 22565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prstClr val="white"/>
                  </a:solidFill>
                </a:rPr>
                <a:t>CONTENTS A</a:t>
              </a:r>
            </a:p>
          </p:txBody>
        </p:sp>
        <p:sp>
          <p:nvSpPr>
            <p:cNvPr id="41" name="도넛 40"/>
            <p:cNvSpPr/>
            <p:nvPr/>
          </p:nvSpPr>
          <p:spPr>
            <a:xfrm>
              <a:off x="1860550" y="4201391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막힌 원호 41"/>
            <p:cNvSpPr/>
            <p:nvPr/>
          </p:nvSpPr>
          <p:spPr>
            <a:xfrm>
              <a:off x="1914403" y="4252864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2004524" y="4363161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자유형 43"/>
            <p:cNvSpPr/>
            <p:nvPr/>
          </p:nvSpPr>
          <p:spPr>
            <a:xfrm>
              <a:off x="1738361" y="4458002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도넛 44"/>
            <p:cNvSpPr/>
            <p:nvPr/>
          </p:nvSpPr>
          <p:spPr>
            <a:xfrm>
              <a:off x="2172152" y="4245658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6" name="모서리가 둥근 직사각형 45"/>
          <p:cNvSpPr/>
          <p:nvPr/>
        </p:nvSpPr>
        <p:spPr>
          <a:xfrm>
            <a:off x="8083550" y="1863017"/>
            <a:ext cx="2609850" cy="2590800"/>
          </a:xfrm>
          <a:prstGeom prst="roundRect">
            <a:avLst>
              <a:gd name="adj" fmla="val 6721"/>
            </a:avLst>
          </a:prstGeom>
          <a:solidFill>
            <a:schemeClr val="bg1"/>
          </a:solidFill>
          <a:ln>
            <a:solidFill>
              <a:srgbClr val="499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8083550" y="4192934"/>
            <a:ext cx="2609850" cy="521765"/>
            <a:chOff x="1733550" y="4057694"/>
            <a:chExt cx="2609850" cy="521765"/>
          </a:xfrm>
        </p:grpSpPr>
        <p:sp>
          <p:nvSpPr>
            <p:cNvPr id="48" name="양쪽 모서리가 둥근 사각형 47"/>
            <p:cNvSpPr/>
            <p:nvPr/>
          </p:nvSpPr>
          <p:spPr>
            <a:xfrm>
              <a:off x="1733550" y="4057694"/>
              <a:ext cx="2609850" cy="521765"/>
            </a:xfrm>
            <a:prstGeom prst="round2SameRect">
              <a:avLst>
                <a:gd name="adj1" fmla="val 0"/>
                <a:gd name="adj2" fmla="val 22565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prstClr val="white"/>
                  </a:solidFill>
                </a:rPr>
                <a:t>CONTENTS A</a:t>
              </a:r>
            </a:p>
          </p:txBody>
        </p:sp>
        <p:sp>
          <p:nvSpPr>
            <p:cNvPr id="49" name="도넛 48"/>
            <p:cNvSpPr/>
            <p:nvPr/>
          </p:nvSpPr>
          <p:spPr>
            <a:xfrm>
              <a:off x="1860550" y="4201391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막힌 원호 49"/>
            <p:cNvSpPr/>
            <p:nvPr/>
          </p:nvSpPr>
          <p:spPr>
            <a:xfrm>
              <a:off x="1914403" y="4252864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2004524" y="4363161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자유형 51"/>
            <p:cNvSpPr/>
            <p:nvPr/>
          </p:nvSpPr>
          <p:spPr>
            <a:xfrm>
              <a:off x="1738361" y="4458002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도넛 52"/>
            <p:cNvSpPr/>
            <p:nvPr/>
          </p:nvSpPr>
          <p:spPr>
            <a:xfrm>
              <a:off x="2172152" y="4245658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1182354" y="4902663"/>
            <a:ext cx="289944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4560554" y="4902663"/>
            <a:ext cx="289944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938754" y="4902663"/>
            <a:ext cx="289944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7" name="타원형 설명선 56"/>
          <p:cNvSpPr/>
          <p:nvPr/>
        </p:nvSpPr>
        <p:spPr>
          <a:xfrm>
            <a:off x="10327960" y="1742810"/>
            <a:ext cx="510236" cy="510236"/>
          </a:xfrm>
          <a:prstGeom prst="wedgeEllipseCallout">
            <a:avLst>
              <a:gd name="adj1" fmla="val -43197"/>
              <a:gd name="adj2" fmla="val 54403"/>
            </a:avLst>
          </a:prstGeom>
          <a:solidFill>
            <a:srgbClr val="4999B6"/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71</a:t>
            </a:r>
            <a:r>
              <a:rPr lang="en-US" altLang="ko-KR" sz="1050" b="1" dirty="0">
                <a:solidFill>
                  <a:prstClr val="white"/>
                </a:solidFill>
              </a:rPr>
              <a:t>%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41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591981" y="1881592"/>
            <a:ext cx="2877339" cy="2877339"/>
          </a:xfrm>
          <a:prstGeom prst="ellipse">
            <a:avLst/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73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153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182</a:t>
            </a:r>
          </a:p>
        </p:txBody>
      </p:sp>
      <p:sp>
        <p:nvSpPr>
          <p:cNvPr id="6" name="타원 5"/>
          <p:cNvSpPr/>
          <p:nvPr/>
        </p:nvSpPr>
        <p:spPr>
          <a:xfrm>
            <a:off x="1480481" y="1881591"/>
            <a:ext cx="2877339" cy="2877339"/>
          </a:xfrm>
          <a:prstGeom prst="ellipse">
            <a:avLst/>
          </a:prstGeom>
          <a:solidFill>
            <a:srgbClr val="C9E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 201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 228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 237</a:t>
            </a:r>
          </a:p>
        </p:txBody>
      </p:sp>
      <p:sp>
        <p:nvSpPr>
          <p:cNvPr id="7" name="타원 6"/>
          <p:cNvSpPr/>
          <p:nvPr/>
        </p:nvSpPr>
        <p:spPr>
          <a:xfrm>
            <a:off x="7703481" y="1881591"/>
            <a:ext cx="2877339" cy="2877339"/>
          </a:xfrm>
          <a:prstGeom prst="ellipse">
            <a:avLst/>
          </a:prstGeom>
          <a:solidFill>
            <a:srgbClr val="FEF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 254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 253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 163</a:t>
            </a:r>
          </a:p>
        </p:txBody>
      </p:sp>
    </p:spTree>
    <p:extLst>
      <p:ext uri="{BB962C8B-B14F-4D97-AF65-F5344CB8AC3E}">
        <p14:creationId xmlns:p14="http://schemas.microsoft.com/office/powerpoint/2010/main" val="307674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732</Words>
  <Application>Microsoft Office PowerPoint</Application>
  <PresentationFormat>와이드스크린</PresentationFormat>
  <Paragraphs>135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Aharoni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505</cp:lastModifiedBy>
  <cp:revision>3</cp:revision>
  <dcterms:created xsi:type="dcterms:W3CDTF">2020-01-13T05:39:04Z</dcterms:created>
  <dcterms:modified xsi:type="dcterms:W3CDTF">2022-06-02T05:57:05Z</dcterms:modified>
</cp:coreProperties>
</file>