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1A058-0F82-4F7A-AE06-056EF3B0D80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9E11-33E9-46C1-9577-ECD442787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4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9E11-33E9-46C1-9577-ECD442787A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6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12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1162" y="3291058"/>
            <a:ext cx="13985714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300" kern="0" spc="-600" dirty="0">
                <a:solidFill>
                  <a:srgbClr val="FFFFFF"/>
                </a:solidFill>
                <a:latin typeface="Noto Sans CJK KR Black" pitchFamily="34" charset="0"/>
              </a:rPr>
              <a:t>UI </a:t>
            </a:r>
            <a:r>
              <a:rPr lang="ko-KR" altLang="en-US" sz="9300" kern="0" spc="-600" dirty="0">
                <a:solidFill>
                  <a:srgbClr val="FFFFFF"/>
                </a:solidFill>
                <a:latin typeface="Noto Sans CJK KR Black" pitchFamily="34" charset="0"/>
              </a:rPr>
              <a:t>아키텍처 설계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838063" y="8662150"/>
            <a:ext cx="6266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이젠 컴퓨터 학원 </a:t>
            </a:r>
            <a:r>
              <a:rPr lang="en-US" altLang="ko-KR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r>
              <a:rPr lang="ko-KR" alt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조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7783" y="3762434"/>
            <a:ext cx="3350876" cy="5637566"/>
            <a:chOff x="1357783" y="3762434"/>
            <a:chExt cx="3350876" cy="56375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783" y="3762434"/>
              <a:ext cx="3350876" cy="56375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4670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마케팅 전략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24297" y="857471"/>
            <a:ext cx="8785680" cy="119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특성 및 기대효과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0409" y="2873360"/>
            <a:ext cx="4782143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시장 경쟁력 확보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89321" y="3893192"/>
            <a:ext cx="3684319" cy="594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45233" y="7457776"/>
            <a:ext cx="4572490" cy="19821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폰트는 Noto Sans CJK KR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Regular, 크기는 17입니다.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행간은 1.55입니다.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804998" y="2865257"/>
            <a:ext cx="8852548" cy="627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마케팅 전략 포지셔닝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561242" y="3100590"/>
            <a:ext cx="2723886" cy="200764"/>
            <a:chOff x="4561242" y="3100590"/>
            <a:chExt cx="2723886" cy="2007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242" y="3100590"/>
              <a:ext cx="2723886" cy="2007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4619048"/>
            <a:ext cx="3704538" cy="2851232"/>
            <a:chOff x="1180952" y="4619048"/>
            <a:chExt cx="3704538" cy="28512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71316" y="3193432"/>
              <a:ext cx="7409075" cy="570246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952" y="4619048"/>
              <a:ext cx="3704538" cy="285123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7783" y="4815517"/>
            <a:ext cx="3350876" cy="24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59101" y="3762434"/>
            <a:ext cx="3350876" cy="5637566"/>
            <a:chOff x="13759101" y="3762434"/>
            <a:chExt cx="3350876" cy="56375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9101" y="3762434"/>
              <a:ext cx="3350876" cy="563756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14043" y="2863121"/>
            <a:ext cx="6027057" cy="639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C. 판매대수 예측 및 구체화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028247" y="3100590"/>
            <a:ext cx="2455962" cy="200764"/>
            <a:chOff x="11028247" y="3100590"/>
            <a:chExt cx="2455962" cy="2007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8247" y="3100590"/>
              <a:ext cx="2455962" cy="2007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94786" y="3760506"/>
            <a:ext cx="7328493" cy="5478009"/>
            <a:chOff x="5994786" y="3760506"/>
            <a:chExt cx="7328493" cy="547800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994786" y="6499510"/>
              <a:ext cx="3668352" cy="2739004"/>
              <a:chOff x="5994786" y="6499510"/>
              <a:chExt cx="3668352" cy="273900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94786" y="6499510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994786" y="3760506"/>
              <a:ext cx="3668352" cy="2739004"/>
              <a:chOff x="5994786" y="3760506"/>
              <a:chExt cx="3668352" cy="273900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94786" y="3760506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54927" y="3760506"/>
              <a:ext cx="3668352" cy="2739004"/>
              <a:chOff x="9654927" y="3760506"/>
              <a:chExt cx="3668352" cy="273900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9654927" y="3760506"/>
                <a:ext cx="3668352" cy="27390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53285" y="6499510"/>
              <a:ext cx="3668352" cy="2739004"/>
              <a:chOff x="9653285" y="6499510"/>
              <a:chExt cx="3668352" cy="273900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9653285" y="6499510"/>
                <a:ext cx="3668352" cy="27390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925033" y="6471671"/>
            <a:ext cx="5467372" cy="66315"/>
            <a:chOff x="6925033" y="6471671"/>
            <a:chExt cx="5467372" cy="6631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925033" y="6471671"/>
              <a:ext cx="5467372" cy="663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06050" y="6516770"/>
            <a:ext cx="5659797" cy="102856"/>
            <a:chOff x="3006050" y="6516770"/>
            <a:chExt cx="5659797" cy="10285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3006050" y="6516770"/>
              <a:ext cx="5659797" cy="1028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86575" y="6474877"/>
            <a:ext cx="7335798" cy="66315"/>
            <a:chOff x="5986575" y="6474877"/>
            <a:chExt cx="7335798" cy="6631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986575" y="6474877"/>
              <a:ext cx="7335798" cy="6631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832143" y="9412845"/>
            <a:ext cx="3794616" cy="318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5825575" y="9345258"/>
            <a:ext cx="7496062" cy="102856"/>
            <a:chOff x="5825575" y="9345258"/>
            <a:chExt cx="7496062" cy="10285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25575" y="9345258"/>
              <a:ext cx="7496062" cy="10285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115280" y="4888086"/>
            <a:ext cx="3427359" cy="4956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6115280" y="7641237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9775400" y="4885805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9775400" y="7641237"/>
            <a:ext cx="3427359" cy="509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영역 키워드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7546760" y="4728954"/>
            <a:ext cx="2538944" cy="2538944"/>
            <a:chOff x="7546760" y="4728954"/>
            <a:chExt cx="2538944" cy="253894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6760" y="4728954"/>
              <a:ext cx="2538944" cy="2538944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7102553" y="5696846"/>
            <a:ext cx="3427359" cy="666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1104248" y="6044663"/>
            <a:ext cx="1571997" cy="1571997"/>
            <a:chOff x="11104248" y="6044663"/>
            <a:chExt cx="1571997" cy="157199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04248" y="6044663"/>
              <a:ext cx="1571997" cy="1571997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0597247" y="6613525"/>
            <a:ext cx="2586000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9527033" y="9412845"/>
            <a:ext cx="3794616" cy="318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4823054" y="6344741"/>
            <a:ext cx="879355" cy="321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4854800" y="3683693"/>
            <a:ext cx="847609" cy="321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4230524" y="4258901"/>
            <a:ext cx="2312921" cy="3440545"/>
            <a:chOff x="14230524" y="4258901"/>
            <a:chExt cx="2312921" cy="34405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0524" y="4258901"/>
              <a:ext cx="2312921" cy="34405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088685" y="4411176"/>
            <a:ext cx="1450489" cy="1450489"/>
            <a:chOff x="14088685" y="4411176"/>
            <a:chExt cx="1450489" cy="145048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88685" y="4411176"/>
              <a:ext cx="1450489" cy="145048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238647" y="4561138"/>
            <a:ext cx="1150564" cy="1150564"/>
            <a:chOff x="14238647" y="4561138"/>
            <a:chExt cx="1150564" cy="115056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38647" y="4561138"/>
              <a:ext cx="1150564" cy="115056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3892415" y="4755087"/>
            <a:ext cx="1843031" cy="373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서울 · 수도권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13822004" y="4934770"/>
            <a:ext cx="1983787" cy="5752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6,400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5787911" y="4209584"/>
            <a:ext cx="1011529" cy="1011529"/>
            <a:chOff x="15787911" y="4209584"/>
            <a:chExt cx="1011529" cy="101152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87911" y="4209584"/>
              <a:ext cx="1011529" cy="10115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892491" y="4314163"/>
            <a:ext cx="802370" cy="802370"/>
            <a:chOff x="15892491" y="4314163"/>
            <a:chExt cx="802370" cy="80237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892491" y="4314163"/>
              <a:ext cx="802370" cy="802370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15651038" y="4497041"/>
            <a:ext cx="1285277" cy="2603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강원지역</a:t>
            </a:r>
            <a:endParaRPr lang="en-US" dirty="0"/>
          </a:p>
        </p:txBody>
      </p:sp>
      <p:sp>
        <p:nvSpPr>
          <p:cNvPr id="92" name="Object 92"/>
          <p:cNvSpPr txBox="1"/>
          <p:nvPr/>
        </p:nvSpPr>
        <p:spPr>
          <a:xfrm>
            <a:off x="15601958" y="4621015"/>
            <a:ext cx="1383436" cy="4091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1,300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5244372" y="6310416"/>
            <a:ext cx="1450489" cy="1450489"/>
            <a:chOff x="15244372" y="6310416"/>
            <a:chExt cx="1450489" cy="145048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44372" y="6310416"/>
              <a:ext cx="1450489" cy="145048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394335" y="6460378"/>
            <a:ext cx="1150564" cy="1150564"/>
            <a:chOff x="15394335" y="6460378"/>
            <a:chExt cx="1150564" cy="1150564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94335" y="6460378"/>
              <a:ext cx="1150564" cy="115056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15048130" y="6654334"/>
            <a:ext cx="1843031" cy="373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경상지역</a:t>
            </a:r>
            <a:endParaRPr lang="en-US" dirty="0"/>
          </a:p>
        </p:txBody>
      </p:sp>
      <p:sp>
        <p:nvSpPr>
          <p:cNvPr id="100" name="Object 100"/>
          <p:cNvSpPr txBox="1"/>
          <p:nvPr/>
        </p:nvSpPr>
        <p:spPr>
          <a:xfrm>
            <a:off x="14977718" y="6834008"/>
            <a:ext cx="1983787" cy="5752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4,500</a:t>
            </a:r>
            <a:endParaRPr lang="en-US" dirty="0"/>
          </a:p>
        </p:txBody>
      </p:sp>
      <p:sp>
        <p:nvSpPr>
          <p:cNvPr id="101" name="Object 101"/>
          <p:cNvSpPr txBox="1"/>
          <p:nvPr/>
        </p:nvSpPr>
        <p:spPr>
          <a:xfrm>
            <a:off x="13148294" y="7880587"/>
            <a:ext cx="4572490" cy="1476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</a:p>
          <a:p>
            <a:pPr algn="ctr"/>
            <a:r>
              <a:rPr lang="en-US" sz="17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텍스트를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" y="3052381"/>
            <a:ext cx="15923810" cy="6347619"/>
            <a:chOff x="1180952" y="3052381"/>
            <a:chExt cx="15923810" cy="63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3052381"/>
              <a:ext cx="15923810" cy="63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58019" y="4613260"/>
            <a:ext cx="12846743" cy="4786740"/>
            <a:chOff x="4258019" y="4613260"/>
            <a:chExt cx="12846743" cy="47867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019" y="4613260"/>
              <a:ext cx="12846743" cy="4786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00876" y="6029927"/>
            <a:ext cx="9703886" cy="3370073"/>
            <a:chOff x="7400876" y="6029927"/>
            <a:chExt cx="9703886" cy="33700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0876" y="6029927"/>
              <a:ext cx="9703886" cy="33700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96114" y="7506117"/>
            <a:ext cx="6608648" cy="1893883"/>
            <a:chOff x="10496114" y="7506117"/>
            <a:chExt cx="6608648" cy="1893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6114" y="7506117"/>
              <a:ext cx="6608648" cy="1893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8495" y="4519364"/>
            <a:ext cx="12916667" cy="168731"/>
            <a:chOff x="4198495" y="4519364"/>
            <a:chExt cx="12916667" cy="168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198495" y="4519364"/>
              <a:ext cx="12916667" cy="168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53257" y="5952698"/>
            <a:ext cx="9761905" cy="168731"/>
            <a:chOff x="7353257" y="5952698"/>
            <a:chExt cx="9761905" cy="168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353257" y="5952698"/>
              <a:ext cx="9761905" cy="1687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60400" y="7428888"/>
            <a:ext cx="6654762" cy="168731"/>
            <a:chOff x="10460400" y="7428888"/>
            <a:chExt cx="6654762" cy="1687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60400" y="7428888"/>
              <a:ext cx="6654762" cy="1687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75752" y="677040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중장기 사업운영 플랜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556038" y="3207934"/>
            <a:ext cx="9825714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2060 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4638971" y="4779781"/>
            <a:ext cx="9576457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2050 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556981" y="3899676"/>
            <a:ext cx="3569465" cy="3594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</a:p>
          <a:p>
            <a:endParaRPr lang="en-US" sz="1700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r>
              <a:rPr lang="en-US" sz="17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강조하고 싶은 내용은</a:t>
            </a:r>
          </a:p>
          <a:p>
            <a:r>
              <a:rPr lang="en-US" sz="17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Bold를 적용해주세요.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781829" y="6272629"/>
            <a:ext cx="9117200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2040  </a:t>
            </a:r>
            <a:r>
              <a:rPr lang="en-US" sz="30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324297" y="860216"/>
            <a:ext cx="8785680" cy="11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운영 계획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888952" y="7666162"/>
            <a:ext cx="8907115" cy="792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2030  </a:t>
            </a:r>
            <a:r>
              <a:rPr lang="en-US" sz="3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사업목표를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912632" y="7015790"/>
            <a:ext cx="4691502" cy="76918"/>
            <a:chOff x="1912632" y="7015790"/>
            <a:chExt cx="4691502" cy="769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912632" y="7015790"/>
              <a:ext cx="4691502" cy="769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64881" y="7725182"/>
            <a:ext cx="3272718" cy="76918"/>
            <a:chOff x="5764881" y="7725182"/>
            <a:chExt cx="3272718" cy="769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5764881" y="7725182"/>
              <a:ext cx="3272718" cy="769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4517" y="8479944"/>
            <a:ext cx="1763194" cy="76918"/>
            <a:chOff x="9614517" y="8479944"/>
            <a:chExt cx="1763194" cy="769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614517" y="8479944"/>
              <a:ext cx="1763194" cy="76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0738" y="2968015"/>
            <a:ext cx="15994424" cy="168731"/>
            <a:chOff x="1120738" y="2968015"/>
            <a:chExt cx="15994424" cy="1687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120738" y="2968015"/>
              <a:ext cx="15994424" cy="1687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926801" y="6243901"/>
            <a:ext cx="6235281" cy="76918"/>
            <a:chOff x="-1926801" y="6243901"/>
            <a:chExt cx="6235281" cy="769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-1926801" y="6243901"/>
              <a:ext cx="6235281" cy="769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80952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4638971" y="5623198"/>
            <a:ext cx="3569465" cy="203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7781829" y="7099389"/>
            <a:ext cx="3569465" cy="203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사업 운영에 대한 키워드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혹은 설명을 입력해주세요.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r>
              <a:rPr lang="en-US" sz="17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17입니다.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888952" y="8277002"/>
            <a:ext cx="8907143" cy="1003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사업에 대한 키워드 혹은 설명을 입력해주세요.</a:t>
            </a:r>
          </a:p>
          <a:p>
            <a:r>
              <a:rPr lang="en-US" sz="17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Regular, 크기는 17입니다.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4255638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7391352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0496114" y="9424925"/>
            <a:ext cx="4401314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상반기 이내 완료 예정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681802"/>
            <a:ext cx="14687028" cy="1466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판매 계획 및 소요 자금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24297" y="860216"/>
            <a:ext cx="8785680" cy="11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운영 계획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80952" y="2378588"/>
            <a:ext cx="7284621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판매 방법 및 판매 전략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077133" y="5543025"/>
            <a:ext cx="3448764" cy="94496"/>
            <a:chOff x="12077133" y="5543025"/>
            <a:chExt cx="3448764" cy="944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5543025"/>
              <a:ext cx="3448764" cy="94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7133" y="4657738"/>
            <a:ext cx="3448764" cy="94496"/>
            <a:chOff x="12077133" y="4657738"/>
            <a:chExt cx="3448764" cy="944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4657738"/>
              <a:ext cx="3448764" cy="94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7133" y="3749654"/>
            <a:ext cx="3448764" cy="94496"/>
            <a:chOff x="12077133" y="3749654"/>
            <a:chExt cx="3448764" cy="944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3749654"/>
              <a:ext cx="3448764" cy="944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148756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금액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23810" y="3428682"/>
            <a:ext cx="1832855" cy="736440"/>
            <a:chOff x="9323810" y="3428682"/>
            <a:chExt cx="1832855" cy="736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3428682"/>
              <a:ext cx="1832855" cy="7364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370638" y="3590326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창업자금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362892" y="3428682"/>
            <a:ext cx="2169462" cy="736440"/>
            <a:chOff x="10362892" y="3428682"/>
            <a:chExt cx="2169462" cy="7364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3060462"/>
              <a:ext cx="4338923" cy="147288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861287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649096" y="3428682"/>
            <a:ext cx="2169462" cy="736440"/>
            <a:chOff x="12649096" y="3428682"/>
            <a:chExt cx="2169462" cy="7364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060462"/>
              <a:ext cx="4338923" cy="147288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147491" y="3581682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649096" y="3428682"/>
            <a:ext cx="2169462" cy="736440"/>
            <a:chOff x="12649096" y="3428682"/>
            <a:chExt cx="2169462" cy="7364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060462"/>
              <a:ext cx="4338923" cy="147288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147491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935300" y="3428682"/>
            <a:ext cx="2169462" cy="736440"/>
            <a:chOff x="14935300" y="3428682"/>
            <a:chExt cx="2169462" cy="73644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060462"/>
              <a:ext cx="4338923" cy="1472880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4433695" y="3581682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4935300" y="3428682"/>
            <a:ext cx="2169462" cy="736440"/>
            <a:chOff x="14935300" y="3428682"/>
            <a:chExt cx="2169462" cy="73644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060462"/>
              <a:ext cx="4338923" cy="147288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3428682"/>
              <a:ext cx="2169462" cy="73644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4433695" y="357033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323810" y="4340236"/>
            <a:ext cx="1832855" cy="736440"/>
            <a:chOff x="9323810" y="4340236"/>
            <a:chExt cx="1832855" cy="73644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4340236"/>
              <a:ext cx="1832855" cy="73644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9370638" y="4501888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부지매입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362892" y="4340236"/>
            <a:ext cx="2169462" cy="736440"/>
            <a:chOff x="10362892" y="4340236"/>
            <a:chExt cx="2169462" cy="73644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3972016"/>
              <a:ext cx="4338923" cy="147288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861287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2649096" y="4340236"/>
            <a:ext cx="2169462" cy="736440"/>
            <a:chOff x="12649096" y="4340236"/>
            <a:chExt cx="2169462" cy="73644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972016"/>
              <a:ext cx="4338923" cy="1472880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2147491" y="449323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2649096" y="4340236"/>
            <a:ext cx="2169462" cy="736440"/>
            <a:chOff x="12649096" y="4340236"/>
            <a:chExt cx="2169462" cy="73644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3972016"/>
              <a:ext cx="4338923" cy="1472880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2147491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4935300" y="4340236"/>
            <a:ext cx="2169462" cy="736440"/>
            <a:chOff x="14935300" y="4340236"/>
            <a:chExt cx="2169462" cy="73644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972016"/>
              <a:ext cx="4338923" cy="147288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4433695" y="449323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4935300" y="4340236"/>
            <a:ext cx="2169462" cy="736440"/>
            <a:chOff x="14935300" y="4340236"/>
            <a:chExt cx="2169462" cy="73644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3972016"/>
              <a:ext cx="4338923" cy="1472880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4340236"/>
              <a:ext cx="2169462" cy="73644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4433695" y="4481887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9323810" y="5251789"/>
            <a:ext cx="1832855" cy="736440"/>
            <a:chOff x="9323810" y="5251789"/>
            <a:chExt cx="1832855" cy="73644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5251789"/>
              <a:ext cx="1832855" cy="736440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9370638" y="5413440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공장건축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0362892" y="5251789"/>
            <a:ext cx="2169462" cy="736440"/>
            <a:chOff x="10362892" y="5251789"/>
            <a:chExt cx="2169462" cy="73644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4883569"/>
              <a:ext cx="4338923" cy="1472880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362892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9861287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2649096" y="5251789"/>
            <a:ext cx="2169462" cy="736440"/>
            <a:chOff x="12649096" y="5251789"/>
            <a:chExt cx="2169462" cy="73644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4883569"/>
              <a:ext cx="4338923" cy="1472880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12147491" y="5404789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12649096" y="5251789"/>
            <a:ext cx="2169462" cy="736440"/>
            <a:chOff x="12649096" y="5251789"/>
            <a:chExt cx="2169462" cy="73644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4883569"/>
              <a:ext cx="4338923" cy="1472880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49096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12147491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4935300" y="5251789"/>
            <a:ext cx="2169462" cy="736440"/>
            <a:chOff x="14935300" y="5251789"/>
            <a:chExt cx="2169462" cy="73644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4883569"/>
              <a:ext cx="4338923" cy="1472880"/>
            </a:xfrm>
            <a:prstGeom prst="rect">
              <a:avLst/>
            </a:prstGeom>
          </p:spPr>
        </p:pic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14433695" y="5404789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4935300" y="5251789"/>
            <a:ext cx="2169462" cy="736440"/>
            <a:chOff x="14935300" y="5251789"/>
            <a:chExt cx="2169462" cy="73644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4883569"/>
              <a:ext cx="4338923" cy="1472880"/>
            </a:xfrm>
            <a:prstGeom prst="rect">
              <a:avLst/>
            </a:prstGeom>
          </p:spPr>
        </p:pic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935300" y="5251789"/>
              <a:ext cx="2169462" cy="736440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14433695" y="5393441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2434946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자기자금</a:t>
            </a:r>
            <a:endParaRPr lang="en-US" dirty="0"/>
          </a:p>
        </p:txBody>
      </p:sp>
      <p:sp>
        <p:nvSpPr>
          <p:cNvPr id="109" name="Object 109"/>
          <p:cNvSpPr txBox="1"/>
          <p:nvPr/>
        </p:nvSpPr>
        <p:spPr>
          <a:xfrm>
            <a:off x="14721137" y="3051173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타인자금</a:t>
            </a:r>
            <a:endParaRPr lang="en-US" dirty="0"/>
          </a:p>
        </p:txBody>
      </p:sp>
      <p:sp>
        <p:nvSpPr>
          <p:cNvPr id="110" name="Object 110"/>
          <p:cNvSpPr txBox="1"/>
          <p:nvPr/>
        </p:nvSpPr>
        <p:spPr>
          <a:xfrm>
            <a:off x="9323810" y="2378588"/>
            <a:ext cx="7284621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시설 자금 및 운용자금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2077133" y="8954796"/>
            <a:ext cx="3448764" cy="94496"/>
            <a:chOff x="12077133" y="8954796"/>
            <a:chExt cx="3448764" cy="94496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8954796"/>
              <a:ext cx="3448764" cy="9449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077133" y="8069509"/>
            <a:ext cx="3448764" cy="94496"/>
            <a:chOff x="12077133" y="8069509"/>
            <a:chExt cx="3448764" cy="9449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8069509"/>
              <a:ext cx="3448764" cy="9449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77133" y="7161425"/>
            <a:ext cx="3448764" cy="94496"/>
            <a:chOff x="12077133" y="7161425"/>
            <a:chExt cx="3448764" cy="94496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133" y="7161425"/>
              <a:ext cx="3448764" cy="94496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10148756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금액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9323810" y="6840453"/>
            <a:ext cx="1832855" cy="736440"/>
            <a:chOff x="9323810" y="6840453"/>
            <a:chExt cx="1832855" cy="736440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6840453"/>
              <a:ext cx="1832855" cy="736440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9370638" y="7002097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생산설비</a:t>
            </a:r>
            <a:endParaRPr lang="en-US" dirty="0"/>
          </a:p>
        </p:txBody>
      </p:sp>
      <p:grpSp>
        <p:nvGrpSpPr>
          <p:cNvPr id="1028" name="그룹 1028"/>
          <p:cNvGrpSpPr/>
          <p:nvPr/>
        </p:nvGrpSpPr>
        <p:grpSpPr>
          <a:xfrm>
            <a:off x="10362892" y="6840453"/>
            <a:ext cx="2169462" cy="736440"/>
            <a:chOff x="10362892" y="6840453"/>
            <a:chExt cx="2169462" cy="73644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6472233"/>
              <a:ext cx="4338923" cy="1472880"/>
            </a:xfrm>
            <a:prstGeom prst="rect">
              <a:avLst/>
            </a:prstGeom>
          </p:spPr>
        </p:pic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9861287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29" name="그룹 1029"/>
          <p:cNvGrpSpPr/>
          <p:nvPr/>
        </p:nvGrpSpPr>
        <p:grpSpPr>
          <a:xfrm>
            <a:off x="12649096" y="6840453"/>
            <a:ext cx="2169462" cy="736440"/>
            <a:chOff x="12649096" y="6840453"/>
            <a:chExt cx="2169462" cy="736440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6472233"/>
              <a:ext cx="4338923" cy="1472880"/>
            </a:xfrm>
            <a:prstGeom prst="rect">
              <a:avLst/>
            </a:prstGeom>
          </p:spPr>
        </p:pic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12147491" y="6993453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0" name="그룹 1030"/>
          <p:cNvGrpSpPr/>
          <p:nvPr/>
        </p:nvGrpSpPr>
        <p:grpSpPr>
          <a:xfrm>
            <a:off x="12649096" y="6840453"/>
            <a:ext cx="2169462" cy="736440"/>
            <a:chOff x="12649096" y="6840453"/>
            <a:chExt cx="2169462" cy="736440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6472233"/>
              <a:ext cx="4338923" cy="1472880"/>
            </a:xfrm>
            <a:prstGeom prst="rect">
              <a:avLst/>
            </a:prstGeom>
          </p:spPr>
        </p:pic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39" name="Object 139"/>
          <p:cNvSpPr txBox="1"/>
          <p:nvPr/>
        </p:nvSpPr>
        <p:spPr>
          <a:xfrm>
            <a:off x="12147491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1" name="그룹 1031"/>
          <p:cNvGrpSpPr/>
          <p:nvPr/>
        </p:nvGrpSpPr>
        <p:grpSpPr>
          <a:xfrm>
            <a:off x="14935300" y="6840453"/>
            <a:ext cx="2169462" cy="736440"/>
            <a:chOff x="14935300" y="6840453"/>
            <a:chExt cx="2169462" cy="736440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6472233"/>
              <a:ext cx="4338923" cy="1472880"/>
            </a:xfrm>
            <a:prstGeom prst="rect">
              <a:avLst/>
            </a:prstGeom>
          </p:spPr>
        </p:pic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14433695" y="6993453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2" name="그룹 1032"/>
          <p:cNvGrpSpPr/>
          <p:nvPr/>
        </p:nvGrpSpPr>
        <p:grpSpPr>
          <a:xfrm>
            <a:off x="14935300" y="6840453"/>
            <a:ext cx="2169462" cy="736440"/>
            <a:chOff x="14935300" y="6840453"/>
            <a:chExt cx="2169462" cy="736440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6472233"/>
              <a:ext cx="4338923" cy="1472880"/>
            </a:xfrm>
            <a:prstGeom prst="rect">
              <a:avLst/>
            </a:prstGeom>
          </p:spPr>
        </p:pic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6840453"/>
              <a:ext cx="2169462" cy="736440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14433695" y="6982104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3" name="그룹 1033"/>
          <p:cNvGrpSpPr/>
          <p:nvPr/>
        </p:nvGrpSpPr>
        <p:grpSpPr>
          <a:xfrm>
            <a:off x="9323810" y="7752006"/>
            <a:ext cx="1832855" cy="736440"/>
            <a:chOff x="9323810" y="7752006"/>
            <a:chExt cx="1832855" cy="736440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7752006"/>
              <a:ext cx="1832855" cy="736440"/>
            </a:xfrm>
            <a:prstGeom prst="rect">
              <a:avLst/>
            </a:prstGeom>
          </p:spPr>
        </p:pic>
      </p:grpSp>
      <p:sp>
        <p:nvSpPr>
          <p:cNvPr id="153" name="Object 153"/>
          <p:cNvSpPr txBox="1"/>
          <p:nvPr/>
        </p:nvSpPr>
        <p:spPr>
          <a:xfrm>
            <a:off x="9453371" y="7913659"/>
            <a:ext cx="970057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제조원가</a:t>
            </a:r>
            <a:endParaRPr lang="en-US" dirty="0"/>
          </a:p>
        </p:txBody>
      </p:sp>
      <p:grpSp>
        <p:nvGrpSpPr>
          <p:cNvPr id="1034" name="그룹 1034"/>
          <p:cNvGrpSpPr/>
          <p:nvPr/>
        </p:nvGrpSpPr>
        <p:grpSpPr>
          <a:xfrm>
            <a:off x="10362892" y="7752006"/>
            <a:ext cx="2169462" cy="736440"/>
            <a:chOff x="10362892" y="7752006"/>
            <a:chExt cx="2169462" cy="736440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7383786"/>
              <a:ext cx="4338923" cy="1472880"/>
            </a:xfrm>
            <a:prstGeom prst="rect">
              <a:avLst/>
            </a:prstGeom>
          </p:spPr>
        </p:pic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9861287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5" name="그룹 1035"/>
          <p:cNvGrpSpPr/>
          <p:nvPr/>
        </p:nvGrpSpPr>
        <p:grpSpPr>
          <a:xfrm>
            <a:off x="12649096" y="7752006"/>
            <a:ext cx="2169462" cy="736440"/>
            <a:chOff x="12649096" y="7752006"/>
            <a:chExt cx="2169462" cy="736440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7383786"/>
              <a:ext cx="4338923" cy="1472880"/>
            </a:xfrm>
            <a:prstGeom prst="rect">
              <a:avLst/>
            </a:prstGeom>
          </p:spPr>
        </p:pic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63" name="Object 163"/>
          <p:cNvSpPr txBox="1"/>
          <p:nvPr/>
        </p:nvSpPr>
        <p:spPr>
          <a:xfrm>
            <a:off x="12147491" y="790500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6" name="그룹 1036"/>
          <p:cNvGrpSpPr/>
          <p:nvPr/>
        </p:nvGrpSpPr>
        <p:grpSpPr>
          <a:xfrm>
            <a:off x="12649096" y="7752006"/>
            <a:ext cx="2169462" cy="736440"/>
            <a:chOff x="12649096" y="7752006"/>
            <a:chExt cx="2169462" cy="736440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7383786"/>
              <a:ext cx="4338923" cy="1472880"/>
            </a:xfrm>
            <a:prstGeom prst="rect">
              <a:avLst/>
            </a:prstGeom>
          </p:spPr>
        </p:pic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12147491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7" name="그룹 1037"/>
          <p:cNvGrpSpPr/>
          <p:nvPr/>
        </p:nvGrpSpPr>
        <p:grpSpPr>
          <a:xfrm>
            <a:off x="14935300" y="7752006"/>
            <a:ext cx="2169462" cy="736440"/>
            <a:chOff x="14935300" y="7752006"/>
            <a:chExt cx="2169462" cy="736440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7383786"/>
              <a:ext cx="4338923" cy="1472880"/>
            </a:xfrm>
            <a:prstGeom prst="rect">
              <a:avLst/>
            </a:prstGeom>
          </p:spPr>
        </p:pic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73" name="Object 173"/>
          <p:cNvSpPr txBox="1"/>
          <p:nvPr/>
        </p:nvSpPr>
        <p:spPr>
          <a:xfrm>
            <a:off x="14433695" y="7905006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8" name="그룹 1038"/>
          <p:cNvGrpSpPr/>
          <p:nvPr/>
        </p:nvGrpSpPr>
        <p:grpSpPr>
          <a:xfrm>
            <a:off x="14935300" y="7752006"/>
            <a:ext cx="2169462" cy="736440"/>
            <a:chOff x="14935300" y="7752006"/>
            <a:chExt cx="2169462" cy="736440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7383786"/>
              <a:ext cx="4338923" cy="1472880"/>
            </a:xfrm>
            <a:prstGeom prst="rect">
              <a:avLst/>
            </a:prstGeom>
          </p:spPr>
        </p:pic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7752006"/>
              <a:ext cx="2169462" cy="736440"/>
            </a:xfrm>
            <a:prstGeom prst="rect">
              <a:avLst/>
            </a:prstGeom>
          </p:spPr>
        </p:pic>
      </p:grpSp>
      <p:sp>
        <p:nvSpPr>
          <p:cNvPr id="178" name="Object 178"/>
          <p:cNvSpPr txBox="1"/>
          <p:nvPr/>
        </p:nvSpPr>
        <p:spPr>
          <a:xfrm>
            <a:off x="14433695" y="7893658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39" name="그룹 1039"/>
          <p:cNvGrpSpPr/>
          <p:nvPr/>
        </p:nvGrpSpPr>
        <p:grpSpPr>
          <a:xfrm>
            <a:off x="9323810" y="8663560"/>
            <a:ext cx="1832855" cy="736440"/>
            <a:chOff x="9323810" y="8663560"/>
            <a:chExt cx="1832855" cy="736440"/>
          </a:xfrm>
        </p:grpSpPr>
        <p:pic>
          <p:nvPicPr>
            <p:cNvPr id="180" name="Object 1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3810" y="8663560"/>
              <a:ext cx="1832855" cy="736440"/>
            </a:xfrm>
            <a:prstGeom prst="rect">
              <a:avLst/>
            </a:prstGeom>
          </p:spPr>
        </p:pic>
      </p:grpSp>
      <p:sp>
        <p:nvSpPr>
          <p:cNvPr id="182" name="Object 182"/>
          <p:cNvSpPr txBox="1"/>
          <p:nvPr/>
        </p:nvSpPr>
        <p:spPr>
          <a:xfrm>
            <a:off x="9370638" y="8825212"/>
            <a:ext cx="110703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일반관리</a:t>
            </a:r>
            <a:endParaRPr lang="en-US" dirty="0"/>
          </a:p>
        </p:txBody>
      </p:sp>
      <p:grpSp>
        <p:nvGrpSpPr>
          <p:cNvPr id="1040" name="그룹 1040"/>
          <p:cNvGrpSpPr/>
          <p:nvPr/>
        </p:nvGrpSpPr>
        <p:grpSpPr>
          <a:xfrm>
            <a:off x="10362892" y="8663560"/>
            <a:ext cx="2169462" cy="736440"/>
            <a:chOff x="10362892" y="8663560"/>
            <a:chExt cx="2169462" cy="736440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61" y="8295340"/>
              <a:ext cx="4338923" cy="1472880"/>
            </a:xfrm>
            <a:prstGeom prst="rect">
              <a:avLst/>
            </a:prstGeom>
          </p:spPr>
        </p:pic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362892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87" name="Object 187"/>
          <p:cNvSpPr txBox="1"/>
          <p:nvPr/>
        </p:nvSpPr>
        <p:spPr>
          <a:xfrm>
            <a:off x="9861287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1" name="그룹 1041"/>
          <p:cNvGrpSpPr/>
          <p:nvPr/>
        </p:nvGrpSpPr>
        <p:grpSpPr>
          <a:xfrm>
            <a:off x="12649096" y="8663560"/>
            <a:ext cx="2169462" cy="736440"/>
            <a:chOff x="12649096" y="8663560"/>
            <a:chExt cx="2169462" cy="736440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8295340"/>
              <a:ext cx="4338923" cy="1472880"/>
            </a:xfrm>
            <a:prstGeom prst="rect">
              <a:avLst/>
            </a:prstGeom>
          </p:spPr>
        </p:pic>
        <p:pic>
          <p:nvPicPr>
            <p:cNvPr id="190" name="Object 18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92" name="Object 192"/>
          <p:cNvSpPr txBox="1"/>
          <p:nvPr/>
        </p:nvSpPr>
        <p:spPr>
          <a:xfrm>
            <a:off x="12147491" y="8816560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2" name="그룹 1042"/>
          <p:cNvGrpSpPr/>
          <p:nvPr/>
        </p:nvGrpSpPr>
        <p:grpSpPr>
          <a:xfrm>
            <a:off x="12649096" y="8663560"/>
            <a:ext cx="2169462" cy="736440"/>
            <a:chOff x="12649096" y="8663560"/>
            <a:chExt cx="2169462" cy="736440"/>
          </a:xfrm>
        </p:grpSpPr>
        <p:pic>
          <p:nvPicPr>
            <p:cNvPr id="194" name="Object 19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564365" y="8295340"/>
              <a:ext cx="4338923" cy="1472880"/>
            </a:xfrm>
            <a:prstGeom prst="rect">
              <a:avLst/>
            </a:prstGeom>
          </p:spPr>
        </p:pic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49096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197" name="Object 197"/>
          <p:cNvSpPr txBox="1"/>
          <p:nvPr/>
        </p:nvSpPr>
        <p:spPr>
          <a:xfrm>
            <a:off x="12147491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3" name="그룹 1043"/>
          <p:cNvGrpSpPr/>
          <p:nvPr/>
        </p:nvGrpSpPr>
        <p:grpSpPr>
          <a:xfrm>
            <a:off x="14935300" y="8663560"/>
            <a:ext cx="2169462" cy="736440"/>
            <a:chOff x="14935300" y="8663560"/>
            <a:chExt cx="2169462" cy="736440"/>
          </a:xfrm>
        </p:grpSpPr>
        <p:pic>
          <p:nvPicPr>
            <p:cNvPr id="199" name="Object 19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8295340"/>
              <a:ext cx="4338923" cy="1472880"/>
            </a:xfrm>
            <a:prstGeom prst="rect">
              <a:avLst/>
            </a:prstGeom>
          </p:spPr>
        </p:pic>
        <p:pic>
          <p:nvPicPr>
            <p:cNvPr id="200" name="Object 19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202" name="Object 202"/>
          <p:cNvSpPr txBox="1"/>
          <p:nvPr/>
        </p:nvSpPr>
        <p:spPr>
          <a:xfrm>
            <a:off x="14433695" y="8816560"/>
            <a:ext cx="3172672" cy="375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grpSp>
        <p:nvGrpSpPr>
          <p:cNvPr id="1044" name="그룹 1044"/>
          <p:cNvGrpSpPr/>
          <p:nvPr/>
        </p:nvGrpSpPr>
        <p:grpSpPr>
          <a:xfrm>
            <a:off x="14935300" y="8663560"/>
            <a:ext cx="2169462" cy="736440"/>
            <a:chOff x="14935300" y="8663560"/>
            <a:chExt cx="2169462" cy="736440"/>
          </a:xfrm>
        </p:grpSpPr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850569" y="8295340"/>
              <a:ext cx="4338923" cy="1472880"/>
            </a:xfrm>
            <a:prstGeom prst="rect">
              <a:avLst/>
            </a:prstGeom>
          </p:spPr>
        </p:pic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935300" y="8663560"/>
              <a:ext cx="2169462" cy="736440"/>
            </a:xfrm>
            <a:prstGeom prst="rect">
              <a:avLst/>
            </a:prstGeom>
          </p:spPr>
        </p:pic>
      </p:grpSp>
      <p:sp>
        <p:nvSpPr>
          <p:cNvPr id="207" name="Object 207"/>
          <p:cNvSpPr txBox="1"/>
          <p:nvPr/>
        </p:nvSpPr>
        <p:spPr>
          <a:xfrm>
            <a:off x="14433695" y="8805212"/>
            <a:ext cx="317267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텍스트 입력</a:t>
            </a:r>
            <a:endParaRPr lang="en-US" dirty="0"/>
          </a:p>
        </p:txBody>
      </p:sp>
      <p:sp>
        <p:nvSpPr>
          <p:cNvPr id="208" name="Object 208"/>
          <p:cNvSpPr txBox="1"/>
          <p:nvPr/>
        </p:nvSpPr>
        <p:spPr>
          <a:xfrm>
            <a:off x="12434946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자기자금</a:t>
            </a:r>
            <a:endParaRPr lang="en-US" dirty="0"/>
          </a:p>
        </p:txBody>
      </p:sp>
      <p:sp>
        <p:nvSpPr>
          <p:cNvPr id="209" name="Object 209"/>
          <p:cNvSpPr txBox="1"/>
          <p:nvPr/>
        </p:nvSpPr>
        <p:spPr>
          <a:xfrm>
            <a:off x="14721137" y="6462944"/>
            <a:ext cx="2597750" cy="364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F3159"/>
                </a:solidFill>
                <a:latin typeface="Noto Sans CJK KR Bold" pitchFamily="34" charset="0"/>
                <a:cs typeface="Noto Sans CJK KR Bold" pitchFamily="34" charset="0"/>
              </a:rPr>
              <a:t>타인자금</a:t>
            </a:r>
            <a:endParaRPr lang="en-US" dirty="0"/>
          </a:p>
        </p:txBody>
      </p:sp>
      <p:grpSp>
        <p:nvGrpSpPr>
          <p:cNvPr id="1045" name="그룹 1045"/>
          <p:cNvGrpSpPr/>
          <p:nvPr/>
        </p:nvGrpSpPr>
        <p:grpSpPr>
          <a:xfrm>
            <a:off x="1180952" y="3428682"/>
            <a:ext cx="3342039" cy="2849413"/>
            <a:chOff x="1180952" y="3428682"/>
            <a:chExt cx="3342039" cy="2849413"/>
          </a:xfrm>
        </p:grpSpPr>
        <p:pic>
          <p:nvPicPr>
            <p:cNvPr id="211" name="Object 2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067" y="2003975"/>
              <a:ext cx="6684078" cy="5698826"/>
            </a:xfrm>
            <a:prstGeom prst="rect">
              <a:avLst/>
            </a:prstGeom>
          </p:spPr>
        </p:pic>
        <p:pic>
          <p:nvPicPr>
            <p:cNvPr id="212" name="Object 2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3428682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4817076" y="3428682"/>
            <a:ext cx="3342039" cy="2849413"/>
            <a:chOff x="4817076" y="3428682"/>
            <a:chExt cx="3342039" cy="2849413"/>
          </a:xfrm>
        </p:grpSpPr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6056" y="2003975"/>
              <a:ext cx="6684078" cy="5698826"/>
            </a:xfrm>
            <a:prstGeom prst="rect">
              <a:avLst/>
            </a:prstGeom>
          </p:spPr>
        </p:pic>
        <p:pic>
          <p:nvPicPr>
            <p:cNvPr id="216" name="Object 2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076" y="3428682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180952" y="6560111"/>
            <a:ext cx="3342039" cy="2849413"/>
            <a:chOff x="1180952" y="6560111"/>
            <a:chExt cx="3342039" cy="2849413"/>
          </a:xfrm>
        </p:grpSpPr>
        <p:pic>
          <p:nvPicPr>
            <p:cNvPr id="219" name="Object 2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0067" y="5135404"/>
              <a:ext cx="6684078" cy="5698826"/>
            </a:xfrm>
            <a:prstGeom prst="rect">
              <a:avLst/>
            </a:prstGeom>
          </p:spPr>
        </p:pic>
        <p:pic>
          <p:nvPicPr>
            <p:cNvPr id="220" name="Object 2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6560111"/>
              <a:ext cx="3342039" cy="2849413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4817076" y="6560111"/>
            <a:ext cx="3342039" cy="2849413"/>
            <a:chOff x="4817076" y="6560111"/>
            <a:chExt cx="3342039" cy="2849413"/>
          </a:xfrm>
        </p:grpSpPr>
        <p:pic>
          <p:nvPicPr>
            <p:cNvPr id="223" name="Object 2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6056" y="5135404"/>
              <a:ext cx="6684078" cy="5698826"/>
            </a:xfrm>
            <a:prstGeom prst="rect">
              <a:avLst/>
            </a:prstGeom>
          </p:spPr>
        </p:pic>
        <p:pic>
          <p:nvPicPr>
            <p:cNvPr id="224" name="Object 2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076" y="6560111"/>
              <a:ext cx="3342039" cy="2849413"/>
            </a:xfrm>
            <a:prstGeom prst="rect">
              <a:avLst/>
            </a:prstGeom>
          </p:spPr>
        </p:pic>
      </p:grpSp>
      <p:sp>
        <p:nvSpPr>
          <p:cNvPr id="226" name="Object 226"/>
          <p:cNvSpPr txBox="1"/>
          <p:nvPr/>
        </p:nvSpPr>
        <p:spPr>
          <a:xfrm>
            <a:off x="863257" y="3770729"/>
            <a:ext cx="3977427" cy="479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27" name="Object 227"/>
          <p:cNvSpPr txBox="1"/>
          <p:nvPr/>
        </p:nvSpPr>
        <p:spPr>
          <a:xfrm>
            <a:off x="788912" y="4190500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28" name="Object 228"/>
          <p:cNvSpPr txBox="1"/>
          <p:nvPr/>
        </p:nvSpPr>
        <p:spPr>
          <a:xfrm>
            <a:off x="4499375" y="3770616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29" name="Object 229"/>
          <p:cNvSpPr txBox="1"/>
          <p:nvPr/>
        </p:nvSpPr>
        <p:spPr>
          <a:xfrm>
            <a:off x="4425032" y="4190500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30" name="Object 230"/>
          <p:cNvSpPr txBox="1"/>
          <p:nvPr/>
        </p:nvSpPr>
        <p:spPr>
          <a:xfrm>
            <a:off x="863255" y="6909661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31" name="Object 231"/>
          <p:cNvSpPr txBox="1"/>
          <p:nvPr/>
        </p:nvSpPr>
        <p:spPr>
          <a:xfrm>
            <a:off x="788912" y="7329546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  <p:sp>
        <p:nvSpPr>
          <p:cNvPr id="232" name="Object 232"/>
          <p:cNvSpPr txBox="1"/>
          <p:nvPr/>
        </p:nvSpPr>
        <p:spPr>
          <a:xfrm>
            <a:off x="4499375" y="6909661"/>
            <a:ext cx="3977427" cy="47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233" name="Object 233"/>
          <p:cNvSpPr txBox="1"/>
          <p:nvPr/>
        </p:nvSpPr>
        <p:spPr>
          <a:xfrm>
            <a:off x="4425032" y="7329546"/>
            <a:ext cx="4126126" cy="1904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판매 방법 및 전략에 대한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설명을 입력해주세요.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폰트는 Noto Sans CJK KR 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Regular, 크기는 16입니다.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21728"/>
            <a:ext cx="18285714" cy="6778751"/>
            <a:chOff x="0" y="3521728"/>
            <a:chExt cx="18285714" cy="67787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21728"/>
              <a:ext cx="18285714" cy="67787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64891" y="5464927"/>
            <a:ext cx="3539871" cy="3539871"/>
            <a:chOff x="13564891" y="5464927"/>
            <a:chExt cx="3539871" cy="35398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440000">
              <a:off x="11794956" y="3694991"/>
              <a:ext cx="7079742" cy="70797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440000">
              <a:off x="13564891" y="5464927"/>
              <a:ext cx="3539871" cy="35398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11618" y="3438848"/>
            <a:ext cx="3365825" cy="130499"/>
            <a:chOff x="7511618" y="3438848"/>
            <a:chExt cx="3365825" cy="1304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1618" y="3438848"/>
              <a:ext cx="3365825" cy="130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85092" y="7088512"/>
            <a:ext cx="8824374" cy="292701"/>
            <a:chOff x="4385092" y="7088512"/>
            <a:chExt cx="8824374" cy="292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092" y="7088512"/>
              <a:ext cx="8824374" cy="2927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75752" y="682993"/>
            <a:ext cx="14687028" cy="14595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포트폴리오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24297" y="857471"/>
            <a:ext cx="8785680" cy="119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현 사업 성과 소개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75573" y="5069724"/>
            <a:ext cx="7734569" cy="4330276"/>
            <a:chOff x="5275573" y="5069724"/>
            <a:chExt cx="7734569" cy="43302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5573" y="5069724"/>
              <a:ext cx="7734569" cy="43302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5457508"/>
            <a:ext cx="3554709" cy="3554709"/>
            <a:chOff x="1180952" y="5457508"/>
            <a:chExt cx="3554709" cy="35547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5457508"/>
              <a:ext cx="3554709" cy="3554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98099" y="2492575"/>
            <a:ext cx="2058307" cy="2058307"/>
            <a:chOff x="5598099" y="2492575"/>
            <a:chExt cx="2058307" cy="2058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46" y="1463421"/>
              <a:ext cx="4116613" cy="411661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8099" y="2492575"/>
              <a:ext cx="2058307" cy="20583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13704" y="2492575"/>
            <a:ext cx="2058307" cy="2058307"/>
            <a:chOff x="8113704" y="2492575"/>
            <a:chExt cx="2058307" cy="20583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4551" y="1463421"/>
              <a:ext cx="4116613" cy="411661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3704" y="2492575"/>
              <a:ext cx="2058307" cy="20583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29309" y="2492575"/>
            <a:ext cx="2058307" cy="2058307"/>
            <a:chOff x="10629309" y="2492575"/>
            <a:chExt cx="2058307" cy="20583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0155" y="1463421"/>
              <a:ext cx="4116613" cy="411661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9309" y="2492575"/>
              <a:ext cx="2058307" cy="205830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501928" y="8434315"/>
            <a:ext cx="7281858" cy="37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내용에 알맞는 사진을 넣어주세요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71430" y="4645010"/>
            <a:ext cx="4389075" cy="627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목표 타이틀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3138141" y="4643147"/>
            <a:ext cx="4389075" cy="638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성과 타이틀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601727" y="6613613"/>
            <a:ext cx="4713160" cy="1535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 또는</a:t>
            </a:r>
          </a:p>
          <a:p>
            <a:pPr algn="ctr"/>
            <a:r>
              <a:rPr lang="en-US" sz="26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핵심문장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3308843" y="6563046"/>
            <a:ext cx="4047671" cy="715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업계 최초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2898819" y="6932755"/>
            <a:ext cx="4867657" cy="1199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300" dirty="0">
                <a:solidFill>
                  <a:srgbClr val="DEB2F1"/>
                </a:solidFill>
                <a:latin typeface="Noto Sans CJK KR Bold" pitchFamily="34" charset="0"/>
                <a:cs typeface="Noto Sans CJK KR Bold" pitchFamily="34" charset="0"/>
              </a:rPr>
              <a:t>22.6K 달성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3308817" y="6016838"/>
            <a:ext cx="4047671" cy="5357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하반기 현재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934474" y="6014976"/>
            <a:ext cx="4047671" cy="5468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상반기 목표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5420013" y="2866445"/>
            <a:ext cx="2414477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01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5455722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8128564" y="2866445"/>
            <a:ext cx="2028580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02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7971328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0417626" y="2866445"/>
            <a:ext cx="2481706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성과 내용 03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486934" y="3016030"/>
            <a:ext cx="2343059" cy="1314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텍스트 또는</a:t>
            </a:r>
          </a:p>
          <a:p>
            <a:pPr algn="ctr"/>
            <a:r>
              <a:rPr lang="en-US" sz="2300" kern="0" spc="-2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수치 입력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35037" y="8827705"/>
            <a:ext cx="2633217" cy="572295"/>
            <a:chOff x="14735037" y="8827705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72843" y="8827705"/>
              <a:ext cx="1963920" cy="572295"/>
              <a:chOff x="15072843" y="8827705"/>
              <a:chExt cx="1963920" cy="5722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072843" y="8827705"/>
                <a:ext cx="1963920" cy="572295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14076732" y="8874600"/>
              <a:ext cx="3949826" cy="5004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900" dirty="0">
                  <a:solidFill>
                    <a:srgbClr val="FFFFFF"/>
                  </a:solidFill>
                  <a:latin typeface="Gmarket Sans Bold" pitchFamily="34" charset="0"/>
                  <a:cs typeface="Gmarket Sans Bold" pitchFamily="34" charset="0"/>
                </a:rPr>
                <a:t>MIRISOFTWARE</a:t>
              </a:r>
              <a:endParaRPr lang="en-US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85211" y="8512412"/>
            <a:ext cx="6181707" cy="563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miri@software.com</a:t>
            </a:r>
          </a:p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070. 000. 000</a:t>
            </a:r>
          </a:p>
          <a:p>
            <a:r>
              <a:rPr lang="en-US" sz="28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mirisoftware.com</a:t>
            </a:r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75752" y="678220"/>
            <a:ext cx="14687028" cy="1466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CONTACT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24297" y="860051"/>
            <a:ext cx="8785680" cy="1180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2060 MIRISOFTWARE</a:t>
            </a:r>
          </a:p>
          <a:p>
            <a:pPr algn="r"/>
            <a:r>
              <a:rPr lang="en-US" sz="21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BUSINESS PLAN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80952" y="7192235"/>
            <a:ext cx="4171455" cy="277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E-MAIL</a:t>
            </a:r>
          </a:p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PHONE</a:t>
            </a:r>
          </a:p>
          <a:p>
            <a:r>
              <a:rPr lang="en-US" sz="28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HOMEPAGE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1286"/>
            <a:ext cx="18285714" cy="10285714"/>
            <a:chOff x="2287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3458"/>
            <a:ext cx="14687028" cy="149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2332112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5752" y="7658100"/>
            <a:ext cx="3615873" cy="57953"/>
            <a:chOff x="1175752" y="5934636"/>
            <a:chExt cx="3615873" cy="579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75751" y="2999913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01.</a:t>
            </a:r>
          </a:p>
        </p:txBody>
      </p:sp>
      <p:grpSp>
        <p:nvGrpSpPr>
          <p:cNvPr id="57" name="그룹 1004"/>
          <p:cNvGrpSpPr/>
          <p:nvPr/>
        </p:nvGrpSpPr>
        <p:grpSpPr>
          <a:xfrm>
            <a:off x="5238675" y="2338660"/>
            <a:ext cx="3615873" cy="57953"/>
            <a:chOff x="1175752" y="5213190"/>
            <a:chExt cx="3615873" cy="57953"/>
          </a:xfrm>
        </p:grpSpPr>
        <p:pic>
          <p:nvPicPr>
            <p:cNvPr id="59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60" name="그룹 1008"/>
          <p:cNvGrpSpPr/>
          <p:nvPr/>
        </p:nvGrpSpPr>
        <p:grpSpPr>
          <a:xfrm>
            <a:off x="5238674" y="7657653"/>
            <a:ext cx="3615873" cy="57953"/>
            <a:chOff x="1175752" y="5934636"/>
            <a:chExt cx="3615873" cy="57953"/>
          </a:xfrm>
        </p:grpSpPr>
        <p:pic>
          <p:nvPicPr>
            <p:cNvPr id="62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63" name="Object 29"/>
          <p:cNvSpPr txBox="1"/>
          <p:nvPr/>
        </p:nvSpPr>
        <p:spPr>
          <a:xfrm>
            <a:off x="5310385" y="2993452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02.</a:t>
            </a:r>
          </a:p>
        </p:txBody>
      </p:sp>
      <p:grpSp>
        <p:nvGrpSpPr>
          <p:cNvPr id="65" name="그룹 1004"/>
          <p:cNvGrpSpPr/>
          <p:nvPr/>
        </p:nvGrpSpPr>
        <p:grpSpPr>
          <a:xfrm>
            <a:off x="9516732" y="2361088"/>
            <a:ext cx="3615873" cy="57953"/>
            <a:chOff x="1175752" y="5213190"/>
            <a:chExt cx="3615873" cy="57953"/>
          </a:xfrm>
        </p:grpSpPr>
        <p:pic>
          <p:nvPicPr>
            <p:cNvPr id="68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70" name="그룹 1008"/>
          <p:cNvGrpSpPr/>
          <p:nvPr/>
        </p:nvGrpSpPr>
        <p:grpSpPr>
          <a:xfrm>
            <a:off x="9516732" y="7687076"/>
            <a:ext cx="3615873" cy="57953"/>
            <a:chOff x="1175752" y="5934636"/>
            <a:chExt cx="3615873" cy="57953"/>
          </a:xfrm>
        </p:grpSpPr>
        <p:pic>
          <p:nvPicPr>
            <p:cNvPr id="73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75" name="Object 29"/>
          <p:cNvSpPr txBox="1"/>
          <p:nvPr/>
        </p:nvSpPr>
        <p:spPr>
          <a:xfrm>
            <a:off x="9516731" y="3028889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03.</a:t>
            </a:r>
          </a:p>
        </p:txBody>
      </p:sp>
      <p:grpSp>
        <p:nvGrpSpPr>
          <p:cNvPr id="76" name="그룹 1004"/>
          <p:cNvGrpSpPr/>
          <p:nvPr/>
        </p:nvGrpSpPr>
        <p:grpSpPr>
          <a:xfrm>
            <a:off x="13509153" y="2357499"/>
            <a:ext cx="3615873" cy="57953"/>
            <a:chOff x="1175752" y="5213190"/>
            <a:chExt cx="3615873" cy="57953"/>
          </a:xfrm>
        </p:grpSpPr>
        <p:pic>
          <p:nvPicPr>
            <p:cNvPr id="77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78" name="그룹 1008"/>
          <p:cNvGrpSpPr/>
          <p:nvPr/>
        </p:nvGrpSpPr>
        <p:grpSpPr>
          <a:xfrm>
            <a:off x="13509153" y="7683487"/>
            <a:ext cx="3615873" cy="57953"/>
            <a:chOff x="1175752" y="5934636"/>
            <a:chExt cx="3615873" cy="57953"/>
          </a:xfrm>
        </p:grpSpPr>
        <p:pic>
          <p:nvPicPr>
            <p:cNvPr id="79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sp>
        <p:nvSpPr>
          <p:cNvPr id="80" name="Object 29"/>
          <p:cNvSpPr txBox="1"/>
          <p:nvPr/>
        </p:nvSpPr>
        <p:spPr>
          <a:xfrm>
            <a:off x="13509152" y="3025300"/>
            <a:ext cx="34724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0952" y="3328627"/>
            <a:ext cx="11216813" cy="8248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1000" kern="0" spc="-2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r>
              <a:rPr lang="ko-KR" altLang="en-US" sz="6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r>
              <a:rPr lang="ko-KR" altLang="en-US" sz="6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6000" kern="0" spc="-400" dirty="0" err="1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ㅁ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173524" y="7920263"/>
            <a:ext cx="103808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01.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Noto Sans CJK KR DemiLight" pitchFamily="34" charset="0"/>
              </a:rPr>
              <a:t>02.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01. </a:t>
            </a:r>
            <a:r>
              <a:rPr lang="ko-KR" alt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정보 구조 설계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8" name="모서리가 둥근 직사각형 7"/>
          <p:cNvSpPr/>
          <p:nvPr/>
        </p:nvSpPr>
        <p:spPr>
          <a:xfrm>
            <a:off x="7924800" y="2222443"/>
            <a:ext cx="2438400" cy="7239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화면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00800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08874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08874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400800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108874" y="579341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3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3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692726" y="352117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92010" y="5792321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692010" y="4656812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9692010" y="6954788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2984652" y="3519360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2984652" y="4656746"/>
            <a:ext cx="2438400" cy="723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2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02. </a:t>
            </a:r>
            <a:r>
              <a:rPr lang="ko-KR" altLang="en-US" sz="5500" kern="0" spc="-400" dirty="0" err="1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레이블링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04096" y="6362897"/>
            <a:ext cx="5997288" cy="76918"/>
            <a:chOff x="14104096" y="6362897"/>
            <a:chExt cx="5997288" cy="769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104096" y="6362897"/>
              <a:ext cx="5997288" cy="769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04096" y="6362897"/>
            <a:ext cx="5997288" cy="76918"/>
            <a:chOff x="14104096" y="6362897"/>
            <a:chExt cx="5997288" cy="769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104096" y="6362897"/>
              <a:ext cx="5997288" cy="76918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4495800" y="2352864"/>
            <a:ext cx="8382000" cy="777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8744" y="41186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국내카드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239000" y="4118632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해외카드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862858"/>
            <a:ext cx="190354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/>
              <a:t>결제 수단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3702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등록하실 결제 수단을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08744" y="5031068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카드번호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08744" y="6239064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유효기간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08744" y="7447060"/>
            <a:ext cx="11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생년월일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86800" y="623906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카드</a:t>
            </a:r>
            <a:r>
              <a:rPr lang="ko-KR" altLang="en-US" dirty="0"/>
              <a:t> </a:t>
            </a:r>
            <a:r>
              <a:rPr lang="ko-KR" altLang="en-US" b="1" dirty="0"/>
              <a:t>비밀번호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08744" y="5400400"/>
            <a:ext cx="4497256" cy="42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14~16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408744" y="665583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MM/YY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693727" y="6677262"/>
            <a:ext cx="1601656" cy="405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408744" y="8033340"/>
            <a:ext cx="2363656" cy="42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YYMMDD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75752" y="90730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kern="0" spc="-400" dirty="0" err="1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네비게이션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481499" y="3216088"/>
            <a:ext cx="7284621" cy="746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65235" y="5615691"/>
            <a:ext cx="123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13999" y="3531489"/>
            <a:ext cx="133350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619" y="3614281"/>
            <a:ext cx="2410161" cy="20672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961" y="3611924"/>
            <a:ext cx="2632456" cy="1985624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83131" y="5576089"/>
            <a:ext cx="123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32" y="3762456"/>
            <a:ext cx="1837281" cy="173936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010400" y="5615693"/>
            <a:ext cx="1324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반납하기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042" y="4192645"/>
            <a:ext cx="1591611" cy="138344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829042" y="5615692"/>
            <a:ext cx="1324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대여하기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kern="0" spc="-400" dirty="0">
                <a:solidFill>
                  <a:srgbClr val="255994"/>
                </a:solidFill>
                <a:latin typeface="Noto Sans CJK KR Black" pitchFamily="34" charset="0"/>
              </a:rPr>
              <a:t>와이어 프레임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B4124-9432-4C2C-B5F2-A863EF9A1CA2}"/>
              </a:ext>
            </a:extLst>
          </p:cNvPr>
          <p:cNvSpPr/>
          <p:nvPr/>
        </p:nvSpPr>
        <p:spPr>
          <a:xfrm>
            <a:off x="228600" y="2136559"/>
            <a:ext cx="17830800" cy="7978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FE3542-8F3B-4B4D-8178-D3ECACB2D813}"/>
              </a:ext>
            </a:extLst>
          </p:cNvPr>
          <p:cNvSpPr/>
          <p:nvPr/>
        </p:nvSpPr>
        <p:spPr>
          <a:xfrm>
            <a:off x="381000" y="2291352"/>
            <a:ext cx="3733800" cy="109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396098-C4D7-4EA5-8C4F-2D3B52AC848B}"/>
              </a:ext>
            </a:extLst>
          </p:cNvPr>
          <p:cNvSpPr/>
          <p:nvPr/>
        </p:nvSpPr>
        <p:spPr>
          <a:xfrm>
            <a:off x="381000" y="3618151"/>
            <a:ext cx="12192000" cy="76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80688" y="7295930"/>
            <a:ext cx="949823" cy="603710"/>
            <a:chOff x="12080688" y="7295930"/>
            <a:chExt cx="949823" cy="603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0688" y="7295930"/>
              <a:ext cx="949823" cy="603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82032" y="5677270"/>
            <a:ext cx="3328571" cy="4116888"/>
            <a:chOff x="13382032" y="5677270"/>
            <a:chExt cx="3328571" cy="41168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717747" y="3618827"/>
              <a:ext cx="6657143" cy="823377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382032" y="5677270"/>
              <a:ext cx="3328571" cy="4116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94180" y="3875456"/>
            <a:ext cx="2736331" cy="603710"/>
            <a:chOff x="10294180" y="3875456"/>
            <a:chExt cx="2736331" cy="603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94180" y="3875456"/>
              <a:ext cx="2736331" cy="6037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64881" y="3839683"/>
            <a:ext cx="641667" cy="1920635"/>
            <a:chOff x="3264881" y="3839683"/>
            <a:chExt cx="641667" cy="19206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264881" y="3839683"/>
              <a:ext cx="641667" cy="1920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36310" y="4229122"/>
            <a:ext cx="641667" cy="2777778"/>
            <a:chOff x="2836310" y="4229122"/>
            <a:chExt cx="641667" cy="27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836310" y="4229122"/>
              <a:ext cx="641667" cy="2777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2500" y="5423323"/>
            <a:ext cx="641667" cy="2025397"/>
            <a:chOff x="3212500" y="5423323"/>
            <a:chExt cx="641667" cy="2025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212500" y="5423323"/>
              <a:ext cx="641667" cy="20253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9325" y="6438158"/>
            <a:ext cx="641667" cy="1631746"/>
            <a:chOff x="3409325" y="6438158"/>
            <a:chExt cx="641667" cy="16317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409325" y="6438158"/>
              <a:ext cx="641667" cy="16317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41072" y="6987915"/>
            <a:ext cx="641667" cy="2168254"/>
            <a:chOff x="3141072" y="6987915"/>
            <a:chExt cx="641667" cy="21682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141072" y="6987915"/>
              <a:ext cx="641667" cy="21682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31548" y="7996402"/>
            <a:ext cx="641667" cy="1787302"/>
            <a:chOff x="3331548" y="7996402"/>
            <a:chExt cx="641667" cy="17873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331548" y="7996402"/>
              <a:ext cx="641667" cy="17873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68056" y="2724847"/>
            <a:ext cx="641667" cy="2514286"/>
            <a:chOff x="2968056" y="2724847"/>
            <a:chExt cx="641667" cy="25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968056" y="2724847"/>
              <a:ext cx="641667" cy="25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75752" y="681802"/>
            <a:ext cx="14687028" cy="1466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경쟁사 비교 분석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03104" y="3440323"/>
            <a:ext cx="2416014" cy="5959677"/>
            <a:chOff x="4303104" y="3440323"/>
            <a:chExt cx="2416014" cy="595967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5097" y="460484"/>
              <a:ext cx="4832028" cy="1191935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3104" y="3440323"/>
              <a:ext cx="2416014" cy="595967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92694" y="2487580"/>
            <a:ext cx="641667" cy="2988818"/>
            <a:chOff x="7892694" y="2487580"/>
            <a:chExt cx="641667" cy="298881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7892694" y="2487580"/>
              <a:ext cx="641667" cy="298881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993254" y="3745804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01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51194" y="2551280"/>
            <a:ext cx="4673810" cy="666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A. 타이틀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3797619" y="1975513"/>
            <a:ext cx="3426985" cy="1728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500" kern="0" spc="-4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VS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6220501" y="2551287"/>
            <a:ext cx="3704571" cy="666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kern="0" spc="-2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B. 타이틀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8185816" y="3012469"/>
            <a:ext cx="641667" cy="3575062"/>
            <a:chOff x="8185816" y="3012469"/>
            <a:chExt cx="641667" cy="357506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8185816" y="3012469"/>
              <a:ext cx="641667" cy="357506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3993254" y="4506672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02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4495238" y="4302823"/>
            <a:ext cx="2031746" cy="57953"/>
            <a:chOff x="4495238" y="4302823"/>
            <a:chExt cx="2031746" cy="5795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4302823"/>
              <a:ext cx="2031746" cy="5795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646133" y="3370162"/>
            <a:ext cx="641667" cy="4495697"/>
            <a:chOff x="8646133" y="3370162"/>
            <a:chExt cx="641667" cy="449569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8646133" y="3370162"/>
              <a:ext cx="641667" cy="449569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993254" y="5324682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03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4495238" y="5120833"/>
            <a:ext cx="2031746" cy="57953"/>
            <a:chOff x="4495238" y="5120833"/>
            <a:chExt cx="2031746" cy="5795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5120833"/>
              <a:ext cx="2031746" cy="5795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085287" y="4749019"/>
            <a:ext cx="641667" cy="3374004"/>
            <a:chOff x="8085287" y="4749019"/>
            <a:chExt cx="641667" cy="337400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8085287" y="4749019"/>
              <a:ext cx="641667" cy="3374004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993254" y="6142691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04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4495238" y="5938844"/>
            <a:ext cx="2031746" cy="57953"/>
            <a:chOff x="4495238" y="5938844"/>
            <a:chExt cx="2031746" cy="5795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5938844"/>
              <a:ext cx="2031746" cy="5795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841900" y="4810416"/>
            <a:ext cx="641667" cy="4887231"/>
            <a:chOff x="8841900" y="4810416"/>
            <a:chExt cx="641667" cy="488723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8841900" y="4810416"/>
              <a:ext cx="641667" cy="4887231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3993254" y="6960701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05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4495238" y="6756854"/>
            <a:ext cx="2031746" cy="57953"/>
            <a:chOff x="4495238" y="6756854"/>
            <a:chExt cx="2031746" cy="5795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6756854"/>
              <a:ext cx="2031746" cy="5795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751953" y="6718374"/>
            <a:ext cx="641667" cy="2707337"/>
            <a:chOff x="7751953" y="6718374"/>
            <a:chExt cx="641667" cy="270733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7751953" y="6718374"/>
              <a:ext cx="641667" cy="2707337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3993254" y="7778710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06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4495238" y="7574865"/>
            <a:ext cx="2031746" cy="57953"/>
            <a:chOff x="4495238" y="7574865"/>
            <a:chExt cx="2031746" cy="5795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7574865"/>
              <a:ext cx="2031746" cy="5795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376292" y="7912045"/>
            <a:ext cx="641667" cy="1956014"/>
            <a:chOff x="7376292" y="7912045"/>
            <a:chExt cx="641667" cy="195601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7376292" y="7912045"/>
              <a:ext cx="641667" cy="1956014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3993254" y="8596729"/>
            <a:ext cx="3035714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항목 타이틀 07</a:t>
            </a:r>
            <a:endParaRPr lang="en-US" dirty="0"/>
          </a:p>
        </p:txBody>
      </p:sp>
      <p:grpSp>
        <p:nvGrpSpPr>
          <p:cNvPr id="1026" name="그룹 1026"/>
          <p:cNvGrpSpPr/>
          <p:nvPr/>
        </p:nvGrpSpPr>
        <p:grpSpPr>
          <a:xfrm>
            <a:off x="4495238" y="8392875"/>
            <a:ext cx="2031746" cy="57953"/>
            <a:chOff x="4495238" y="8392875"/>
            <a:chExt cx="2031746" cy="57953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5238" y="8392875"/>
              <a:ext cx="2031746" cy="5795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392593" y="6105868"/>
            <a:ext cx="2111700" cy="1206734"/>
            <a:chOff x="10392593" y="6105868"/>
            <a:chExt cx="2111700" cy="120673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02380" y="5568139"/>
              <a:ext cx="4223400" cy="2413469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92593" y="6105868"/>
              <a:ext cx="2111700" cy="1206734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9970929" y="6370265"/>
            <a:ext cx="2973980" cy="60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9D65C9"/>
                </a:solidFill>
                <a:latin typeface="Noto Sans CJK KR Bold" pitchFamily="34" charset="0"/>
                <a:cs typeface="Noto Sans CJK KR Bold" pitchFamily="34" charset="0"/>
              </a:rPr>
              <a:t>200% 증가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10523884" y="6164600"/>
            <a:ext cx="1868164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전년대비</a:t>
            </a:r>
            <a:endParaRPr lang="en-US" dirty="0"/>
          </a:p>
        </p:txBody>
      </p:sp>
      <p:sp>
        <p:nvSpPr>
          <p:cNvPr id="99" name="Object 99"/>
          <p:cNvSpPr txBox="1"/>
          <p:nvPr/>
        </p:nvSpPr>
        <p:spPr>
          <a:xfrm>
            <a:off x="7119140" y="4511111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0" name="Object 100"/>
          <p:cNvSpPr txBox="1"/>
          <p:nvPr/>
        </p:nvSpPr>
        <p:spPr>
          <a:xfrm>
            <a:off x="6515322" y="3689926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1" name="Object 101"/>
          <p:cNvSpPr txBox="1"/>
          <p:nvPr/>
        </p:nvSpPr>
        <p:spPr>
          <a:xfrm>
            <a:off x="8040781" y="5333334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2" name="Object 102"/>
          <p:cNvSpPr txBox="1"/>
          <p:nvPr/>
        </p:nvSpPr>
        <p:spPr>
          <a:xfrm>
            <a:off x="6889512" y="6131273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3" name="Object 103"/>
          <p:cNvSpPr txBox="1"/>
          <p:nvPr/>
        </p:nvSpPr>
        <p:spPr>
          <a:xfrm>
            <a:off x="7406328" y="6910348"/>
            <a:ext cx="2973980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kern="0" spc="-200" dirty="0">
                <a:solidFill>
                  <a:srgbClr val="DEB2F1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4" name="Object 104"/>
          <p:cNvSpPr txBox="1"/>
          <p:nvPr/>
        </p:nvSpPr>
        <p:spPr>
          <a:xfrm>
            <a:off x="6236372" y="7783153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5940128" y="8591646"/>
            <a:ext cx="2527446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6" name="Object 106"/>
          <p:cNvSpPr txBox="1"/>
          <p:nvPr/>
        </p:nvSpPr>
        <p:spPr>
          <a:xfrm>
            <a:off x="2972179" y="8591646"/>
            <a:ext cx="1915436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7" name="Object 107"/>
          <p:cNvSpPr txBox="1"/>
          <p:nvPr/>
        </p:nvSpPr>
        <p:spPr>
          <a:xfrm>
            <a:off x="2972179" y="8591646"/>
            <a:ext cx="1915436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2625397" y="7783159"/>
            <a:ext cx="2302275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09" name="Object 109"/>
          <p:cNvSpPr txBox="1"/>
          <p:nvPr/>
        </p:nvSpPr>
        <p:spPr>
          <a:xfrm>
            <a:off x="3157143" y="6958595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10" name="Object 110"/>
          <p:cNvSpPr txBox="1"/>
          <p:nvPr/>
        </p:nvSpPr>
        <p:spPr>
          <a:xfrm>
            <a:off x="2738832" y="6131279"/>
            <a:ext cx="1908419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11" name="Object 111"/>
          <p:cNvSpPr txBox="1"/>
          <p:nvPr/>
        </p:nvSpPr>
        <p:spPr>
          <a:xfrm>
            <a:off x="1993651" y="5333334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12" name="Object 112"/>
          <p:cNvSpPr txBox="1"/>
          <p:nvPr/>
        </p:nvSpPr>
        <p:spPr>
          <a:xfrm>
            <a:off x="2819048" y="4511117"/>
            <a:ext cx="1788095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13" name="Object 113"/>
          <p:cNvSpPr txBox="1"/>
          <p:nvPr/>
        </p:nvSpPr>
        <p:spPr>
          <a:xfrm>
            <a:off x="2240419" y="3689926"/>
            <a:ext cx="2973980" cy="533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000,000</a:t>
            </a:r>
            <a:endParaRPr lang="en-US" dirty="0"/>
          </a:p>
        </p:txBody>
      </p:sp>
      <p:sp>
        <p:nvSpPr>
          <p:cNvPr id="114" name="Object 114"/>
          <p:cNvSpPr txBox="1"/>
          <p:nvPr/>
        </p:nvSpPr>
        <p:spPr>
          <a:xfrm>
            <a:off x="12782601" y="6372728"/>
            <a:ext cx="4566895" cy="666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타이틀을 입력해주세요</a:t>
            </a:r>
            <a:endParaRPr lang="en-US" dirty="0"/>
          </a:p>
        </p:txBody>
      </p:sp>
      <p:grpSp>
        <p:nvGrpSpPr>
          <p:cNvPr id="1028" name="그룹 1028"/>
          <p:cNvGrpSpPr/>
          <p:nvPr/>
        </p:nvGrpSpPr>
        <p:grpSpPr>
          <a:xfrm>
            <a:off x="12989241" y="3496714"/>
            <a:ext cx="4115521" cy="1624119"/>
            <a:chOff x="12989241" y="3496714"/>
            <a:chExt cx="4115521" cy="1624119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31480" y="2684654"/>
              <a:ext cx="8231042" cy="3248239"/>
            </a:xfrm>
            <a:prstGeom prst="rect">
              <a:avLst/>
            </a:prstGeom>
          </p:spPr>
        </p:pic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989241" y="3496714"/>
              <a:ext cx="4115521" cy="1624119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12471469" y="6662289"/>
            <a:ext cx="5163758" cy="2895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그래프에 대한 설명, 특이점, 성과에 대해</a:t>
            </a:r>
          </a:p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입력해주세요. 폰트는 Noto Sans CJK KR</a:t>
            </a:r>
          </a:p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DemiLight, 크기는 16입니다.</a:t>
            </a:r>
          </a:p>
          <a:p>
            <a:pPr algn="ctr"/>
            <a:r>
              <a:rPr lang="en-US" sz="1600" kern="0" spc="-100" dirty="0">
                <a:solidFill>
                  <a:srgbClr val="DEB2F1"/>
                </a:solidFill>
                <a:latin typeface="Noto Sans CJK KR Bold" pitchFamily="34" charset="0"/>
                <a:cs typeface="Noto Sans CJK KR Bold" pitchFamily="34" charset="0"/>
              </a:rPr>
              <a:t>중요한 문구는 Bold 처리 해주세요.</a:t>
            </a:r>
          </a:p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그래프에 대한 설명, 특이점, 성과에 대해</a:t>
            </a:r>
          </a:p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입력해주세요. </a:t>
            </a:r>
            <a:endParaRPr lang="en-US" dirty="0"/>
          </a:p>
        </p:txBody>
      </p:sp>
      <p:sp>
        <p:nvSpPr>
          <p:cNvPr id="120" name="Object 120"/>
          <p:cNvSpPr txBox="1"/>
          <p:nvPr/>
        </p:nvSpPr>
        <p:spPr>
          <a:xfrm>
            <a:off x="12471469" y="3599273"/>
            <a:ext cx="5163758" cy="1428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그래프에 대한 설명, 특이점, 성과에 대해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입력해주세요. 폰트는 Noto Sans CJK KR</a:t>
            </a:r>
          </a:p>
          <a:p>
            <a:pPr algn="ctr"/>
            <a:r>
              <a:rPr lang="en-US" sz="16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DemiLight, 크기는 16입니다.</a:t>
            </a:r>
            <a:endParaRPr lang="en-US" dirty="0"/>
          </a:p>
        </p:txBody>
      </p:sp>
      <p:sp>
        <p:nvSpPr>
          <p:cNvPr id="121" name="Object 121"/>
          <p:cNvSpPr txBox="1"/>
          <p:nvPr/>
        </p:nvSpPr>
        <p:spPr>
          <a:xfrm>
            <a:off x="8324297" y="861101"/>
            <a:ext cx="8785680" cy="119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시장 현황 및 분석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7143" y="3024138"/>
            <a:ext cx="6171429" cy="6171429"/>
            <a:chOff x="6057143" y="3024138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143" y="3024138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03069" y="3566616"/>
            <a:ext cx="5079576" cy="5079576"/>
            <a:chOff x="6603069" y="3566616"/>
            <a:chExt cx="5079576" cy="507957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3281" y="1026827"/>
              <a:ext cx="10159153" cy="101591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3069" y="3566616"/>
              <a:ext cx="5079576" cy="5079576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261536" y="6958503"/>
          <a:ext cx="484322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텍스트를 입력해주세요.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폰트는 Noto Sans CJK KR Regular 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강조 텍스트는 Bold를 사용해주세요.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크기는 16, 자간은 -4입니다.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180952" y="6958503"/>
          <a:ext cx="483125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텍스트를 입력해주세요.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폰트는 Noto Sans CJK KR Regular 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강조 텍스트는 Bold를 사용해주세요.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크기는 16, 자간은 -4입니다.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273508" y="3660091"/>
          <a:ext cx="483125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텍스트를 입력해주세요.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폰트는 Noto Sans CJK KR Regular 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강조 텍스트는 Bold를 사용해주세요.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크기는 16, 자간은 -4입니다.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180952" y="3660091"/>
          <a:ext cx="483125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텍스트를 입력해주세요.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폰트는 Noto Sans CJK KR Regular 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강조 텍스트는 Bold를 사용해주세요.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크기는 16, 자간은 -4입니다.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75752" y="673485"/>
            <a:ext cx="14687028" cy="14666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 아이템 및 핵심 기술 소개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324297" y="857471"/>
            <a:ext cx="8785680" cy="119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DemiLight" pitchFamily="34" charset="0"/>
                <a:cs typeface="Noto Sans CJK KR DemiLight" pitchFamily="34" charset="0"/>
              </a:rPr>
              <a:t>사업 특성 및 기대효과</a:t>
            </a:r>
          </a:p>
          <a:p>
            <a:pPr algn="r"/>
            <a:r>
              <a:rPr lang="en-US" sz="2100" kern="0" spc="-100" dirty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55188" y="5082630"/>
            <a:ext cx="3975338" cy="1906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아이템 또는</a:t>
            </a:r>
          </a:p>
          <a:p>
            <a:pPr algn="ctr"/>
            <a:r>
              <a:rPr lang="en-US" sz="35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핵심 기술명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168187" y="6800970"/>
            <a:ext cx="3949337" cy="383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페이지에 알맞는 사진을 넣어주세요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461405" y="3498932"/>
            <a:ext cx="2039162" cy="2039162"/>
            <a:chOff x="5461405" y="3498932"/>
            <a:chExt cx="2039162" cy="20391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900000">
              <a:off x="5461405" y="3498932"/>
              <a:ext cx="2039162" cy="203916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300951" y="4206434"/>
            <a:ext cx="2370386" cy="613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분야 및 타겟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461405" y="6800815"/>
            <a:ext cx="2039162" cy="2039162"/>
            <a:chOff x="5461405" y="6800815"/>
            <a:chExt cx="2039162" cy="20391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900000">
              <a:off x="5461405" y="6800815"/>
              <a:ext cx="2039162" cy="203916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205727" y="7501042"/>
            <a:ext cx="2560835" cy="613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용도 및 성능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811047" y="6800815"/>
            <a:ext cx="2039162" cy="2039162"/>
            <a:chOff x="10811047" y="6800815"/>
            <a:chExt cx="2039162" cy="20391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900000">
              <a:off x="10811047" y="6800815"/>
              <a:ext cx="2039162" cy="20391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11047" y="3502402"/>
            <a:ext cx="2039162" cy="2039162"/>
            <a:chOff x="10811047" y="3502402"/>
            <a:chExt cx="2039162" cy="20391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900000">
              <a:off x="10811047" y="3502402"/>
              <a:ext cx="2039162" cy="203916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779491" y="4206434"/>
            <a:ext cx="2017618" cy="613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특징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0779491" y="7501042"/>
            <a:ext cx="2017618" cy="613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장점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775</Words>
  <Application>Microsoft Office PowerPoint</Application>
  <PresentationFormat>사용자 지정</PresentationFormat>
  <Paragraphs>268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Gmarket Sans Bold</vt:lpstr>
      <vt:lpstr>HY견고딕</vt:lpstr>
      <vt:lpstr>Noto Sans CJK KR Black</vt:lpstr>
      <vt:lpstr>Noto Sans CJK KR Bold</vt:lpstr>
      <vt:lpstr>Noto Sans CJK KR DemiLight</vt:lpstr>
      <vt:lpstr>Noto Sans CJK KR Medium</vt:lpstr>
      <vt:lpstr>Noto Sans CJK KR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18</cp:revision>
  <dcterms:created xsi:type="dcterms:W3CDTF">2022-06-02T22:38:16Z</dcterms:created>
  <dcterms:modified xsi:type="dcterms:W3CDTF">2022-06-03T04:13:41Z</dcterms:modified>
</cp:coreProperties>
</file>