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96" r:id="rId4"/>
    <p:sldId id="297" r:id="rId5"/>
    <p:sldId id="298" r:id="rId6"/>
    <p:sldId id="276" r:id="rId7"/>
    <p:sldId id="277" r:id="rId8"/>
    <p:sldId id="299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6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B2"/>
    <a:srgbClr val="6BC0FF"/>
    <a:srgbClr val="4785B8"/>
    <a:srgbClr val="396E9A"/>
    <a:srgbClr val="174366"/>
    <a:srgbClr val="000000"/>
    <a:srgbClr val="4B5C75"/>
    <a:srgbClr val="0F518E"/>
    <a:srgbClr val="56C6F2"/>
    <a:srgbClr val="F2EAE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A2E3D7-91A6-4EEF-82B1-5629029CE8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9813" y="714735"/>
            <a:ext cx="4011060" cy="4011060"/>
          </a:xfrm>
          <a:prstGeom prst="ellipse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A231D34-A997-4FA9-AB4B-04B0E2BA2E28}"/>
              </a:ext>
            </a:extLst>
          </p:cNvPr>
          <p:cNvSpPr/>
          <p:nvPr/>
        </p:nvSpPr>
        <p:spPr>
          <a:xfrm>
            <a:off x="3884745" y="714735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2D3392-C542-49BC-BB5B-6DE5C8EFA770}"/>
              </a:ext>
            </a:extLst>
          </p:cNvPr>
          <p:cNvSpPr/>
          <p:nvPr/>
        </p:nvSpPr>
        <p:spPr>
          <a:xfrm>
            <a:off x="4296195" y="848021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4653895" y="5219935"/>
            <a:ext cx="3082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kern="1800" spc="1100" dirty="0">
                <a:solidFill>
                  <a:schemeClr val="accent6"/>
                </a:solidFill>
              </a:rPr>
              <a:t>PRISM</a:t>
            </a:r>
            <a:endParaRPr lang="ko-KR" altLang="en-US" sz="5400" kern="1800" spc="1100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0BFDF4-616E-4260-AED0-D996CE7660D0}"/>
              </a:ext>
            </a:extLst>
          </p:cNvPr>
          <p:cNvSpPr txBox="1"/>
          <p:nvPr/>
        </p:nvSpPr>
        <p:spPr>
          <a:xfrm>
            <a:off x="106326" y="116959"/>
            <a:ext cx="134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accent6"/>
                </a:solidFill>
              </a:rPr>
              <a:t>새별의</a:t>
            </a:r>
            <a:r>
              <a:rPr lang="ko-KR" altLang="en-US" sz="1200" dirty="0">
                <a:solidFill>
                  <a:schemeClr val="accent6"/>
                </a:solidFill>
              </a:rPr>
              <a:t> 파워포인트</a:t>
            </a: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B2E78A-DD76-4579-AE6D-036298A78335}"/>
              </a:ext>
            </a:extLst>
          </p:cNvPr>
          <p:cNvSpPr txBox="1"/>
          <p:nvPr/>
        </p:nvSpPr>
        <p:spPr>
          <a:xfrm>
            <a:off x="3560693" y="2824480"/>
            <a:ext cx="50706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7" name="양쪽 대괄호 6">
            <a:extLst>
              <a:ext uri="{FF2B5EF4-FFF2-40B4-BE49-F238E27FC236}">
                <a16:creationId xmlns:a16="http://schemas.microsoft.com/office/drawing/2014/main" id="{97AE4A29-2593-4900-B755-39346EFAB48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59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FEE7F62-C20B-4071-9D3D-B76ABFF40067}"/>
              </a:ext>
            </a:extLst>
          </p:cNvPr>
          <p:cNvSpPr txBox="1"/>
          <p:nvPr/>
        </p:nvSpPr>
        <p:spPr>
          <a:xfrm>
            <a:off x="1212348" y="1627613"/>
            <a:ext cx="264158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>
                <a:solidFill>
                  <a:schemeClr val="bg1"/>
                </a:solidFill>
              </a:rPr>
              <a:t> 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A151CF-30D6-4926-B0EE-1D081AF1F004}"/>
              </a:ext>
            </a:extLst>
          </p:cNvPr>
          <p:cNvSpPr txBox="1"/>
          <p:nvPr/>
        </p:nvSpPr>
        <p:spPr>
          <a:xfrm>
            <a:off x="9774465" y="2931203"/>
            <a:ext cx="12987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3800">
                <a:solidFill>
                  <a:srgbClr val="0194E7"/>
                </a:solidFill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」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1B9053-7F76-4FFD-B914-FC2DACD95A56}"/>
              </a:ext>
            </a:extLst>
          </p:cNvPr>
          <p:cNvSpPr txBox="1"/>
          <p:nvPr/>
        </p:nvSpPr>
        <p:spPr>
          <a:xfrm>
            <a:off x="3048886" y="2931203"/>
            <a:ext cx="6097772" cy="995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ko-KR" altLang="en-US" sz="1800" i="1" spc="-150" dirty="0">
                <a:solidFill>
                  <a:schemeClr val="bg1"/>
                </a:solidFill>
              </a:rPr>
              <a:t>그리워 멀리 하나에 이름과</a:t>
            </a:r>
            <a:r>
              <a:rPr lang="en-US" altLang="ko-KR" sz="1800" i="1" spc="-150" dirty="0">
                <a:solidFill>
                  <a:schemeClr val="bg1"/>
                </a:solidFill>
              </a:rPr>
              <a:t>, </a:t>
            </a:r>
            <a:r>
              <a:rPr lang="ko-KR" altLang="en-US" sz="1800" i="1" spc="-150" dirty="0">
                <a:solidFill>
                  <a:schemeClr val="bg1"/>
                </a:solidFill>
              </a:rPr>
              <a:t>무엇인지 별에도 어머니 이름자 </a:t>
            </a:r>
            <a:r>
              <a:rPr lang="ko-KR" altLang="en-US" sz="18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하나에 슬퍼하는 너무나 위에 된 봅니다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없이 별에도 이름을 나는 풀이 </a:t>
            </a:r>
            <a:r>
              <a:rPr lang="ko-KR" altLang="en-US" sz="18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부끄러운 시와 계절이 봅니다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</a:t>
            </a:r>
            <a:endParaRPr lang="ko-KR" altLang="en-US" sz="1800" i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42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94FBE0-043F-4D38-AB0A-4A7B2F3582AC}"/>
              </a:ext>
            </a:extLst>
          </p:cNvPr>
          <p:cNvSpPr/>
          <p:nvPr/>
        </p:nvSpPr>
        <p:spPr>
          <a:xfrm>
            <a:off x="2796363" y="2402958"/>
            <a:ext cx="6581553" cy="2169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E3DBFF-1414-4BF0-ADA5-9B5D3274B90E}"/>
              </a:ext>
            </a:extLst>
          </p:cNvPr>
          <p:cNvSpPr txBox="1"/>
          <p:nvPr/>
        </p:nvSpPr>
        <p:spPr>
          <a:xfrm>
            <a:off x="4047433" y="2967335"/>
            <a:ext cx="4079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sz="5400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어려울것없음</a:t>
            </a:r>
            <a:endParaRPr lang="ko-KR" altLang="en-US" sz="5400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54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2B895-78D9-4620-B1F3-86FFF76BB729}"/>
              </a:ext>
            </a:extLst>
          </p:cNvPr>
          <p:cNvSpPr txBox="1"/>
          <p:nvPr/>
        </p:nvSpPr>
        <p:spPr>
          <a:xfrm>
            <a:off x="3372736" y="2931203"/>
            <a:ext cx="5446528" cy="1300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solidFill>
                  <a:schemeClr val="bg1"/>
                </a:solidFill>
              </a:rPr>
              <a:t>그리워 멀리 하나에 이름과</a:t>
            </a:r>
            <a:r>
              <a:rPr lang="en-US" altLang="ko-KR" sz="1800" spc="-150" dirty="0">
                <a:solidFill>
                  <a:schemeClr val="bg1"/>
                </a:solidFill>
              </a:rPr>
              <a:t>, </a:t>
            </a:r>
            <a:r>
              <a:rPr lang="ko-KR" altLang="en-US" sz="1800" spc="-150" dirty="0">
                <a:solidFill>
                  <a:schemeClr val="bg1"/>
                </a:solidFill>
              </a:rPr>
              <a:t>무엇인지 별에도 어머니 이름자 </a:t>
            </a:r>
            <a:r>
              <a:rPr lang="ko-KR" altLang="en-US" sz="1800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r>
              <a:rPr lang="ko-KR" altLang="en-US" sz="1800" spc="-150" dirty="0">
                <a:solidFill>
                  <a:schemeClr val="bg1"/>
                </a:solidFill>
              </a:rPr>
              <a:t>하나에 슬퍼하는 너무나 위에 된 봅니다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r>
              <a:rPr lang="ko-KR" altLang="en-US" sz="1800" spc="-150" dirty="0">
                <a:solidFill>
                  <a:schemeClr val="bg1"/>
                </a:solidFill>
              </a:rPr>
              <a:t>없이 별에도 이름을 나는 풀이 </a:t>
            </a:r>
            <a:r>
              <a:rPr lang="ko-KR" altLang="en-US" sz="1800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endParaRPr lang="ko-KR" altLang="en-US" sz="1800" spc="-15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1ACE-3E1E-4C35-B9EE-5628C56357C0}"/>
              </a:ext>
            </a:extLst>
          </p:cNvPr>
          <p:cNvSpPr txBox="1"/>
          <p:nvPr/>
        </p:nvSpPr>
        <p:spPr>
          <a:xfrm>
            <a:off x="2745641" y="2331038"/>
            <a:ext cx="627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“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75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77FE27-9963-4D3D-A5F2-4E98CFCD3E7F}"/>
              </a:ext>
            </a:extLst>
          </p:cNvPr>
          <p:cNvSpPr txBox="1"/>
          <p:nvPr/>
        </p:nvSpPr>
        <p:spPr>
          <a:xfrm>
            <a:off x="3072576" y="2052320"/>
            <a:ext cx="6046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메시지를 입력하세요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9DE97F-8CBB-4ED0-82CB-C48A7E9C72C5}"/>
              </a:ext>
            </a:extLst>
          </p:cNvPr>
          <p:cNvSpPr txBox="1"/>
          <p:nvPr/>
        </p:nvSpPr>
        <p:spPr>
          <a:xfrm>
            <a:off x="3072576" y="3882351"/>
            <a:ext cx="6046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메시지를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24607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729955-24A0-4B77-9DEF-3F207BC2F642}"/>
              </a:ext>
            </a:extLst>
          </p:cNvPr>
          <p:cNvSpPr txBox="1"/>
          <p:nvPr/>
        </p:nvSpPr>
        <p:spPr>
          <a:xfrm>
            <a:off x="4857520" y="3244334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작게 썼다가 크게 썼다가</a:t>
            </a:r>
          </a:p>
        </p:txBody>
      </p:sp>
    </p:spTree>
    <p:extLst>
      <p:ext uri="{BB962C8B-B14F-4D97-AF65-F5344CB8AC3E}">
        <p14:creationId xmlns:p14="http://schemas.microsoft.com/office/powerpoint/2010/main" val="123407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362480" y="3034175"/>
            <a:ext cx="3467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THANK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YOU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387839" y="326277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제목을 입력하세요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1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75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387839" y="326277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제목을 입력하세요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2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28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387839" y="326277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제목을 입력하세요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3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387839" y="326277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제목을 입력하세요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4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61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6ABA712-6BAE-484F-97C2-E24F30E85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379903"/>
              </p:ext>
            </p:extLst>
          </p:nvPr>
        </p:nvGraphicFramePr>
        <p:xfrm>
          <a:off x="696686" y="1240876"/>
          <a:ext cx="10855185" cy="5355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7883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2258316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2449285">
                  <a:extLst>
                    <a:ext uri="{9D8B030D-6E8A-4147-A177-3AD203B41FA5}">
                      <a16:colId xmlns:a16="http://schemas.microsoft.com/office/drawing/2014/main" val="2763012128"/>
                    </a:ext>
                  </a:extLst>
                </a:gridCol>
                <a:gridCol w="2307772">
                  <a:extLst>
                    <a:ext uri="{9D8B030D-6E8A-4147-A177-3AD203B41FA5}">
                      <a16:colId xmlns:a16="http://schemas.microsoft.com/office/drawing/2014/main" val="3343017508"/>
                    </a:ext>
                  </a:extLst>
                </a:gridCol>
                <a:gridCol w="2211929">
                  <a:extLst>
                    <a:ext uri="{9D8B030D-6E8A-4147-A177-3AD203B41FA5}">
                      <a16:colId xmlns:a16="http://schemas.microsoft.com/office/drawing/2014/main" val="2030726938"/>
                    </a:ext>
                  </a:extLst>
                </a:gridCol>
              </a:tblGrid>
              <a:tr h="1528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시나리오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회사 가야 하는데 전철역까지 멀어서 </a:t>
                      </a:r>
                      <a:r>
                        <a:rPr lang="ko-KR" altLang="en-US" sz="1400" kern="12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버스타려면</a:t>
                      </a:r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 한참 걸어야 하고 시간이 너무 걸린다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킥보드를 검색해보지만 회사마다 어플이 달라 필요한 킥보드에 따라 다른 어플을 실행시는 것이 매우 불편하다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여러 회사의 킥보드를 비교해보며 배터리 잔량</a:t>
                      </a:r>
                      <a:r>
                        <a:rPr lang="en-US" altLang="ko-KR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편의 기능 등을 찾아보고 마음에 드는 킥보드를 선택하여 이용한다</a:t>
                      </a:r>
                      <a:r>
                        <a:rPr lang="en-US" altLang="ko-KR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kern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목적지에 도착하여 사용한 킥보드를 반납한다</a:t>
                      </a:r>
                      <a:r>
                        <a:rPr lang="en-US" altLang="ko-KR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kern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1528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kern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니</a:t>
                      </a:r>
                      <a:r>
                        <a:rPr lang="ko-KR" altLang="en-US" sz="240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2400" kern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즈</a:t>
                      </a:r>
                      <a:endParaRPr lang="ko-KR" altLang="en-US" sz="240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시간 절약을 위해 빠르게 전철역까지 이동하고 싶다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하나의 어플을 이용하여 모든 </a:t>
                      </a:r>
                      <a:r>
                        <a:rPr lang="ko-KR" altLang="en-US" sz="1400" kern="12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공유킥보드를</a:t>
                      </a:r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 검색하고 싶다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여러 회사의 킥보드가 한 화면의 지도에 표시 되어 한 눈에 보고 싶다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사전에 등록한 결제수단으로 자동결제를 진행하고 싶다</a:t>
                      </a:r>
                      <a:r>
                        <a:rPr lang="en-US" altLang="ko-KR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kern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1385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사용자</a:t>
                      </a:r>
                      <a:endParaRPr lang="en-US" altLang="ko-KR" sz="240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240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행동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집 주변에 </a:t>
                      </a:r>
                      <a:r>
                        <a:rPr lang="ko-KR" altLang="en-US" sz="1400" kern="12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공유킥보드들이</a:t>
                      </a:r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 비치되어 있는 것을 보고 어플을 실행한다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통합 어플을 통해 킥보드를 탐색한다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킥보드를 탐색 후 결제수단을  선택하여 이용한다</a:t>
                      </a:r>
                      <a:r>
                        <a:rPr lang="en-US" altLang="ko-KR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kern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목적지에 킥보드를 반납하고 지금까지 계산된 요금을 결제한다</a:t>
                      </a:r>
                      <a:r>
                        <a:rPr lang="en-US" altLang="ko-KR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kern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  <a:tr h="9143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기 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위치 기반 기능으로 </a:t>
                      </a:r>
                      <a:r>
                        <a:rPr lang="ko-KR" altLang="en-US" sz="1400" kern="12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킥보드</a:t>
                      </a:r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 탐색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여러 회사의 </a:t>
                      </a:r>
                      <a:r>
                        <a:rPr lang="ko-KR" altLang="en-US" sz="1400" kern="12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킥보드</a:t>
                      </a:r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 정보를 제공받아 통합 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해당 킥보드를 선택하면 통합 결제 시스템에 연동되어 요금계산이 시작된다</a:t>
                      </a:r>
                      <a:r>
                        <a:rPr lang="en-US" altLang="ko-KR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kern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결제 시스템에 의하여 요금이 자동으로 결제되고 완료된다</a:t>
                      </a:r>
                      <a:r>
                        <a:rPr lang="en-US" altLang="ko-KR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kern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948688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3BF058-DAFC-4B16-A830-CA24218C48F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790262-CCA1-493D-86E2-04D39543DF7F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706F9-CA3E-473F-BB8B-6E262CF3790B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유저 시나리오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F051F70-8454-4C07-BBDD-76908C9B92D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58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6DAD3A2-CFF0-4D0A-9AC5-E83BFA79D8AE}"/>
              </a:ext>
            </a:extLst>
          </p:cNvPr>
          <p:cNvSpPr/>
          <p:nvPr/>
        </p:nvSpPr>
        <p:spPr>
          <a:xfrm>
            <a:off x="527136" y="1516828"/>
            <a:ext cx="4902200" cy="2220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9FD786-C859-4AD4-BA6F-D81458F26C0C}"/>
              </a:ext>
            </a:extLst>
          </p:cNvPr>
          <p:cNvSpPr/>
          <p:nvPr/>
        </p:nvSpPr>
        <p:spPr>
          <a:xfrm>
            <a:off x="6529313" y="1502129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576B35-CD3C-423D-93D2-0646784DDD4A}"/>
              </a:ext>
            </a:extLst>
          </p:cNvPr>
          <p:cNvSpPr/>
          <p:nvPr/>
        </p:nvSpPr>
        <p:spPr>
          <a:xfrm>
            <a:off x="527140" y="4171065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5F2E44-F418-45DF-9F1F-1481BFD71AA0}"/>
              </a:ext>
            </a:extLst>
          </p:cNvPr>
          <p:cNvSpPr/>
          <p:nvPr/>
        </p:nvSpPr>
        <p:spPr>
          <a:xfrm>
            <a:off x="6529313" y="4181816"/>
            <a:ext cx="4902200" cy="2235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EB6928-56CE-4D1B-961F-55CB97BB2BAE}"/>
              </a:ext>
            </a:extLst>
          </p:cNvPr>
          <p:cNvSpPr/>
          <p:nvPr/>
        </p:nvSpPr>
        <p:spPr>
          <a:xfrm>
            <a:off x="6648269" y="3144507"/>
            <a:ext cx="4826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1F9BF4-F74A-46FD-AE15-860E7F714C05}"/>
              </a:ext>
            </a:extLst>
          </p:cNvPr>
          <p:cNvSpPr/>
          <p:nvPr/>
        </p:nvSpPr>
        <p:spPr>
          <a:xfrm>
            <a:off x="753006" y="1662932"/>
            <a:ext cx="1614672" cy="1766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3F00C6-FDDF-48AB-A8B6-E47D459D5CEC}"/>
              </a:ext>
            </a:extLst>
          </p:cNvPr>
          <p:cNvSpPr txBox="1"/>
          <p:nvPr/>
        </p:nvSpPr>
        <p:spPr>
          <a:xfrm>
            <a:off x="2818724" y="1562601"/>
            <a:ext cx="2280395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이   </a:t>
            </a:r>
            <a:r>
              <a:rPr lang="ko-KR" altLang="en-US" spc="-150" dirty="0" err="1">
                <a:solidFill>
                  <a:schemeClr val="bg1"/>
                </a:solidFill>
                <a:latin typeface="+mn-ea"/>
              </a:rPr>
              <a:t>름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: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pc="-150" dirty="0" err="1">
                <a:solidFill>
                  <a:schemeClr val="bg1"/>
                </a:solidFill>
                <a:latin typeface="+mn-ea"/>
              </a:rPr>
              <a:t>이방원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나   이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: 35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세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직   업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회사원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거주지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안산시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역   할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이용자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0051E8-FA4A-471B-BAA3-612D1166F082}"/>
              </a:ext>
            </a:extLst>
          </p:cNvPr>
          <p:cNvSpPr txBox="1"/>
          <p:nvPr/>
        </p:nvSpPr>
        <p:spPr>
          <a:xfrm>
            <a:off x="753010" y="4431471"/>
            <a:ext cx="4453691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최대한 빠르게 전철역까지 가고 싶다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근처에 비치되어 있는 </a:t>
            </a:r>
            <a:r>
              <a:rPr lang="ko-KR" altLang="en-US" spc="-150" dirty="0" err="1">
                <a:solidFill>
                  <a:schemeClr val="bg1"/>
                </a:solidFill>
                <a:latin typeface="+mn-ea"/>
              </a:rPr>
              <a:t>공유킥보드를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 타고 역까지 갈 수 있기를 원한다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0BD850B-4F79-4E6F-B4BA-06668402D335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E21047-2F4E-4AD2-AE02-C2867E3A947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58C8C5-C53A-428E-990B-8F9EA90BB753}"/>
              </a:ext>
            </a:extLst>
          </p:cNvPr>
          <p:cNvSpPr txBox="1"/>
          <p:nvPr/>
        </p:nvSpPr>
        <p:spPr>
          <a:xfrm>
            <a:off x="660400" y="246513"/>
            <a:ext cx="462160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페르소나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2C3B47C-5A28-4E80-9CA5-A36F7299F556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F965FBF-FEFF-43D4-BA53-26FA3FDF3FDE}"/>
              </a:ext>
            </a:extLst>
          </p:cNvPr>
          <p:cNvSpPr/>
          <p:nvPr/>
        </p:nvSpPr>
        <p:spPr>
          <a:xfrm>
            <a:off x="1427519" y="1219990"/>
            <a:ext cx="3101434" cy="3698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+mj-lt"/>
              </a:rPr>
              <a:t>프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 로 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DA714C-3663-4761-BE73-0795A1BA93AF}"/>
              </a:ext>
            </a:extLst>
          </p:cNvPr>
          <p:cNvSpPr/>
          <p:nvPr/>
        </p:nvSpPr>
        <p:spPr>
          <a:xfrm>
            <a:off x="7567542" y="1214332"/>
            <a:ext cx="3101434" cy="3698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+mj-lt"/>
              </a:rPr>
              <a:t>특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 성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9C6F4A-7A83-4157-8CCA-20D8913BFA0A}"/>
              </a:ext>
            </a:extLst>
          </p:cNvPr>
          <p:cNvSpPr/>
          <p:nvPr/>
        </p:nvSpPr>
        <p:spPr>
          <a:xfrm>
            <a:off x="1268011" y="3915088"/>
            <a:ext cx="3101434" cy="3698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lt"/>
              </a:rPr>
              <a:t>목 적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4381503-FFA8-4DC9-AD9C-ACE8CE630530}"/>
              </a:ext>
            </a:extLst>
          </p:cNvPr>
          <p:cNvSpPr/>
          <p:nvPr/>
        </p:nvSpPr>
        <p:spPr>
          <a:xfrm>
            <a:off x="7567542" y="3951030"/>
            <a:ext cx="3101434" cy="3698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lt"/>
              </a:rPr>
              <a:t>불만사항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6227E9-57BD-4B6C-8909-0AC7BD58ABEB}"/>
              </a:ext>
            </a:extLst>
          </p:cNvPr>
          <p:cNvSpPr txBox="1"/>
          <p:nvPr/>
        </p:nvSpPr>
        <p:spPr>
          <a:xfrm>
            <a:off x="6753567" y="1688775"/>
            <a:ext cx="4453691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그는 회사와 집이 멀어 전철로 출퇴근 하는 회사원이다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더운 여름 만원버스 안에서 사람들에게 치이는 것에 매우 피곤함을 느낀다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BC61B5-E8A3-4F94-931C-E6774805C7EA}"/>
              </a:ext>
            </a:extLst>
          </p:cNvPr>
          <p:cNvSpPr txBox="1"/>
          <p:nvPr/>
        </p:nvSpPr>
        <p:spPr>
          <a:xfrm>
            <a:off x="6753567" y="4431471"/>
            <a:ext cx="4453691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다양한 </a:t>
            </a:r>
            <a:r>
              <a:rPr lang="ko-KR" altLang="en-US" spc="-150" dirty="0" err="1">
                <a:solidFill>
                  <a:schemeClr val="bg1"/>
                </a:solidFill>
                <a:latin typeface="+mn-ea"/>
              </a:rPr>
              <a:t>킥보드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 때문에 각 회사 어플을 다 설치 해야 하는 불편함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하나의 프로그램으로 이용하고 싶다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066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6DAD3A2-CFF0-4D0A-9AC5-E83BFA79D8AE}"/>
              </a:ext>
            </a:extLst>
          </p:cNvPr>
          <p:cNvSpPr/>
          <p:nvPr/>
        </p:nvSpPr>
        <p:spPr>
          <a:xfrm>
            <a:off x="527136" y="1516828"/>
            <a:ext cx="4902200" cy="2220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9FD786-C859-4AD4-BA6F-D81458F26C0C}"/>
              </a:ext>
            </a:extLst>
          </p:cNvPr>
          <p:cNvSpPr/>
          <p:nvPr/>
        </p:nvSpPr>
        <p:spPr>
          <a:xfrm>
            <a:off x="6529313" y="1502129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576B35-CD3C-423D-93D2-0646784DDD4A}"/>
              </a:ext>
            </a:extLst>
          </p:cNvPr>
          <p:cNvSpPr/>
          <p:nvPr/>
        </p:nvSpPr>
        <p:spPr>
          <a:xfrm>
            <a:off x="527140" y="4171065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5F2E44-F418-45DF-9F1F-1481BFD71AA0}"/>
              </a:ext>
            </a:extLst>
          </p:cNvPr>
          <p:cNvSpPr/>
          <p:nvPr/>
        </p:nvSpPr>
        <p:spPr>
          <a:xfrm>
            <a:off x="6529313" y="4181816"/>
            <a:ext cx="4902200" cy="2235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EB6928-56CE-4D1B-961F-55CB97BB2BAE}"/>
              </a:ext>
            </a:extLst>
          </p:cNvPr>
          <p:cNvSpPr/>
          <p:nvPr/>
        </p:nvSpPr>
        <p:spPr>
          <a:xfrm>
            <a:off x="6648269" y="3144507"/>
            <a:ext cx="4826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1F9BF4-F74A-46FD-AE15-860E7F714C05}"/>
              </a:ext>
            </a:extLst>
          </p:cNvPr>
          <p:cNvSpPr/>
          <p:nvPr/>
        </p:nvSpPr>
        <p:spPr>
          <a:xfrm>
            <a:off x="753006" y="1662932"/>
            <a:ext cx="1614672" cy="1766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3F00C6-FDDF-48AB-A8B6-E47D459D5CEC}"/>
              </a:ext>
            </a:extLst>
          </p:cNvPr>
          <p:cNvSpPr txBox="1"/>
          <p:nvPr/>
        </p:nvSpPr>
        <p:spPr>
          <a:xfrm>
            <a:off x="2818724" y="1562601"/>
            <a:ext cx="2280395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이   </a:t>
            </a:r>
            <a:r>
              <a:rPr lang="ko-KR" altLang="en-US" spc="-150" dirty="0" err="1">
                <a:solidFill>
                  <a:schemeClr val="bg1"/>
                </a:solidFill>
                <a:latin typeface="+mn-ea"/>
              </a:rPr>
              <a:t>름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: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 장희빈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나   이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: 49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세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직   업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프리랜서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거주지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서울시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역   할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이용자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0051E8-FA4A-471B-BAA3-612D1166F082}"/>
              </a:ext>
            </a:extLst>
          </p:cNvPr>
          <p:cNvSpPr txBox="1"/>
          <p:nvPr/>
        </p:nvSpPr>
        <p:spPr>
          <a:xfrm>
            <a:off x="753010" y="4431471"/>
            <a:ext cx="4453691" cy="2808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익숙하지 않은 </a:t>
            </a:r>
            <a:r>
              <a:rPr lang="ko-KR" altLang="en-US" spc="-150" dirty="0" err="1">
                <a:solidFill>
                  <a:schemeClr val="bg1"/>
                </a:solidFill>
                <a:latin typeface="+mn-ea"/>
              </a:rPr>
              <a:t>킥보드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 이용법에 대해 간결한 사용법 및 단순한 화면구성이 필요 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이용료에 대한 계좌연결을 </a:t>
            </a:r>
            <a:r>
              <a:rPr lang="ko-KR" altLang="en-US" spc="-150" dirty="0" err="1">
                <a:solidFill>
                  <a:schemeClr val="bg1"/>
                </a:solidFill>
                <a:latin typeface="+mn-ea"/>
              </a:rPr>
              <a:t>간결한게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 구성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이용방법 및 반납방법 통일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800" dirty="0"/>
              <a:t> </a:t>
            </a:r>
            <a:endParaRPr lang="en-US" altLang="ko-KR" sz="1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0BD850B-4F79-4E6F-B4BA-06668402D335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E21047-2F4E-4AD2-AE02-C2867E3A947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58C8C5-C53A-428E-990B-8F9EA90BB753}"/>
              </a:ext>
            </a:extLst>
          </p:cNvPr>
          <p:cNvSpPr txBox="1"/>
          <p:nvPr/>
        </p:nvSpPr>
        <p:spPr>
          <a:xfrm>
            <a:off x="660400" y="246513"/>
            <a:ext cx="462160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페르소나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2C3B47C-5A28-4E80-9CA5-A36F7299F556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F965FBF-FEFF-43D4-BA53-26FA3FDF3FDE}"/>
              </a:ext>
            </a:extLst>
          </p:cNvPr>
          <p:cNvSpPr/>
          <p:nvPr/>
        </p:nvSpPr>
        <p:spPr>
          <a:xfrm>
            <a:off x="1427519" y="1219990"/>
            <a:ext cx="3101434" cy="3698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+mj-lt"/>
              </a:rPr>
              <a:t>프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 로 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DA714C-3663-4761-BE73-0795A1BA93AF}"/>
              </a:ext>
            </a:extLst>
          </p:cNvPr>
          <p:cNvSpPr/>
          <p:nvPr/>
        </p:nvSpPr>
        <p:spPr>
          <a:xfrm>
            <a:off x="7567542" y="1214332"/>
            <a:ext cx="3101434" cy="3698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+mj-lt"/>
              </a:rPr>
              <a:t>특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 성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9C6F4A-7A83-4157-8CCA-20D8913BFA0A}"/>
              </a:ext>
            </a:extLst>
          </p:cNvPr>
          <p:cNvSpPr/>
          <p:nvPr/>
        </p:nvSpPr>
        <p:spPr>
          <a:xfrm>
            <a:off x="1268011" y="3915088"/>
            <a:ext cx="3101434" cy="3698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lt"/>
              </a:rPr>
              <a:t>목 적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4381503-FFA8-4DC9-AD9C-ACE8CE630530}"/>
              </a:ext>
            </a:extLst>
          </p:cNvPr>
          <p:cNvSpPr/>
          <p:nvPr/>
        </p:nvSpPr>
        <p:spPr>
          <a:xfrm>
            <a:off x="7567542" y="3951030"/>
            <a:ext cx="3101434" cy="3698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lt"/>
              </a:rPr>
              <a:t>불만사항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6227E9-57BD-4B6C-8909-0AC7BD58ABEB}"/>
              </a:ext>
            </a:extLst>
          </p:cNvPr>
          <p:cNvSpPr txBox="1"/>
          <p:nvPr/>
        </p:nvSpPr>
        <p:spPr>
          <a:xfrm>
            <a:off x="6753567" y="1613469"/>
            <a:ext cx="4453691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프리랜서로 일 하고 있는 </a:t>
            </a:r>
            <a:r>
              <a:rPr lang="ko-KR" altLang="en-US" spc="-150" dirty="0" err="1">
                <a:solidFill>
                  <a:schemeClr val="bg1"/>
                </a:solidFill>
                <a:latin typeface="+mn-ea"/>
              </a:rPr>
              <a:t>박영은씨는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 미팅을 위해 사무실 근처로 짧은 거리를 이동할 일이 많다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대중교통을 이용하여 사무실까지 도보로 이동하기에는 거리가 있는 편이다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BC61B5-E8A3-4F94-931C-E6774805C7EA}"/>
              </a:ext>
            </a:extLst>
          </p:cNvPr>
          <p:cNvSpPr txBox="1"/>
          <p:nvPr/>
        </p:nvSpPr>
        <p:spPr>
          <a:xfrm>
            <a:off x="6753567" y="4313133"/>
            <a:ext cx="4453691" cy="2118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킥보드를 이용해 본적이 없어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가입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사용법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활용방법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등에 미숙하다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주변에 킥보드가 있어도 자신이 사용하고 있는 </a:t>
            </a:r>
            <a:r>
              <a:rPr lang="ko-KR" altLang="en-US" spc="-150" dirty="0" err="1">
                <a:solidFill>
                  <a:schemeClr val="bg1"/>
                </a:solidFill>
                <a:latin typeface="+mn-ea"/>
              </a:rPr>
              <a:t>킥보드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 사가 아니면 이용하지 못한다는 것에 불편함을 느낌 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084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DBB2DDD9-D7E4-435B-A972-99C72A3D2779}"/>
              </a:ext>
            </a:extLst>
          </p:cNvPr>
          <p:cNvSpPr/>
          <p:nvPr/>
        </p:nvSpPr>
        <p:spPr>
          <a:xfrm>
            <a:off x="7594878" y="129093"/>
            <a:ext cx="1990165" cy="52713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>
                <a:solidFill>
                  <a:schemeClr val="tx1"/>
                </a:solidFill>
              </a:rPr>
              <a:t>메인 페이지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2F21F7-E692-4F40-B00E-CEC6A09F212B}"/>
              </a:ext>
            </a:extLst>
          </p:cNvPr>
          <p:cNvSpPr/>
          <p:nvPr/>
        </p:nvSpPr>
        <p:spPr>
          <a:xfrm>
            <a:off x="7616394" y="2743192"/>
            <a:ext cx="1947594" cy="527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>
                <a:solidFill>
                  <a:schemeClr val="tx1"/>
                </a:solidFill>
              </a:rPr>
              <a:t>지도정보 연동</a:t>
            </a:r>
            <a:endParaRPr lang="en-US" altLang="ko-KR" sz="1700" dirty="0">
              <a:solidFill>
                <a:schemeClr val="tx1"/>
              </a:solidFill>
            </a:endParaRPr>
          </a:p>
          <a:p>
            <a:pPr algn="ctr"/>
            <a:r>
              <a:rPr lang="ko-KR" altLang="en-US" sz="1700" dirty="0" err="1">
                <a:solidFill>
                  <a:schemeClr val="tx1"/>
                </a:solidFill>
              </a:rPr>
              <a:t>킥보드</a:t>
            </a:r>
            <a:r>
              <a:rPr lang="ko-KR" altLang="en-US" sz="1700" dirty="0">
                <a:solidFill>
                  <a:schemeClr val="tx1"/>
                </a:solidFill>
              </a:rPr>
              <a:t> 탐색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68E748-4194-4748-892F-B83F4215201C}"/>
              </a:ext>
            </a:extLst>
          </p:cNvPr>
          <p:cNvSpPr/>
          <p:nvPr/>
        </p:nvSpPr>
        <p:spPr>
          <a:xfrm>
            <a:off x="7594878" y="968188"/>
            <a:ext cx="1947594" cy="527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FA98FD-D4A0-4143-8622-ECF9B7674513}"/>
              </a:ext>
            </a:extLst>
          </p:cNvPr>
          <p:cNvSpPr/>
          <p:nvPr/>
        </p:nvSpPr>
        <p:spPr>
          <a:xfrm>
            <a:off x="7616394" y="1861069"/>
            <a:ext cx="1947594" cy="527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err="1">
                <a:solidFill>
                  <a:schemeClr val="tx1"/>
                </a:solidFill>
              </a:rPr>
              <a:t>미로그인시</a:t>
            </a:r>
            <a:endParaRPr lang="en-US" altLang="ko-KR" sz="1700" dirty="0">
              <a:solidFill>
                <a:schemeClr val="tx1"/>
              </a:solidFill>
            </a:endParaRPr>
          </a:p>
          <a:p>
            <a:pPr algn="ctr"/>
            <a:r>
              <a:rPr lang="ko-KR" altLang="en-US" sz="17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1E1C51-4A89-4A76-9F3D-215434B0EAC1}"/>
              </a:ext>
            </a:extLst>
          </p:cNvPr>
          <p:cNvSpPr/>
          <p:nvPr/>
        </p:nvSpPr>
        <p:spPr>
          <a:xfrm>
            <a:off x="7594878" y="3636075"/>
            <a:ext cx="1947594" cy="527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err="1">
                <a:solidFill>
                  <a:schemeClr val="tx1"/>
                </a:solidFill>
              </a:rPr>
              <a:t>킥보드</a:t>
            </a:r>
            <a:r>
              <a:rPr lang="ko-KR" altLang="en-US" sz="1700" dirty="0">
                <a:solidFill>
                  <a:schemeClr val="tx1"/>
                </a:solidFill>
              </a:rPr>
              <a:t>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1ED718-F7D0-43D7-8A90-225AA77D4C6E}"/>
              </a:ext>
            </a:extLst>
          </p:cNvPr>
          <p:cNvSpPr/>
          <p:nvPr/>
        </p:nvSpPr>
        <p:spPr>
          <a:xfrm>
            <a:off x="7594877" y="4528959"/>
            <a:ext cx="1947594" cy="527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>
                <a:solidFill>
                  <a:schemeClr val="tx1"/>
                </a:solidFill>
              </a:rPr>
              <a:t>결제수단 선택</a:t>
            </a:r>
            <a:endParaRPr lang="en-US" altLang="ko-KR" sz="17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6E0437-8A8E-4331-84EA-95DCD1A9F6AE}"/>
              </a:ext>
            </a:extLst>
          </p:cNvPr>
          <p:cNvSpPr/>
          <p:nvPr/>
        </p:nvSpPr>
        <p:spPr>
          <a:xfrm>
            <a:off x="7594876" y="5389570"/>
            <a:ext cx="1947594" cy="527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err="1">
                <a:solidFill>
                  <a:schemeClr val="tx1"/>
                </a:solidFill>
              </a:rPr>
              <a:t>킥보드</a:t>
            </a:r>
            <a:r>
              <a:rPr lang="ko-KR" altLang="en-US" sz="1700" dirty="0">
                <a:solidFill>
                  <a:schemeClr val="tx1"/>
                </a:solidFill>
              </a:rPr>
              <a:t> 반납</a:t>
            </a:r>
            <a:endParaRPr lang="en-US" altLang="ko-KR" sz="17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6562A4-89EA-479F-886B-0C7CAC5288CA}"/>
              </a:ext>
            </a:extLst>
          </p:cNvPr>
          <p:cNvSpPr/>
          <p:nvPr/>
        </p:nvSpPr>
        <p:spPr>
          <a:xfrm>
            <a:off x="7594876" y="6228665"/>
            <a:ext cx="1947594" cy="527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>
                <a:solidFill>
                  <a:schemeClr val="tx1"/>
                </a:solidFill>
              </a:rPr>
              <a:t>반납확인 종료</a:t>
            </a:r>
            <a:endParaRPr lang="en-US" altLang="ko-KR" sz="1700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E2ACFF0-A552-44FB-996C-424AAA4E7697}"/>
              </a:ext>
            </a:extLst>
          </p:cNvPr>
          <p:cNvCxnSpPr>
            <a:cxnSpLocks/>
          </p:cNvCxnSpPr>
          <p:nvPr/>
        </p:nvCxnSpPr>
        <p:spPr>
          <a:xfrm>
            <a:off x="8563066" y="710003"/>
            <a:ext cx="0" cy="2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DCF8DA5-26E3-4C49-A514-778351580260}"/>
              </a:ext>
            </a:extLst>
          </p:cNvPr>
          <p:cNvCxnSpPr>
            <a:cxnSpLocks/>
          </p:cNvCxnSpPr>
          <p:nvPr/>
        </p:nvCxnSpPr>
        <p:spPr>
          <a:xfrm>
            <a:off x="8595339" y="1570610"/>
            <a:ext cx="0" cy="2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7BBA47E-EDFE-4060-B940-9A1C5381D260}"/>
              </a:ext>
            </a:extLst>
          </p:cNvPr>
          <p:cNvCxnSpPr>
            <a:cxnSpLocks/>
          </p:cNvCxnSpPr>
          <p:nvPr/>
        </p:nvCxnSpPr>
        <p:spPr>
          <a:xfrm>
            <a:off x="8573823" y="2474249"/>
            <a:ext cx="0" cy="2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61CECB3-2D78-4FF6-B77F-CBE751A6A748}"/>
              </a:ext>
            </a:extLst>
          </p:cNvPr>
          <p:cNvCxnSpPr>
            <a:cxnSpLocks/>
          </p:cNvCxnSpPr>
          <p:nvPr/>
        </p:nvCxnSpPr>
        <p:spPr>
          <a:xfrm>
            <a:off x="8573823" y="3326802"/>
            <a:ext cx="0" cy="2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DC92B9D-3117-40AD-9C6F-2A8BB871FBE7}"/>
              </a:ext>
            </a:extLst>
          </p:cNvPr>
          <p:cNvCxnSpPr>
            <a:cxnSpLocks/>
          </p:cNvCxnSpPr>
          <p:nvPr/>
        </p:nvCxnSpPr>
        <p:spPr>
          <a:xfrm>
            <a:off x="8563066" y="4184721"/>
            <a:ext cx="0" cy="2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86D86D0-2686-462E-BFF6-55B982568072}"/>
              </a:ext>
            </a:extLst>
          </p:cNvPr>
          <p:cNvCxnSpPr>
            <a:cxnSpLocks/>
          </p:cNvCxnSpPr>
          <p:nvPr/>
        </p:nvCxnSpPr>
        <p:spPr>
          <a:xfrm>
            <a:off x="8573823" y="5077605"/>
            <a:ext cx="0" cy="2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1574DB9-947D-4F6F-9107-0BE1BA02771A}"/>
              </a:ext>
            </a:extLst>
          </p:cNvPr>
          <p:cNvCxnSpPr>
            <a:cxnSpLocks/>
          </p:cNvCxnSpPr>
          <p:nvPr/>
        </p:nvCxnSpPr>
        <p:spPr>
          <a:xfrm>
            <a:off x="8563066" y="5938216"/>
            <a:ext cx="0" cy="2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FF780C1-4F6F-4299-A569-15AD97D7D33B}"/>
              </a:ext>
            </a:extLst>
          </p:cNvPr>
          <p:cNvSpPr/>
          <p:nvPr/>
        </p:nvSpPr>
        <p:spPr>
          <a:xfrm>
            <a:off x="1721233" y="357692"/>
            <a:ext cx="3872719" cy="1320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테스크</a:t>
            </a:r>
            <a:r>
              <a:rPr lang="ko-KR" altLang="en-US" dirty="0"/>
              <a:t> 플로우</a:t>
            </a:r>
          </a:p>
        </p:txBody>
      </p:sp>
    </p:spTree>
    <p:extLst>
      <p:ext uri="{BB962C8B-B14F-4D97-AF65-F5344CB8AC3E}">
        <p14:creationId xmlns:p14="http://schemas.microsoft.com/office/powerpoint/2010/main" val="111107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441</Words>
  <Application>Microsoft Office PowerPoint</Application>
  <PresentationFormat>와이드스크린</PresentationFormat>
  <Paragraphs>88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나눔스퀘어 ExtraBold</vt:lpstr>
      <vt:lpstr>나눔스퀘어 Light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ez220405</cp:lastModifiedBy>
  <cp:revision>31</cp:revision>
  <dcterms:created xsi:type="dcterms:W3CDTF">2021-02-14T00:18:03Z</dcterms:created>
  <dcterms:modified xsi:type="dcterms:W3CDTF">2022-06-03T05:02:49Z</dcterms:modified>
</cp:coreProperties>
</file>