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7" r:id="rId4"/>
    <p:sldId id="270" r:id="rId5"/>
    <p:sldId id="259" r:id="rId6"/>
    <p:sldId id="260" r:id="rId7"/>
    <p:sldId id="276" r:id="rId8"/>
    <p:sldId id="277" r:id="rId9"/>
    <p:sldId id="258" r:id="rId10"/>
    <p:sldId id="261" r:id="rId11"/>
    <p:sldId id="262" r:id="rId12"/>
    <p:sldId id="264" r:id="rId13"/>
    <p:sldId id="263" r:id="rId14"/>
    <p:sldId id="272" r:id="rId15"/>
    <p:sldId id="273" r:id="rId16"/>
    <p:sldId id="285" r:id="rId17"/>
    <p:sldId id="266" r:id="rId18"/>
    <p:sldId id="278" r:id="rId19"/>
    <p:sldId id="279" r:id="rId20"/>
    <p:sldId id="280" r:id="rId21"/>
    <p:sldId id="282" r:id="rId22"/>
    <p:sldId id="283" r:id="rId23"/>
    <p:sldId id="271" r:id="rId24"/>
    <p:sldId id="286" r:id="rId25"/>
    <p:sldId id="269" r:id="rId2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59761-49FA-4B66-906C-25EF18E23BC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59330-D83A-4350-8E58-BAA02CE38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20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59330-D83A-4350-8E58-BAA02CE38FF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20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59330-D83A-4350-8E58-BAA02CE38FF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6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81162" y="3291058"/>
            <a:ext cx="13985714" cy="1523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300" kern="0" spc="-600" dirty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재고관리 프로그램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0073495" y="7365539"/>
            <a:ext cx="8212219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300" kern="0" spc="-2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1</a:t>
            </a:r>
            <a:r>
              <a:rPr lang="ko-KR" altLang="en-US" sz="3300" kern="0" spc="-2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조</a:t>
            </a:r>
            <a:r>
              <a:rPr lang="en-US" altLang="ko-KR" sz="3300" kern="0" spc="-2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 </a:t>
            </a:r>
            <a:r>
              <a:rPr lang="ko-KR" altLang="en-US" sz="3300" kern="0" spc="-2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김종천</a:t>
            </a:r>
            <a:r>
              <a:rPr lang="en-US" altLang="ko-KR" sz="3300" kern="0" spc="-2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, </a:t>
            </a:r>
            <a:r>
              <a:rPr lang="ko-KR" altLang="en-US" sz="3300" kern="0" spc="-2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박성원</a:t>
            </a:r>
            <a:r>
              <a:rPr lang="en-US" altLang="ko-KR" sz="3300" kern="0" spc="-2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, </a:t>
            </a:r>
            <a:r>
              <a:rPr lang="ko-KR" altLang="en-US" sz="3300" kern="0" spc="-2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김범준</a:t>
            </a:r>
            <a:r>
              <a:rPr lang="en-US" altLang="ko-KR" sz="3300" kern="0" spc="-2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, </a:t>
            </a:r>
            <a:r>
              <a:rPr lang="ko-KR" altLang="en-US" sz="3300" kern="0" spc="-2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김윤영</a:t>
            </a:r>
            <a:r>
              <a:rPr lang="en-US" altLang="ko-KR" sz="3300" kern="0" spc="-2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, </a:t>
            </a:r>
            <a:r>
              <a:rPr lang="ko-KR" altLang="en-US" sz="3300" kern="0" spc="-2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유수민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175752" y="907303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04. Use case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180952" y="865856"/>
            <a:ext cx="15929009" cy="57953"/>
            <a:chOff x="1180952" y="865856"/>
            <a:chExt cx="15929009" cy="5795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" y="865856"/>
              <a:ext cx="15929009" cy="579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80952" y="1972999"/>
            <a:ext cx="15929009" cy="57953"/>
            <a:chOff x="1180952" y="1972999"/>
            <a:chExt cx="15929009" cy="579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" y="1972999"/>
              <a:ext cx="15929009" cy="57953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102777"/>
            <a:ext cx="14278857" cy="81842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1175752" y="937440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b="1" kern="0" spc="-400" dirty="0">
                <a:solidFill>
                  <a:srgbClr val="255994"/>
                </a:solidFill>
                <a:latin typeface="Noto Sans CJK KR Black" pitchFamily="34" charset="0"/>
              </a:rPr>
              <a:t>04. </a:t>
            </a:r>
            <a:r>
              <a:rPr lang="en-US" altLang="ko-KR" sz="5500" b="1" kern="0" spc="-400" dirty="0">
                <a:solidFill>
                  <a:srgbClr val="255994"/>
                </a:solidFill>
                <a:latin typeface="Noto Sans CJK KR Black" pitchFamily="34" charset="0"/>
              </a:rPr>
              <a:t>Class Diagram</a:t>
            </a:r>
            <a:endParaRPr lang="en-US" b="1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180952" y="865856"/>
            <a:ext cx="15929009" cy="57953"/>
            <a:chOff x="1180952" y="865856"/>
            <a:chExt cx="15929009" cy="579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" y="865856"/>
              <a:ext cx="15929009" cy="579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80952" y="1972999"/>
            <a:ext cx="15929009" cy="57953"/>
            <a:chOff x="1180952" y="1972999"/>
            <a:chExt cx="15929009" cy="5795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" y="1972999"/>
              <a:ext cx="15929009" cy="57953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1FFBAF7-40F4-45CA-87F5-84CFDC702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232" y="2069052"/>
            <a:ext cx="9523535" cy="809060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175752" y="937440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b="1" kern="0" spc="-400" dirty="0">
                <a:solidFill>
                  <a:srgbClr val="255994"/>
                </a:solidFill>
                <a:latin typeface="Noto Sans CJK KR Black" pitchFamily="34" charset="0"/>
              </a:rPr>
              <a:t>04. Sequence Diagram 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EBC81DC-07F3-421E-9C09-69D540AF1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030952"/>
            <a:ext cx="10210800" cy="82418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/>
          <p:nvPr/>
        </p:nvSpPr>
        <p:spPr>
          <a:xfrm>
            <a:off x="1175752" y="945773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04. ER Diagram</a:t>
            </a:r>
            <a:endParaRPr lang="en-US" b="1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4373786-8F5E-4A06-BD76-1A6C692B5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970" y="3543300"/>
            <a:ext cx="6014986" cy="37566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DB77A0-391A-4182-9D78-AC941367D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00" y="3543300"/>
            <a:ext cx="6013628" cy="375580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8880DC67-210D-420F-8607-E753FC8E9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60" y="2246537"/>
            <a:ext cx="13205403" cy="6092864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1175752" y="945773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05. 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주요 소스코드  </a:t>
            </a:r>
            <a:r>
              <a:rPr lang="en-US" altLang="ko-KR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- DB 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출력</a:t>
            </a:r>
            <a:r>
              <a:rPr lang="en-US" altLang="ko-KR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endParaRPr lang="en-US" b="1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7C947A5C-E2E1-4B46-8F63-0D639E8D9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347" y="2275190"/>
            <a:ext cx="4068478" cy="5819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FEB17B-7AC3-4039-99BA-BBFDB5A2472F}"/>
              </a:ext>
            </a:extLst>
          </p:cNvPr>
          <p:cNvSpPr txBox="1"/>
          <p:nvPr/>
        </p:nvSpPr>
        <p:spPr>
          <a:xfrm>
            <a:off x="5715000" y="6291024"/>
            <a:ext cx="7315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002060"/>
                </a:solidFill>
              </a:rPr>
              <a:t>출력을 위해 </a:t>
            </a:r>
            <a:r>
              <a:rPr lang="en-US" altLang="ko-KR" sz="2500" b="1" dirty="0" err="1">
                <a:solidFill>
                  <a:srgbClr val="002060"/>
                </a:solidFill>
              </a:rPr>
              <a:t>componentList</a:t>
            </a:r>
            <a:r>
              <a:rPr lang="en-US" altLang="ko-KR" sz="2500" b="1" dirty="0">
                <a:solidFill>
                  <a:srgbClr val="002060"/>
                </a:solidFill>
              </a:rPr>
              <a:t> </a:t>
            </a:r>
            <a:r>
              <a:rPr lang="ko-KR" altLang="en-US" sz="2500" b="1" dirty="0">
                <a:solidFill>
                  <a:srgbClr val="002060"/>
                </a:solidFill>
              </a:rPr>
              <a:t>에 순서대로 저장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1DF6BA-A8A2-4A15-B2C0-915B66F93AB7}"/>
              </a:ext>
            </a:extLst>
          </p:cNvPr>
          <p:cNvSpPr txBox="1"/>
          <p:nvPr/>
        </p:nvSpPr>
        <p:spPr>
          <a:xfrm>
            <a:off x="8305800" y="3448146"/>
            <a:ext cx="5156200" cy="9848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</a:rPr>
              <a:t>SELECT</a:t>
            </a:r>
            <a:r>
              <a:rPr lang="ko-KR" altLang="en-US" sz="2000" b="1" dirty="0">
                <a:solidFill>
                  <a:srgbClr val="002060"/>
                </a:solidFill>
              </a:rPr>
              <a:t>문을 이용해서 </a:t>
            </a:r>
            <a:r>
              <a:rPr lang="en-US" altLang="ko-KR" sz="2000" b="1" dirty="0">
                <a:solidFill>
                  <a:srgbClr val="002060"/>
                </a:solidFill>
              </a:rPr>
              <a:t>DB</a:t>
            </a:r>
            <a:r>
              <a:rPr lang="ko-KR" altLang="en-US" sz="2000" b="1" dirty="0">
                <a:solidFill>
                  <a:srgbClr val="002060"/>
                </a:solidFill>
              </a:rPr>
              <a:t>의 </a:t>
            </a:r>
            <a:r>
              <a:rPr lang="en-US" altLang="ko-KR" sz="2000" b="1" dirty="0" err="1">
                <a:solidFill>
                  <a:srgbClr val="002060"/>
                </a:solidFill>
              </a:rPr>
              <a:t>component_stock</a:t>
            </a: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</a:p>
          <a:p>
            <a:pPr algn="ctr"/>
            <a:r>
              <a:rPr lang="ko-KR" altLang="en-US" sz="2000" b="1" dirty="0">
                <a:solidFill>
                  <a:srgbClr val="002060"/>
                </a:solidFill>
              </a:rPr>
              <a:t>테이블의 모든 항목을 불러옴</a:t>
            </a:r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80B635-1F69-4D72-9EC9-DE181C559278}"/>
              </a:ext>
            </a:extLst>
          </p:cNvPr>
          <p:cNvSpPr txBox="1"/>
          <p:nvPr/>
        </p:nvSpPr>
        <p:spPr>
          <a:xfrm>
            <a:off x="0" y="8697760"/>
            <a:ext cx="457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002060"/>
                </a:solidFill>
              </a:rPr>
              <a:t>출력을 위해 데이터 반환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168428-8808-4527-BC27-E333F72F0115}"/>
              </a:ext>
            </a:extLst>
          </p:cNvPr>
          <p:cNvSpPr/>
          <p:nvPr/>
        </p:nvSpPr>
        <p:spPr>
          <a:xfrm>
            <a:off x="762000" y="2705100"/>
            <a:ext cx="12420600" cy="743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8D3718-A74E-4EA9-943B-6FBF767946E8}"/>
              </a:ext>
            </a:extLst>
          </p:cNvPr>
          <p:cNvSpPr/>
          <p:nvPr/>
        </p:nvSpPr>
        <p:spPr>
          <a:xfrm>
            <a:off x="1523999" y="5145008"/>
            <a:ext cx="12074529" cy="984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0CD2D4-FEE9-44DB-B179-EC7227F2936B}"/>
              </a:ext>
            </a:extLst>
          </p:cNvPr>
          <p:cNvSpPr/>
          <p:nvPr/>
        </p:nvSpPr>
        <p:spPr>
          <a:xfrm>
            <a:off x="746760" y="7875943"/>
            <a:ext cx="3124200" cy="628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97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/>
          <p:nvPr/>
        </p:nvSpPr>
        <p:spPr>
          <a:xfrm>
            <a:off x="1175752" y="945773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05. 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주요 소스코드  </a:t>
            </a:r>
            <a:r>
              <a:rPr lang="en-US" altLang="ko-KR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-  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추가</a:t>
            </a:r>
            <a:endParaRPr lang="en-US" b="1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B30CBA4-D96B-4C16-A26E-545C143CE3E2}"/>
              </a:ext>
            </a:extLst>
          </p:cNvPr>
          <p:cNvSpPr txBox="1"/>
          <p:nvPr/>
        </p:nvSpPr>
        <p:spPr>
          <a:xfrm>
            <a:off x="11333865" y="2174847"/>
            <a:ext cx="5147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002060"/>
                </a:solidFill>
              </a:rPr>
              <a:t>부품 추가 페이지 열기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EE53D2B-1D30-45AE-9DCC-011E24882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79" y="2715544"/>
            <a:ext cx="7313115" cy="6705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17AC6C0-6745-43C4-AB32-477819D76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0200" y="3406702"/>
            <a:ext cx="5487321" cy="4495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55090B-88A4-47D4-A85E-C463983CA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200" y="4096186"/>
            <a:ext cx="3726241" cy="532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8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57F5D6C7-CBB8-4905-8525-67E85776E2EC}"/>
              </a:ext>
            </a:extLst>
          </p:cNvPr>
          <p:cNvSpPr txBox="1"/>
          <p:nvPr/>
        </p:nvSpPr>
        <p:spPr>
          <a:xfrm>
            <a:off x="10270976" y="2440104"/>
            <a:ext cx="6917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002060"/>
                </a:solidFill>
              </a:rPr>
              <a:t>추가 버튼 클릭 시 데이터 추가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1604182-F9EF-44DA-A593-50B915B89FE8}"/>
              </a:ext>
            </a:extLst>
          </p:cNvPr>
          <p:cNvSpPr/>
          <p:nvPr/>
        </p:nvSpPr>
        <p:spPr>
          <a:xfrm>
            <a:off x="533400" y="9182100"/>
            <a:ext cx="8854723" cy="294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9886C8-821A-4036-82FB-4882B7008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22053"/>
            <a:ext cx="8001001" cy="22279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ACE6AA-A28E-46FB-BC27-73B931F00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45938"/>
            <a:ext cx="9526348" cy="23719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820937-A0F4-4602-AA4B-2DBE552C5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6986489"/>
            <a:ext cx="9737576" cy="329071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9AC2CC2-BCC1-4230-88C4-3AC9A52A6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5940" y="7381226"/>
            <a:ext cx="2886478" cy="1133633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705D12B-E95F-4D0B-9336-7B6599A37654}"/>
              </a:ext>
            </a:extLst>
          </p:cNvPr>
          <p:cNvCxnSpPr>
            <a:cxnSpLocks/>
          </p:cNvCxnSpPr>
          <p:nvPr/>
        </p:nvCxnSpPr>
        <p:spPr>
          <a:xfrm>
            <a:off x="14820115" y="5201051"/>
            <a:ext cx="0" cy="24477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9550F1-EAEA-44AA-AB8F-8760A48D4BC7}"/>
              </a:ext>
            </a:extLst>
          </p:cNvPr>
          <p:cNvSpPr/>
          <p:nvPr/>
        </p:nvSpPr>
        <p:spPr>
          <a:xfrm>
            <a:off x="13565940" y="7722885"/>
            <a:ext cx="2696057" cy="262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94F5E6-FB9D-41B8-8CE0-278E7225E378}"/>
              </a:ext>
            </a:extLst>
          </p:cNvPr>
          <p:cNvSpPr txBox="1"/>
          <p:nvPr/>
        </p:nvSpPr>
        <p:spPr>
          <a:xfrm>
            <a:off x="13309808" y="8878272"/>
            <a:ext cx="3504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002060"/>
                </a:solidFill>
              </a:rPr>
              <a:t>수정된 데이터</a:t>
            </a:r>
          </a:p>
        </p:txBody>
      </p:sp>
      <p:sp>
        <p:nvSpPr>
          <p:cNvPr id="15" name="Object 33">
            <a:extLst>
              <a:ext uri="{FF2B5EF4-FFF2-40B4-BE49-F238E27FC236}">
                <a16:creationId xmlns:a16="http://schemas.microsoft.com/office/drawing/2014/main" id="{402D6D13-31A0-4228-8E87-94DE46C3A38C}"/>
              </a:ext>
            </a:extLst>
          </p:cNvPr>
          <p:cNvSpPr txBox="1"/>
          <p:nvPr/>
        </p:nvSpPr>
        <p:spPr>
          <a:xfrm>
            <a:off x="1175752" y="945773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05. 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주요 소스코드  </a:t>
            </a:r>
            <a:r>
              <a:rPr lang="en-US" altLang="ko-KR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-  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추가</a:t>
            </a:r>
            <a:endParaRPr lang="en-US" b="1" dirty="0"/>
          </a:p>
        </p:txBody>
      </p:sp>
      <p:grpSp>
        <p:nvGrpSpPr>
          <p:cNvPr id="17" name="그룹 1011">
            <a:extLst>
              <a:ext uri="{FF2B5EF4-FFF2-40B4-BE49-F238E27FC236}">
                <a16:creationId xmlns:a16="http://schemas.microsoft.com/office/drawing/2014/main" id="{0A5F3781-06C3-40E8-ABBA-24302F2AC02C}"/>
              </a:ext>
            </a:extLst>
          </p:cNvPr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19" name="Object 34">
              <a:extLst>
                <a:ext uri="{FF2B5EF4-FFF2-40B4-BE49-F238E27FC236}">
                  <a16:creationId xmlns:a16="http://schemas.microsoft.com/office/drawing/2014/main" id="{3419CB64-D95B-43A0-ABA1-233CB5BCC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20" name="그룹 1012">
            <a:extLst>
              <a:ext uri="{FF2B5EF4-FFF2-40B4-BE49-F238E27FC236}">
                <a16:creationId xmlns:a16="http://schemas.microsoft.com/office/drawing/2014/main" id="{2EE406FE-E364-476B-BF3A-6C95B82690CC}"/>
              </a:ext>
            </a:extLst>
          </p:cNvPr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21" name="Object 37">
              <a:extLst>
                <a:ext uri="{FF2B5EF4-FFF2-40B4-BE49-F238E27FC236}">
                  <a16:creationId xmlns:a16="http://schemas.microsoft.com/office/drawing/2014/main" id="{CFEC32CB-47BA-4A30-B744-1543DFE9F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21E5A9A-DE04-46C8-9574-2ADDDAB2AE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01711" y="3080142"/>
            <a:ext cx="3810532" cy="315321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DC0B17A-2C0B-4379-9F8C-A7E82BBC24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8261" y="3484089"/>
            <a:ext cx="3057854" cy="436980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8D4837-571C-4FD5-99BF-1230E776265C}"/>
              </a:ext>
            </a:extLst>
          </p:cNvPr>
          <p:cNvSpPr/>
          <p:nvPr/>
        </p:nvSpPr>
        <p:spPr>
          <a:xfrm>
            <a:off x="761999" y="2080406"/>
            <a:ext cx="8001001" cy="2227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792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1DE3C95-76D5-4C93-B968-2CDE83225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99" y="2324100"/>
            <a:ext cx="11266264" cy="782154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7F5D6C7-CBB8-4905-8525-67E85776E2EC}"/>
              </a:ext>
            </a:extLst>
          </p:cNvPr>
          <p:cNvSpPr txBox="1"/>
          <p:nvPr/>
        </p:nvSpPr>
        <p:spPr>
          <a:xfrm>
            <a:off x="11860763" y="3454895"/>
            <a:ext cx="56268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solidFill>
                  <a:srgbClr val="002060"/>
                </a:solidFill>
              </a:rPr>
              <a:t>공백이나 잘못된 값 입력 시 </a:t>
            </a:r>
            <a:endParaRPr lang="en-US" altLang="ko-KR" sz="3500" b="1" dirty="0">
              <a:solidFill>
                <a:srgbClr val="002060"/>
              </a:solidFill>
            </a:endParaRPr>
          </a:p>
          <a:p>
            <a:r>
              <a:rPr lang="ko-KR" altLang="en-US" sz="3500" b="1" dirty="0">
                <a:solidFill>
                  <a:srgbClr val="002060"/>
                </a:solidFill>
              </a:rPr>
              <a:t>오류 메시지 출력</a:t>
            </a:r>
          </a:p>
        </p:txBody>
      </p:sp>
      <p:sp>
        <p:nvSpPr>
          <p:cNvPr id="8" name="Object 33">
            <a:extLst>
              <a:ext uri="{FF2B5EF4-FFF2-40B4-BE49-F238E27FC236}">
                <a16:creationId xmlns:a16="http://schemas.microsoft.com/office/drawing/2014/main" id="{9E8589FC-5CCB-4F3A-AEC0-6C25C15CF153}"/>
              </a:ext>
            </a:extLst>
          </p:cNvPr>
          <p:cNvSpPr txBox="1"/>
          <p:nvPr/>
        </p:nvSpPr>
        <p:spPr>
          <a:xfrm>
            <a:off x="1175752" y="945773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05. 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주요 소스코드  </a:t>
            </a:r>
            <a:r>
              <a:rPr lang="en-US" altLang="ko-KR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-  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추가</a:t>
            </a:r>
            <a:endParaRPr lang="en-US" b="1" dirty="0"/>
          </a:p>
        </p:txBody>
      </p:sp>
      <p:grpSp>
        <p:nvGrpSpPr>
          <p:cNvPr id="9" name="그룹 1011">
            <a:extLst>
              <a:ext uri="{FF2B5EF4-FFF2-40B4-BE49-F238E27FC236}">
                <a16:creationId xmlns:a16="http://schemas.microsoft.com/office/drawing/2014/main" id="{7F31F6E6-8491-4B43-80B4-B148A5F8282F}"/>
              </a:ext>
            </a:extLst>
          </p:cNvPr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11" name="Object 34">
              <a:extLst>
                <a:ext uri="{FF2B5EF4-FFF2-40B4-BE49-F238E27FC236}">
                  <a16:creationId xmlns:a16="http://schemas.microsoft.com/office/drawing/2014/main" id="{19A6CDFB-B35B-4899-BC5E-F0BB18CD3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2" name="그룹 1012">
            <a:extLst>
              <a:ext uri="{FF2B5EF4-FFF2-40B4-BE49-F238E27FC236}">
                <a16:creationId xmlns:a16="http://schemas.microsoft.com/office/drawing/2014/main" id="{3CADF794-EF94-4588-BDDF-1BCF3F4C262E}"/>
              </a:ext>
            </a:extLst>
          </p:cNvPr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13" name="Object 37">
              <a:extLst>
                <a:ext uri="{FF2B5EF4-FFF2-40B4-BE49-F238E27FC236}">
                  <a16:creationId xmlns:a16="http://schemas.microsoft.com/office/drawing/2014/main" id="{66D9CCA4-1030-43BA-8BA8-7785DCED5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72E4473-30DB-4AC8-8D31-9124D3079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2963" y="5064054"/>
            <a:ext cx="5178298" cy="42771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BB59A2B-5D8A-4DCE-84C6-B1F7EFA23C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5563" y="6948994"/>
            <a:ext cx="4419600" cy="2578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4400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200" y="3269017"/>
            <a:ext cx="5854377" cy="476860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3" name="Object 33"/>
          <p:cNvSpPr txBox="1"/>
          <p:nvPr/>
        </p:nvSpPr>
        <p:spPr>
          <a:xfrm>
            <a:off x="1175752" y="945773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05. 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주요 소스코드 </a:t>
            </a:r>
            <a:r>
              <a:rPr lang="en-US" altLang="ko-KR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- 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수정</a:t>
            </a:r>
            <a:endParaRPr lang="en-US" b="1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30" y="8823293"/>
            <a:ext cx="2032822" cy="2160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79" y="9111408"/>
            <a:ext cx="3613905" cy="2651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rcRect t="12132" r="16707" b="2725"/>
          <a:stretch/>
        </p:blipFill>
        <p:spPr>
          <a:xfrm>
            <a:off x="4334710" y="3086100"/>
            <a:ext cx="8301129" cy="561661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826" y="2785488"/>
            <a:ext cx="3564569" cy="51195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1828800" y="7257279"/>
            <a:ext cx="751682" cy="4400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89" y="7580721"/>
            <a:ext cx="1275987" cy="127598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34667" y="8764703"/>
            <a:ext cx="3728728" cy="683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764921" y="7580721"/>
            <a:ext cx="1855209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32728" y="9106663"/>
            <a:ext cx="108834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002060"/>
                </a:solidFill>
              </a:rPr>
              <a:t>수정 버튼을 클릭하면 </a:t>
            </a:r>
            <a:r>
              <a:rPr lang="en-US" altLang="ko-KR" sz="3000" b="1" dirty="0" err="1">
                <a:solidFill>
                  <a:srgbClr val="002060"/>
                </a:solidFill>
              </a:rPr>
              <a:t>ComMainView.fxml</a:t>
            </a:r>
            <a:r>
              <a:rPr lang="en-US" altLang="ko-KR" sz="3000" b="1" dirty="0">
                <a:solidFill>
                  <a:srgbClr val="002060"/>
                </a:solidFill>
              </a:rPr>
              <a:t> </a:t>
            </a:r>
            <a:r>
              <a:rPr lang="ko-KR" altLang="en-US" sz="3000" b="1" dirty="0">
                <a:solidFill>
                  <a:srgbClr val="002060"/>
                </a:solidFill>
              </a:rPr>
              <a:t>파일에서  정의한  값을 통해  </a:t>
            </a:r>
            <a:r>
              <a:rPr lang="en-US" altLang="ko-KR" sz="3000" b="1" dirty="0">
                <a:solidFill>
                  <a:srgbClr val="002060"/>
                </a:solidFill>
              </a:rPr>
              <a:t> </a:t>
            </a:r>
            <a:r>
              <a:rPr lang="en-US" altLang="ko-KR" sz="3000" b="1" dirty="0" err="1">
                <a:solidFill>
                  <a:srgbClr val="002060"/>
                </a:solidFill>
              </a:rPr>
              <a:t>ComDataView.fxml</a:t>
            </a:r>
            <a:r>
              <a:rPr lang="ko-KR" altLang="en-US" sz="3000" b="1" dirty="0">
                <a:solidFill>
                  <a:srgbClr val="002060"/>
                </a:solidFill>
              </a:rPr>
              <a:t>의 부품 추가 </a:t>
            </a:r>
            <a:r>
              <a:rPr lang="ko-KR" altLang="en-US" sz="3000" b="1" dirty="0" err="1">
                <a:solidFill>
                  <a:srgbClr val="002060"/>
                </a:solidFill>
              </a:rPr>
              <a:t>모달을</a:t>
            </a:r>
            <a:r>
              <a:rPr lang="ko-KR" altLang="en-US" sz="3000" b="1" dirty="0">
                <a:solidFill>
                  <a:srgbClr val="002060"/>
                </a:solidFill>
              </a:rPr>
              <a:t> 실행시킨다</a:t>
            </a:r>
            <a:r>
              <a:rPr lang="en-US" altLang="ko-KR" sz="3000" b="1" dirty="0">
                <a:solidFill>
                  <a:srgbClr val="002060"/>
                </a:solidFill>
              </a:rPr>
              <a:t>.</a:t>
            </a:r>
            <a:endParaRPr lang="ko-KR" altLang="en-US" sz="3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168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/>
          <p:nvPr/>
        </p:nvSpPr>
        <p:spPr>
          <a:xfrm>
            <a:off x="1175752" y="945773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05. 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주요 소스코드 </a:t>
            </a:r>
            <a:r>
              <a:rPr lang="en-US" altLang="ko-KR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- 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수정 </a:t>
            </a:r>
            <a:r>
              <a:rPr lang="en-US" altLang="ko-KR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(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선택오류</a:t>
            </a:r>
            <a:r>
              <a:rPr lang="en-US" altLang="ko-KR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)</a:t>
            </a:r>
            <a:endParaRPr lang="en-US" b="1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5107768"/>
            <a:ext cx="10684239" cy="43619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2264998"/>
            <a:ext cx="4489363" cy="64478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0" y="2132159"/>
            <a:ext cx="5574895" cy="27095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2705100" y="9634835"/>
            <a:ext cx="13754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002060"/>
                </a:solidFill>
              </a:rPr>
              <a:t>수정할 부품을 선택하지 않았을 경우 </a:t>
            </a:r>
            <a:r>
              <a:rPr lang="en-US" altLang="ko-KR" sz="3000" b="1" dirty="0">
                <a:solidFill>
                  <a:srgbClr val="002060"/>
                </a:solidFill>
              </a:rPr>
              <a:t>alert</a:t>
            </a:r>
            <a:r>
              <a:rPr lang="ko-KR" altLang="en-US" sz="3000" b="1" dirty="0">
                <a:solidFill>
                  <a:srgbClr val="002060"/>
                </a:solidFill>
              </a:rPr>
              <a:t>에 의해 정의한 경고 메시지가 출력된다</a:t>
            </a:r>
            <a:r>
              <a:rPr lang="en-US" altLang="ko-KR" sz="3000" b="1" dirty="0">
                <a:solidFill>
                  <a:srgbClr val="002060"/>
                </a:solidFill>
              </a:rPr>
              <a:t>.</a:t>
            </a:r>
            <a:endParaRPr lang="ko-KR" altLang="en-US" sz="3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6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86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75752" y="673458"/>
            <a:ext cx="14687028" cy="14952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kern="0" spc="-400" dirty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CONTENTS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02781" y="2542089"/>
            <a:ext cx="445364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01. </a:t>
            </a:r>
            <a:r>
              <a:rPr lang="ko-KR" altLang="en-US" sz="4000" b="1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일정표</a:t>
            </a:r>
            <a:endParaRPr lang="en-US" sz="4000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61358" y="2499671"/>
            <a:ext cx="3615873" cy="57953"/>
            <a:chOff x="1175752" y="5213190"/>
            <a:chExt cx="3615873" cy="579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5213190"/>
              <a:ext cx="3615873" cy="57953"/>
            </a:xfrm>
            <a:prstGeom prst="rect">
              <a:avLst/>
            </a:prstGeom>
          </p:spPr>
        </p:pic>
      </p:grpSp>
      <p:sp>
        <p:nvSpPr>
          <p:cNvPr id="57" name="Object 12"/>
          <p:cNvSpPr txBox="1"/>
          <p:nvPr/>
        </p:nvSpPr>
        <p:spPr>
          <a:xfrm>
            <a:off x="1243244" y="6343027"/>
            <a:ext cx="3996442" cy="7199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04. </a:t>
            </a:r>
            <a:r>
              <a:rPr lang="ko-KR" altLang="en-US" sz="4000" b="1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다이어그램</a:t>
            </a:r>
            <a:endParaRPr lang="en-US" sz="4000" b="1" dirty="0"/>
          </a:p>
        </p:txBody>
      </p:sp>
      <p:grpSp>
        <p:nvGrpSpPr>
          <p:cNvPr id="59" name="그룹 1004"/>
          <p:cNvGrpSpPr/>
          <p:nvPr/>
        </p:nvGrpSpPr>
        <p:grpSpPr>
          <a:xfrm>
            <a:off x="1263130" y="6293584"/>
            <a:ext cx="3615873" cy="57953"/>
            <a:chOff x="1175752" y="5213190"/>
            <a:chExt cx="3615873" cy="57953"/>
          </a:xfrm>
        </p:grpSpPr>
        <p:pic>
          <p:nvPicPr>
            <p:cNvPr id="60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5213190"/>
              <a:ext cx="3615873" cy="57953"/>
            </a:xfrm>
            <a:prstGeom prst="rect">
              <a:avLst/>
            </a:prstGeom>
          </p:spPr>
        </p:pic>
      </p:grpSp>
      <p:sp>
        <p:nvSpPr>
          <p:cNvPr id="62" name="Object 12"/>
          <p:cNvSpPr txBox="1"/>
          <p:nvPr/>
        </p:nvSpPr>
        <p:spPr>
          <a:xfrm>
            <a:off x="6553200" y="2551443"/>
            <a:ext cx="417439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02. </a:t>
            </a:r>
            <a:r>
              <a:rPr lang="ko-KR" altLang="en-US" sz="4000" b="1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요구사항 명세</a:t>
            </a:r>
            <a:endParaRPr lang="en-US" sz="4000" b="1" dirty="0"/>
          </a:p>
        </p:txBody>
      </p:sp>
      <p:grpSp>
        <p:nvGrpSpPr>
          <p:cNvPr id="63" name="그룹 1004"/>
          <p:cNvGrpSpPr/>
          <p:nvPr/>
        </p:nvGrpSpPr>
        <p:grpSpPr>
          <a:xfrm>
            <a:off x="6705600" y="2507065"/>
            <a:ext cx="3615873" cy="57953"/>
            <a:chOff x="1175752" y="5213190"/>
            <a:chExt cx="3615873" cy="57953"/>
          </a:xfrm>
        </p:grpSpPr>
        <p:pic>
          <p:nvPicPr>
            <p:cNvPr id="6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5213190"/>
              <a:ext cx="3615873" cy="57953"/>
            </a:xfrm>
            <a:prstGeom prst="rect">
              <a:avLst/>
            </a:prstGeom>
          </p:spPr>
        </p:pic>
      </p:grpSp>
      <p:sp>
        <p:nvSpPr>
          <p:cNvPr id="68" name="Object 12"/>
          <p:cNvSpPr txBox="1"/>
          <p:nvPr/>
        </p:nvSpPr>
        <p:spPr>
          <a:xfrm>
            <a:off x="12869469" y="2536041"/>
            <a:ext cx="3790280" cy="7199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03. </a:t>
            </a:r>
            <a:r>
              <a:rPr lang="ko-KR" altLang="en-US" sz="4000" b="1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스토리보드</a:t>
            </a:r>
            <a:endParaRPr lang="en-US" sz="4000" b="1" dirty="0"/>
          </a:p>
        </p:txBody>
      </p:sp>
      <p:grpSp>
        <p:nvGrpSpPr>
          <p:cNvPr id="70" name="그룹 1004"/>
          <p:cNvGrpSpPr/>
          <p:nvPr/>
        </p:nvGrpSpPr>
        <p:grpSpPr>
          <a:xfrm>
            <a:off x="12956673" y="2507064"/>
            <a:ext cx="3615873" cy="57953"/>
            <a:chOff x="1175752" y="5213190"/>
            <a:chExt cx="3615873" cy="57953"/>
          </a:xfrm>
        </p:grpSpPr>
        <p:pic>
          <p:nvPicPr>
            <p:cNvPr id="73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5213190"/>
              <a:ext cx="3615873" cy="57953"/>
            </a:xfrm>
            <a:prstGeom prst="rect">
              <a:avLst/>
            </a:prstGeom>
          </p:spPr>
        </p:pic>
      </p:grpSp>
      <p:sp>
        <p:nvSpPr>
          <p:cNvPr id="75" name="Object 12"/>
          <p:cNvSpPr txBox="1"/>
          <p:nvPr/>
        </p:nvSpPr>
        <p:spPr>
          <a:xfrm>
            <a:off x="12753924" y="6322560"/>
            <a:ext cx="414012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06. </a:t>
            </a:r>
            <a:r>
              <a:rPr lang="ko-KR" altLang="en-US" sz="4000" b="1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프로젝트 후기</a:t>
            </a:r>
            <a:endParaRPr lang="en-US" sz="4000" b="1" dirty="0"/>
          </a:p>
        </p:txBody>
      </p:sp>
      <p:sp>
        <p:nvSpPr>
          <p:cNvPr id="78" name="Object 12"/>
          <p:cNvSpPr txBox="1"/>
          <p:nvPr/>
        </p:nvSpPr>
        <p:spPr>
          <a:xfrm>
            <a:off x="6746063" y="6326137"/>
            <a:ext cx="3457232" cy="7199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05. </a:t>
            </a:r>
            <a:r>
              <a:rPr lang="ko-KR" altLang="en-US" sz="4000" b="1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코드내용</a:t>
            </a:r>
            <a:endParaRPr lang="en-US" sz="4000" b="1" dirty="0"/>
          </a:p>
        </p:txBody>
      </p:sp>
      <p:grpSp>
        <p:nvGrpSpPr>
          <p:cNvPr id="79" name="그룹 1004"/>
          <p:cNvGrpSpPr/>
          <p:nvPr/>
        </p:nvGrpSpPr>
        <p:grpSpPr>
          <a:xfrm>
            <a:off x="6745903" y="6264607"/>
            <a:ext cx="3615873" cy="57953"/>
            <a:chOff x="1175752" y="5213190"/>
            <a:chExt cx="3615873" cy="57953"/>
          </a:xfrm>
        </p:grpSpPr>
        <p:pic>
          <p:nvPicPr>
            <p:cNvPr id="80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5213190"/>
              <a:ext cx="3615873" cy="57953"/>
            </a:xfrm>
            <a:prstGeom prst="rect">
              <a:avLst/>
            </a:prstGeom>
          </p:spPr>
        </p:pic>
      </p:grpSp>
      <p:grpSp>
        <p:nvGrpSpPr>
          <p:cNvPr id="84" name="그룹 1004"/>
          <p:cNvGrpSpPr/>
          <p:nvPr/>
        </p:nvGrpSpPr>
        <p:grpSpPr>
          <a:xfrm>
            <a:off x="12931651" y="6235621"/>
            <a:ext cx="3615873" cy="57953"/>
            <a:chOff x="1175752" y="5213190"/>
            <a:chExt cx="3615873" cy="57953"/>
          </a:xfrm>
        </p:grpSpPr>
        <p:pic>
          <p:nvPicPr>
            <p:cNvPr id="8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5213190"/>
              <a:ext cx="3615873" cy="579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/>
          <p:nvPr/>
        </p:nvSpPr>
        <p:spPr>
          <a:xfrm>
            <a:off x="1175752" y="959732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05. 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주요 소스코드 </a:t>
            </a:r>
            <a:r>
              <a:rPr lang="en-US" altLang="ko-KR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- 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수정</a:t>
            </a:r>
            <a:r>
              <a:rPr lang="en-US" altLang="ko-KR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 (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추가 기능 오류</a:t>
            </a:r>
            <a:r>
              <a:rPr lang="en-US" altLang="ko-KR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)</a:t>
            </a:r>
            <a:endParaRPr lang="en-US" b="1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169967"/>
            <a:ext cx="9067800" cy="76592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80300" y="7108382"/>
            <a:ext cx="1082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</a:rPr>
              <a:t>수정할 값을 제대로  입력하지 않았을 경우</a:t>
            </a:r>
          </a:p>
          <a:p>
            <a:r>
              <a:rPr lang="en-US" altLang="ko-KR" sz="2400" b="1" dirty="0">
                <a:solidFill>
                  <a:srgbClr val="002060"/>
                </a:solidFill>
              </a:rPr>
              <a:t>(</a:t>
            </a:r>
            <a:r>
              <a:rPr lang="ko-KR" altLang="en-US" sz="2400" b="1" dirty="0">
                <a:solidFill>
                  <a:srgbClr val="002060"/>
                </a:solidFill>
              </a:rPr>
              <a:t>공백으로 값 입력</a:t>
            </a:r>
            <a:r>
              <a:rPr lang="en-US" altLang="ko-KR" sz="2400" b="1" dirty="0">
                <a:solidFill>
                  <a:srgbClr val="002060"/>
                </a:solidFill>
              </a:rPr>
              <a:t>)</a:t>
            </a:r>
            <a:r>
              <a:rPr lang="ko-KR" altLang="en-US" sz="2400" b="1" dirty="0">
                <a:solidFill>
                  <a:srgbClr val="002060"/>
                </a:solidFill>
              </a:rPr>
              <a:t> 기능이 구현되지 않으며 경고 메시지가 나타난다</a:t>
            </a:r>
            <a:r>
              <a:rPr lang="en-US" altLang="ko-KR" sz="2400" b="1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8758" y="2476500"/>
            <a:ext cx="5048442" cy="41537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0557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46" y="2127503"/>
            <a:ext cx="13533689" cy="240638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711610"/>
            <a:ext cx="3487266" cy="496354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9550" y="4630441"/>
            <a:ext cx="3443718" cy="4913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84190" y="6916382"/>
            <a:ext cx="259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002060"/>
                </a:solidFill>
              </a:rPr>
              <a:t>정상 실행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870243" y="6351470"/>
            <a:ext cx="39161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43800" y="5143500"/>
            <a:ext cx="3443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002060"/>
                </a:solidFill>
              </a:rPr>
              <a:t>부품 선택 후 </a:t>
            </a:r>
            <a:endParaRPr lang="en-US" altLang="ko-KR" sz="3000" b="1" dirty="0">
              <a:solidFill>
                <a:srgbClr val="002060"/>
              </a:solidFill>
            </a:endParaRPr>
          </a:p>
          <a:p>
            <a:r>
              <a:rPr lang="ko-KR" altLang="en-US" sz="3000" b="1" dirty="0">
                <a:solidFill>
                  <a:srgbClr val="002060"/>
                </a:solidFill>
              </a:rPr>
              <a:t>삭제</a:t>
            </a:r>
            <a:r>
              <a:rPr lang="en-US" altLang="ko-KR" sz="3000" b="1" dirty="0">
                <a:solidFill>
                  <a:srgbClr val="002060"/>
                </a:solidFill>
              </a:rPr>
              <a:t> </a:t>
            </a:r>
            <a:r>
              <a:rPr lang="ko-KR" altLang="en-US" sz="3000" b="1" dirty="0">
                <a:solidFill>
                  <a:srgbClr val="002060"/>
                </a:solidFill>
              </a:rPr>
              <a:t>버튼 클릭</a:t>
            </a:r>
          </a:p>
        </p:txBody>
      </p:sp>
      <p:sp>
        <p:nvSpPr>
          <p:cNvPr id="8" name="Object 33">
            <a:extLst>
              <a:ext uri="{FF2B5EF4-FFF2-40B4-BE49-F238E27FC236}">
                <a16:creationId xmlns:a16="http://schemas.microsoft.com/office/drawing/2014/main" id="{A6591E82-BFCD-4FBB-B2FD-0A4675FCE05A}"/>
              </a:ext>
            </a:extLst>
          </p:cNvPr>
          <p:cNvSpPr txBox="1"/>
          <p:nvPr/>
        </p:nvSpPr>
        <p:spPr>
          <a:xfrm>
            <a:off x="1175752" y="945773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05. 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주요 소스코드  </a:t>
            </a:r>
            <a:r>
              <a:rPr lang="en-US" altLang="ko-KR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- 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삭제</a:t>
            </a:r>
            <a:endParaRPr lang="en-US" b="1" dirty="0"/>
          </a:p>
        </p:txBody>
      </p:sp>
      <p:grpSp>
        <p:nvGrpSpPr>
          <p:cNvPr id="9" name="그룹 1011">
            <a:extLst>
              <a:ext uri="{FF2B5EF4-FFF2-40B4-BE49-F238E27FC236}">
                <a16:creationId xmlns:a16="http://schemas.microsoft.com/office/drawing/2014/main" id="{2583D0C0-74B8-49C5-AED5-5AAAAB2BF430}"/>
              </a:ext>
            </a:extLst>
          </p:cNvPr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10" name="Object 34">
              <a:extLst>
                <a:ext uri="{FF2B5EF4-FFF2-40B4-BE49-F238E27FC236}">
                  <a16:creationId xmlns:a16="http://schemas.microsoft.com/office/drawing/2014/main" id="{C184A3F8-EA22-4EFE-BABC-4A361F971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5" name="그룹 1012">
            <a:extLst>
              <a:ext uri="{FF2B5EF4-FFF2-40B4-BE49-F238E27FC236}">
                <a16:creationId xmlns:a16="http://schemas.microsoft.com/office/drawing/2014/main" id="{FD7C20D0-BCC5-4EA0-925A-143B5ABDE2AE}"/>
              </a:ext>
            </a:extLst>
          </p:cNvPr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17" name="Object 37">
              <a:extLst>
                <a:ext uri="{FF2B5EF4-FFF2-40B4-BE49-F238E27FC236}">
                  <a16:creationId xmlns:a16="http://schemas.microsoft.com/office/drawing/2014/main" id="{83DECD45-64D0-4548-B59C-AEB4A3DBF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0665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5262448"/>
            <a:ext cx="3308601" cy="47155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11160" y="7762382"/>
            <a:ext cx="426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002060"/>
                </a:solidFill>
              </a:rPr>
              <a:t>오류 메시지 출력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801137" y="7384576"/>
            <a:ext cx="3551780" cy="142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87858" y="6667329"/>
            <a:ext cx="4929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002060"/>
                </a:solidFill>
              </a:rPr>
              <a:t>부품을 선택하지않았을 경우</a:t>
            </a:r>
          </a:p>
        </p:txBody>
      </p:sp>
      <p:sp>
        <p:nvSpPr>
          <p:cNvPr id="8" name="Object 33">
            <a:extLst>
              <a:ext uri="{FF2B5EF4-FFF2-40B4-BE49-F238E27FC236}">
                <a16:creationId xmlns:a16="http://schemas.microsoft.com/office/drawing/2014/main" id="{5F6B5594-6126-4209-A3BB-F29D7960A29E}"/>
              </a:ext>
            </a:extLst>
          </p:cNvPr>
          <p:cNvSpPr txBox="1"/>
          <p:nvPr/>
        </p:nvSpPr>
        <p:spPr>
          <a:xfrm>
            <a:off x="1175752" y="945773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05. 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주요 소스코드  </a:t>
            </a:r>
            <a:r>
              <a:rPr lang="en-US" altLang="ko-KR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- 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삭제</a:t>
            </a:r>
            <a:endParaRPr lang="en-US" b="1" dirty="0"/>
          </a:p>
        </p:txBody>
      </p:sp>
      <p:grpSp>
        <p:nvGrpSpPr>
          <p:cNvPr id="9" name="그룹 1011">
            <a:extLst>
              <a:ext uri="{FF2B5EF4-FFF2-40B4-BE49-F238E27FC236}">
                <a16:creationId xmlns:a16="http://schemas.microsoft.com/office/drawing/2014/main" id="{89340D3F-F9FB-439A-B8C4-09E4384C3ACA}"/>
              </a:ext>
            </a:extLst>
          </p:cNvPr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14" name="Object 34">
              <a:extLst>
                <a:ext uri="{FF2B5EF4-FFF2-40B4-BE49-F238E27FC236}">
                  <a16:creationId xmlns:a16="http://schemas.microsoft.com/office/drawing/2014/main" id="{6D1CA0C0-34D6-4DFE-A65D-F8282E5F6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6" name="그룹 1012">
            <a:extLst>
              <a:ext uri="{FF2B5EF4-FFF2-40B4-BE49-F238E27FC236}">
                <a16:creationId xmlns:a16="http://schemas.microsoft.com/office/drawing/2014/main" id="{D3BE9780-FDB3-43FF-BFBE-A0885481946E}"/>
              </a:ext>
            </a:extLst>
          </p:cNvPr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17" name="Object 37">
              <a:extLst>
                <a:ext uri="{FF2B5EF4-FFF2-40B4-BE49-F238E27FC236}">
                  <a16:creationId xmlns:a16="http://schemas.microsoft.com/office/drawing/2014/main" id="{068428E8-82FE-4811-A789-2CE9065A2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4463E3E-F144-405E-88A7-EB144A1DD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2153" y="5262448"/>
            <a:ext cx="5445242" cy="47155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DED9F2-4182-4CB4-AA2B-DAE3D58C1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2119459"/>
            <a:ext cx="8684890" cy="309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09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/>
          <p:nvPr/>
        </p:nvSpPr>
        <p:spPr>
          <a:xfrm>
            <a:off x="1175752" y="945773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05. 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주요 소스코드  </a:t>
            </a:r>
            <a:r>
              <a:rPr lang="en-US" altLang="ko-KR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- 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저장</a:t>
            </a:r>
            <a:endParaRPr lang="en-US" b="1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EA31905-4617-40F3-8EBF-2F6A1CF40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5133847"/>
            <a:ext cx="8436538" cy="51531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3DB345-D8F1-4B45-AAFB-10E691237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8600" y="2118370"/>
            <a:ext cx="6359543" cy="57814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236B45-7581-41D7-A593-02F174933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911" y="2163734"/>
            <a:ext cx="9906000" cy="25676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3B6265A-87B0-48B9-AD05-924356ADF9D1}"/>
              </a:ext>
            </a:extLst>
          </p:cNvPr>
          <p:cNvSpPr txBox="1"/>
          <p:nvPr/>
        </p:nvSpPr>
        <p:spPr>
          <a:xfrm>
            <a:off x="9118907" y="8168630"/>
            <a:ext cx="8764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rgbClr val="002060"/>
                </a:solidFill>
              </a:rPr>
              <a:t>saveComponentList</a:t>
            </a:r>
            <a:r>
              <a:rPr lang="ko-KR" altLang="en-US" sz="2000" b="1" dirty="0">
                <a:solidFill>
                  <a:srgbClr val="002060"/>
                </a:solidFill>
              </a:rPr>
              <a:t>의 값을 </a:t>
            </a:r>
            <a:r>
              <a:rPr lang="en-US" altLang="ko-KR" sz="2000" b="1" dirty="0">
                <a:solidFill>
                  <a:srgbClr val="002060"/>
                </a:solidFill>
              </a:rPr>
              <a:t>result</a:t>
            </a:r>
            <a:r>
              <a:rPr lang="ko-KR" altLang="en-US" sz="2000" b="1" dirty="0">
                <a:solidFill>
                  <a:srgbClr val="002060"/>
                </a:solidFill>
              </a:rPr>
              <a:t>로 선언하고 </a:t>
            </a:r>
            <a:r>
              <a:rPr lang="en-US" altLang="ko-KR" sz="2000" b="1" dirty="0">
                <a:solidFill>
                  <a:srgbClr val="002060"/>
                </a:solidFill>
              </a:rPr>
              <a:t>result</a:t>
            </a:r>
            <a:r>
              <a:rPr lang="ko-KR" altLang="en-US" sz="2000" b="1" dirty="0">
                <a:solidFill>
                  <a:srgbClr val="002060"/>
                </a:solidFill>
              </a:rPr>
              <a:t>의 값이 </a:t>
            </a:r>
            <a:r>
              <a:rPr lang="en-US" altLang="ko-KR" sz="2000" b="1" dirty="0">
                <a:solidFill>
                  <a:srgbClr val="002060"/>
                </a:solidFill>
              </a:rPr>
              <a:t>1</a:t>
            </a:r>
            <a:r>
              <a:rPr lang="ko-KR" altLang="en-US" sz="2000" b="1" dirty="0">
                <a:solidFill>
                  <a:srgbClr val="002060"/>
                </a:solidFill>
              </a:rPr>
              <a:t>이면 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r>
              <a:rPr lang="ko-KR" altLang="en-US" sz="2000" b="1" dirty="0">
                <a:solidFill>
                  <a:srgbClr val="002060"/>
                </a:solidFill>
              </a:rPr>
              <a:t>성공메시지 창이 뜨면서 성공적으로 수행했다는 문구가 뜬다</a:t>
            </a:r>
            <a:r>
              <a:rPr lang="en-US" altLang="ko-KR" sz="2000" b="1" dirty="0">
                <a:solidFill>
                  <a:srgbClr val="002060"/>
                </a:solidFill>
              </a:rPr>
              <a:t>.</a:t>
            </a:r>
            <a:r>
              <a:rPr lang="ko-KR" altLang="en-US" sz="2000" b="1" dirty="0">
                <a:solidFill>
                  <a:srgbClr val="002060"/>
                </a:solidFill>
              </a:rPr>
              <a:t>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ACC3E7-26A6-4811-BF40-6465B6A62BE3}"/>
              </a:ext>
            </a:extLst>
          </p:cNvPr>
          <p:cNvSpPr txBox="1"/>
          <p:nvPr/>
        </p:nvSpPr>
        <p:spPr>
          <a:xfrm>
            <a:off x="9114553" y="9308062"/>
            <a:ext cx="8764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</a:rPr>
              <a:t>Result</a:t>
            </a:r>
            <a:r>
              <a:rPr lang="ko-KR" altLang="en-US" sz="2000" b="1" dirty="0">
                <a:solidFill>
                  <a:srgbClr val="002060"/>
                </a:solidFill>
              </a:rPr>
              <a:t>의 값이 </a:t>
            </a:r>
            <a:r>
              <a:rPr lang="en-US" altLang="ko-KR" sz="2000" b="1" dirty="0">
                <a:solidFill>
                  <a:srgbClr val="002060"/>
                </a:solidFill>
              </a:rPr>
              <a:t>1</a:t>
            </a:r>
            <a:r>
              <a:rPr lang="ko-KR" altLang="en-US" sz="2000" b="1" dirty="0">
                <a:solidFill>
                  <a:srgbClr val="002060"/>
                </a:solidFill>
              </a:rPr>
              <a:t>이 아니면 오류메시지 창이 뜨면서 데이터베이스에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r>
              <a:rPr lang="ko-KR" altLang="en-US" sz="2000" b="1" dirty="0">
                <a:solidFill>
                  <a:srgbClr val="002060"/>
                </a:solidFill>
              </a:rPr>
              <a:t>오류가 발생했다는 문구가 뜬다</a:t>
            </a:r>
            <a:r>
              <a:rPr lang="en-US" altLang="ko-KR" sz="2000" b="1" dirty="0">
                <a:solidFill>
                  <a:srgbClr val="002060"/>
                </a:solidFill>
              </a:rPr>
              <a:t>.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9C88D6-790D-4D51-B306-9200BAA7B970}"/>
              </a:ext>
            </a:extLst>
          </p:cNvPr>
          <p:cNvSpPr txBox="1"/>
          <p:nvPr/>
        </p:nvSpPr>
        <p:spPr>
          <a:xfrm>
            <a:off x="2209800" y="4465818"/>
            <a:ext cx="7522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rgbClr val="002060"/>
                </a:solidFill>
              </a:rPr>
              <a:t>deleteComponentList</a:t>
            </a:r>
            <a:r>
              <a:rPr lang="ko-KR" altLang="en-US" sz="2000" b="1" dirty="0">
                <a:solidFill>
                  <a:srgbClr val="002060"/>
                </a:solidFill>
              </a:rPr>
              <a:t>와 </a:t>
            </a:r>
            <a:r>
              <a:rPr lang="en-US" altLang="ko-KR" sz="2000" b="1" dirty="0" err="1">
                <a:solidFill>
                  <a:srgbClr val="002060"/>
                </a:solidFill>
              </a:rPr>
              <a:t>insertComponentList</a:t>
            </a:r>
            <a:r>
              <a:rPr lang="ko-KR" altLang="en-US" sz="2000" b="1" dirty="0">
                <a:solidFill>
                  <a:srgbClr val="002060"/>
                </a:solidFill>
              </a:rPr>
              <a:t> 의 값이 </a:t>
            </a:r>
            <a:r>
              <a:rPr lang="en-US" altLang="ko-KR" sz="2000" b="1" dirty="0">
                <a:solidFill>
                  <a:srgbClr val="002060"/>
                </a:solidFill>
              </a:rPr>
              <a:t>-1</a:t>
            </a:r>
            <a:r>
              <a:rPr lang="ko-KR" altLang="en-US" sz="2000" b="1" dirty="0">
                <a:solidFill>
                  <a:srgbClr val="002060"/>
                </a:solidFill>
              </a:rPr>
              <a:t>이라면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r>
              <a:rPr lang="en-US" altLang="ko-KR" sz="2000" b="1" dirty="0">
                <a:solidFill>
                  <a:srgbClr val="002060"/>
                </a:solidFill>
              </a:rPr>
              <a:t>-1</a:t>
            </a:r>
            <a:r>
              <a:rPr lang="ko-KR" altLang="en-US" sz="2000" b="1" dirty="0">
                <a:solidFill>
                  <a:srgbClr val="002060"/>
                </a:solidFill>
              </a:rPr>
              <a:t>을</a:t>
            </a: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err="1">
                <a:solidFill>
                  <a:srgbClr val="002060"/>
                </a:solidFill>
              </a:rPr>
              <a:t>saveComponentList</a:t>
            </a:r>
            <a:r>
              <a:rPr lang="ko-KR" altLang="en-US" sz="2000" b="1" dirty="0">
                <a:solidFill>
                  <a:srgbClr val="002060"/>
                </a:solidFill>
              </a:rPr>
              <a:t>에 리턴하고 </a:t>
            </a:r>
            <a:r>
              <a:rPr lang="en-US" altLang="ko-KR" sz="2000" b="1" dirty="0">
                <a:solidFill>
                  <a:srgbClr val="002060"/>
                </a:solidFill>
              </a:rPr>
              <a:t>-1</a:t>
            </a:r>
            <a:r>
              <a:rPr lang="ko-KR" altLang="en-US" sz="2000" b="1" dirty="0">
                <a:solidFill>
                  <a:srgbClr val="002060"/>
                </a:solidFill>
              </a:rPr>
              <a:t>이 아니라면 </a:t>
            </a:r>
            <a:r>
              <a:rPr lang="en-US" altLang="ko-KR" sz="2000" b="1" dirty="0">
                <a:solidFill>
                  <a:srgbClr val="002060"/>
                </a:solidFill>
              </a:rPr>
              <a:t>1</a:t>
            </a:r>
            <a:r>
              <a:rPr lang="ko-KR" altLang="en-US" sz="2000" b="1" dirty="0">
                <a:solidFill>
                  <a:srgbClr val="002060"/>
                </a:solidFill>
              </a:rPr>
              <a:t>값을 </a:t>
            </a:r>
            <a:r>
              <a:rPr lang="ko-KR" altLang="en-US" sz="2000" b="1" dirty="0" err="1">
                <a:solidFill>
                  <a:srgbClr val="002060"/>
                </a:solidFill>
              </a:rPr>
              <a:t>리턴한다</a:t>
            </a:r>
            <a:r>
              <a:rPr lang="en-US" altLang="ko-KR" sz="2000" b="1" dirty="0">
                <a:solidFill>
                  <a:srgbClr val="002060"/>
                </a:solidFill>
              </a:rPr>
              <a:t>.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70EDA9-EA83-4D70-A177-F0232467C5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8467" y="2579335"/>
            <a:ext cx="928732" cy="77625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50DCDF-3C8D-4930-B381-5F3C7A33DA5A}"/>
              </a:ext>
            </a:extLst>
          </p:cNvPr>
          <p:cNvSpPr/>
          <p:nvPr/>
        </p:nvSpPr>
        <p:spPr>
          <a:xfrm>
            <a:off x="497682" y="2075675"/>
            <a:ext cx="9563778" cy="2285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0E65C4-F7F1-4184-B17F-0F8243EC30CC}"/>
              </a:ext>
            </a:extLst>
          </p:cNvPr>
          <p:cNvSpPr/>
          <p:nvPr/>
        </p:nvSpPr>
        <p:spPr>
          <a:xfrm>
            <a:off x="530449" y="5272172"/>
            <a:ext cx="8584104" cy="4900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315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175752" y="943393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b="1" kern="0" spc="-400" dirty="0">
                <a:solidFill>
                  <a:srgbClr val="255994"/>
                </a:solidFill>
                <a:latin typeface="Noto Sans CJK KR Black" pitchFamily="34" charset="0"/>
              </a:rPr>
              <a:t>06. 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</a:rPr>
              <a:t>프로젝트 후기</a:t>
            </a:r>
            <a:endParaRPr lang="en-US" b="1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1038AA1-9DCF-43DC-9C1B-624CD39D6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889936"/>
              </p:ext>
            </p:extLst>
          </p:nvPr>
        </p:nvGraphicFramePr>
        <p:xfrm>
          <a:off x="2286572" y="2647146"/>
          <a:ext cx="13714856" cy="663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028">
                  <a:extLst>
                    <a:ext uri="{9D8B030D-6E8A-4147-A177-3AD203B41FA5}">
                      <a16:colId xmlns:a16="http://schemas.microsoft.com/office/drawing/2014/main" val="871403004"/>
                    </a:ext>
                  </a:extLst>
                </a:gridCol>
                <a:gridCol w="11962828">
                  <a:extLst>
                    <a:ext uri="{9D8B030D-6E8A-4147-A177-3AD203B41FA5}">
                      <a16:colId xmlns:a16="http://schemas.microsoft.com/office/drawing/2014/main" val="2519985079"/>
                    </a:ext>
                  </a:extLst>
                </a:gridCol>
              </a:tblGrid>
              <a:tr h="1327701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유수민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JavaFX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에 대한 이해가 부족하여 응용된 프로그램을 완성하지 못한 것이 아쉬움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72681"/>
                  </a:ext>
                </a:extLst>
              </a:tr>
              <a:tr h="1327701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박성원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수강생 관리 시스템을 만들어보고자 여러 시도를 해보았으나 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연동 실패와 코드해석의 부족함으로 완성하지 못한 점이 아쉽습니다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09912"/>
                  </a:ext>
                </a:extLst>
              </a:tr>
              <a:tr h="1327701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김윤영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하고자 하는 기능을 구현하는데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있어서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JavaFX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자료가 부족하여 응용하는데 있어 어려움을 겪었다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994645"/>
                  </a:ext>
                </a:extLst>
              </a:tr>
              <a:tr h="1327701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김범준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시간배분을 제대로 하지 못하여 제대로 된 결과물을 내놓지 못한 점이 아쉬움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89844"/>
                  </a:ext>
                </a:extLst>
              </a:tr>
              <a:tr h="1327701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김종천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원래 다른 프로젝트를 처음부터 만들려고 했는데 결국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완성시키지 못하여서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아쉬웠다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다음에는 꼭 처음부터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완성 시켜보고 싶다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32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949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799343" y="4227612"/>
            <a:ext cx="14687028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0" kern="0" spc="-400" dirty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감사합니다</a:t>
            </a:r>
            <a:r>
              <a:rPr lang="en-US" altLang="ko-KR" sz="10000" kern="0" spc="-400" dirty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.</a:t>
            </a:r>
            <a:r>
              <a:rPr lang="en-US" altLang="ko-KR" sz="10000" kern="0" spc="-400" dirty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  <a:sym typeface="Wingdings" panose="05000000000000000000" pitchFamily="2" charset="2"/>
              </a:rPr>
              <a:t> </a:t>
            </a:r>
            <a:endParaRPr lang="en-US" sz="10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5752" y="945773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</a:rPr>
              <a:t>소스 트리 협업 </a:t>
            </a:r>
            <a:endParaRPr lang="en-US" b="1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010936D-BC1F-487A-9886-72593864A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400300"/>
            <a:ext cx="8810490" cy="7229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5752" y="945773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</a:rPr>
              <a:t>파트 별 업무 분담 </a:t>
            </a:r>
            <a:endParaRPr lang="en-US" b="1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533400" y="4779130"/>
            <a:ext cx="3193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맑은고딕"/>
                <a:ea typeface="바탕" panose="02030600000101010101" pitchFamily="18" charset="-127"/>
              </a:rPr>
              <a:t>▶</a:t>
            </a:r>
            <a:r>
              <a:rPr lang="en-US" altLang="ko-KR" sz="3000" b="1" dirty="0">
                <a:latin typeface="맑은고딕"/>
                <a:ea typeface="바탕" panose="02030600000101010101" pitchFamily="18" charset="-127"/>
              </a:rPr>
              <a:t> </a:t>
            </a:r>
            <a:r>
              <a:rPr lang="en-US" altLang="ko-KR" sz="3000" b="1" kern="0" spc="-400" dirty="0">
                <a:latin typeface="맑은고딕"/>
              </a:rPr>
              <a:t>Class Diagram</a:t>
            </a:r>
            <a:endParaRPr lang="en-US" altLang="ko-KR" sz="3000" b="1" dirty="0">
              <a:latin typeface="맑은고딕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068516"/>
              </p:ext>
            </p:extLst>
          </p:nvPr>
        </p:nvGraphicFramePr>
        <p:xfrm>
          <a:off x="685800" y="3086100"/>
          <a:ext cx="2550960" cy="89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9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dirty="0"/>
                        <a:t>김범준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82022"/>
              </p:ext>
            </p:extLst>
          </p:nvPr>
        </p:nvGraphicFramePr>
        <p:xfrm>
          <a:off x="4191000" y="3086100"/>
          <a:ext cx="2550960" cy="89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9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dirty="0"/>
                        <a:t>박성원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80742"/>
              </p:ext>
            </p:extLst>
          </p:nvPr>
        </p:nvGraphicFramePr>
        <p:xfrm>
          <a:off x="14706600" y="3086100"/>
          <a:ext cx="2550960" cy="89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9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dirty="0"/>
                        <a:t>김윤영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885042"/>
              </p:ext>
            </p:extLst>
          </p:nvPr>
        </p:nvGraphicFramePr>
        <p:xfrm>
          <a:off x="11201400" y="3086100"/>
          <a:ext cx="2550960" cy="899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9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dirty="0"/>
                        <a:t>김종천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593051"/>
              </p:ext>
            </p:extLst>
          </p:nvPr>
        </p:nvGraphicFramePr>
        <p:xfrm>
          <a:off x="7696200" y="3086100"/>
          <a:ext cx="2550960" cy="89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9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dirty="0"/>
                        <a:t>유수민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33400" y="5829300"/>
            <a:ext cx="3193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맑은고딕"/>
                <a:ea typeface="바탕" panose="02030600000101010101" pitchFamily="18" charset="-127"/>
              </a:rPr>
              <a:t>▶</a:t>
            </a:r>
            <a:r>
              <a:rPr lang="en-US" altLang="ko-KR" sz="3000" b="1" dirty="0">
                <a:latin typeface="맑은고딕"/>
                <a:ea typeface="바탕" panose="02030600000101010101" pitchFamily="18" charset="-127"/>
              </a:rPr>
              <a:t>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8716" y="6879470"/>
            <a:ext cx="3193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소스코드 해석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38600" y="4779130"/>
            <a:ext cx="3193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맑은고딕"/>
                <a:ea typeface="바탕" panose="02030600000101010101" pitchFamily="18" charset="-127"/>
              </a:rPr>
              <a:t>▶</a:t>
            </a:r>
            <a:r>
              <a:rPr lang="en-US" altLang="ko-KR" sz="3000" b="1" dirty="0">
                <a:latin typeface="맑은고딕"/>
                <a:ea typeface="바탕" panose="02030600000101010101" pitchFamily="18" charset="-127"/>
              </a:rPr>
              <a:t> </a:t>
            </a:r>
            <a:r>
              <a:rPr lang="en-US" altLang="ko-KR" sz="3000" b="1" kern="0" spc="-400" dirty="0">
                <a:latin typeface="맑은고딕"/>
                <a:cs typeface="Noto Sans CJK KR Black" pitchFamily="34" charset="0"/>
              </a:rPr>
              <a:t>ER Diagram</a:t>
            </a:r>
            <a:endParaRPr lang="ko-KR" altLang="en-US" sz="3000" b="1" dirty="0">
              <a:latin typeface="맑은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38600" y="5829300"/>
            <a:ext cx="3193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소스코드 해석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43800" y="4779130"/>
            <a:ext cx="3193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맑은고딕"/>
                <a:ea typeface="바탕" panose="02030600000101010101" pitchFamily="18" charset="-127"/>
              </a:rPr>
              <a:t>▶</a:t>
            </a:r>
            <a:r>
              <a:rPr lang="en-US" altLang="ko-KR" sz="3000" b="1" dirty="0">
                <a:latin typeface="맑은고딕"/>
                <a:ea typeface="바탕" panose="02030600000101010101" pitchFamily="18" charset="-127"/>
              </a:rPr>
              <a:t> </a:t>
            </a:r>
            <a:r>
              <a:rPr lang="en-US" altLang="ko-KR" sz="3000" b="1" kern="0" spc="-400" dirty="0">
                <a:latin typeface="맑은고딕"/>
                <a:cs typeface="Noto Sans CJK KR Black" pitchFamily="34" charset="0"/>
              </a:rPr>
              <a:t>Use case</a:t>
            </a:r>
            <a:endParaRPr lang="en-US" altLang="ko-KR" sz="3000" b="1" dirty="0">
              <a:latin typeface="맑은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43800" y="5829300"/>
            <a:ext cx="3193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소스코드 해석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049000" y="4779130"/>
            <a:ext cx="3352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맑은고딕"/>
                <a:ea typeface="바탕" panose="02030600000101010101" pitchFamily="18" charset="-127"/>
              </a:rPr>
              <a:t>▶</a:t>
            </a:r>
            <a:r>
              <a:rPr lang="en-US" altLang="ko-KR" sz="3000" b="1" dirty="0">
                <a:latin typeface="맑은고딕"/>
                <a:ea typeface="바탕" panose="02030600000101010101" pitchFamily="18" charset="-127"/>
              </a:rPr>
              <a:t> PPT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049000" y="5829300"/>
            <a:ext cx="3193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맑은고딕"/>
                <a:ea typeface="바탕" panose="02030600000101010101" pitchFamily="18" charset="-127"/>
              </a:rPr>
              <a:t>▶</a:t>
            </a:r>
            <a:r>
              <a:rPr lang="en-US" altLang="ko-KR" sz="3000" b="1" dirty="0">
                <a:latin typeface="맑은고딕"/>
                <a:ea typeface="바탕" panose="02030600000101010101" pitchFamily="18" charset="-127"/>
              </a:rPr>
              <a:t>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명세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054316" y="6879470"/>
            <a:ext cx="3193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맑은고딕"/>
                <a:ea typeface="바탕" panose="02030600000101010101" pitchFamily="18" charset="-127"/>
              </a:rPr>
              <a:t>▶</a:t>
            </a:r>
            <a:r>
              <a:rPr lang="en-US" altLang="ko-KR" sz="3000" b="1" dirty="0">
                <a:latin typeface="맑은고딕"/>
                <a:ea typeface="바탕" panose="02030600000101010101" pitchFamily="18" charset="-127"/>
              </a:rPr>
              <a:t>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해석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554200" y="4779130"/>
            <a:ext cx="3352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맑은고딕"/>
                <a:ea typeface="바탕" panose="02030600000101010101" pitchFamily="18" charset="-127"/>
              </a:rPr>
              <a:t>▶</a:t>
            </a:r>
            <a:r>
              <a:rPr lang="en-US" altLang="ko-KR" sz="3000" b="1" dirty="0">
                <a:latin typeface="맑은고딕"/>
                <a:ea typeface="바탕" panose="02030600000101010101" pitchFamily="18" charset="-127"/>
              </a:rPr>
              <a:t> </a:t>
            </a:r>
            <a:r>
              <a:rPr lang="en-US" altLang="ko-KR" sz="3000" b="1" kern="0" spc="-400" dirty="0">
                <a:latin typeface="맑은고딕"/>
              </a:rPr>
              <a:t>Sequence Diagram</a:t>
            </a:r>
            <a:endParaRPr lang="ko-KR" altLang="en-US" sz="3000" b="1" dirty="0">
              <a:latin typeface="맑은고딕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554200" y="5829300"/>
            <a:ext cx="3193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소스코드 해석</a:t>
            </a:r>
          </a:p>
        </p:txBody>
      </p:sp>
    </p:spTree>
    <p:extLst>
      <p:ext uri="{BB962C8B-B14F-4D97-AF65-F5344CB8AC3E}">
        <p14:creationId xmlns:p14="http://schemas.microsoft.com/office/powerpoint/2010/main" val="74097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5752" y="939811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b="1" kern="0" spc="-400" dirty="0">
                <a:solidFill>
                  <a:srgbClr val="255994"/>
                </a:solidFill>
                <a:latin typeface="Noto Sans CJK KR Black" pitchFamily="34" charset="0"/>
              </a:rPr>
              <a:t>01. 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</a:rPr>
              <a:t>일정표</a:t>
            </a:r>
            <a:endParaRPr lang="en-US" b="1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graphicFrame>
        <p:nvGraphicFramePr>
          <p:cNvPr id="40" name="Group 127">
            <a:extLst>
              <a:ext uri="{FF2B5EF4-FFF2-40B4-BE49-F238E27FC236}">
                <a16:creationId xmlns:a16="http://schemas.microsoft.com/office/drawing/2014/main" id="{2C410F46-052D-41E7-A4A0-616396B71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399787"/>
              </p:ext>
            </p:extLst>
          </p:nvPr>
        </p:nvGraphicFramePr>
        <p:xfrm>
          <a:off x="3505200" y="2563090"/>
          <a:ext cx="11734800" cy="7238997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3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81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00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24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 dirty="0">
                          <a:solidFill>
                            <a:srgbClr val="C0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SUN</a:t>
                      </a:r>
                      <a:endParaRPr kumimoji="1" lang="en-US" altLang="ko-KR" sz="1500" b="1" i="0" u="none" strike="noStrike" cap="none" normalizeH="0" baseline="0" dirty="0">
                        <a:solidFill>
                          <a:srgbClr val="C0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MON</a:t>
                      </a:r>
                      <a:endParaRPr kumimoji="1" lang="en-US" altLang="ko-KR" sz="1500" b="1" i="0" u="none" strike="noStrike" cap="none" normalizeH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TUE</a:t>
                      </a:r>
                      <a:endParaRPr kumimoji="1" lang="en-US" altLang="ko-KR" sz="1500" b="1" i="0" u="none" strike="noStrike" cap="none" normalizeH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WED</a:t>
                      </a:r>
                      <a:endParaRPr kumimoji="1" lang="en-US" altLang="ko-KR" sz="1500" b="1" i="0" u="none" strike="noStrike" cap="none" normalizeH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THU</a:t>
                      </a:r>
                      <a:endParaRPr kumimoji="1" lang="en-US" altLang="ko-KR" sz="1500" b="1" i="0" u="none" strike="noStrike" cap="none" normalizeH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FRI</a:t>
                      </a:r>
                      <a:endParaRPr kumimoji="1" lang="en-US" altLang="ko-KR" sz="1500" b="1" i="0" u="none" strike="noStrike" cap="none" normalizeH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 dirty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SAT</a:t>
                      </a:r>
                      <a:endParaRPr kumimoji="1" lang="en-US" altLang="ko-KR" sz="1500" b="1" i="0" u="none" strike="noStrike" cap="none" normalizeH="0" baseline="0" dirty="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 dirty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731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731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731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731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 dirty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07BA74A-7C80-416D-BDAB-7A73903C4028}"/>
              </a:ext>
            </a:extLst>
          </p:cNvPr>
          <p:cNvSpPr/>
          <p:nvPr/>
        </p:nvSpPr>
        <p:spPr>
          <a:xfrm>
            <a:off x="5257800" y="6223473"/>
            <a:ext cx="8305800" cy="3551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791200" y="6223472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맑은고딕"/>
              </a:rPr>
              <a:t>프로젝트 주제 선정 </a:t>
            </a:r>
            <a:r>
              <a:rPr lang="en-US" altLang="ko-KR" b="1" dirty="0">
                <a:latin typeface="맑은고딕"/>
              </a:rPr>
              <a:t>/ </a:t>
            </a:r>
            <a:r>
              <a:rPr lang="ko-KR" altLang="en-US" b="1" dirty="0">
                <a:latin typeface="맑은고딕"/>
              </a:rPr>
              <a:t>역할 분담</a:t>
            </a:r>
          </a:p>
          <a:p>
            <a:endParaRPr lang="ko-KR" altLang="en-US" b="1" dirty="0">
              <a:latin typeface="맑은고딕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D708693-0DD6-44A2-B2F7-8AD543461CE1}"/>
              </a:ext>
            </a:extLst>
          </p:cNvPr>
          <p:cNvSpPr/>
          <p:nvPr/>
        </p:nvSpPr>
        <p:spPr>
          <a:xfrm>
            <a:off x="5257800" y="8998265"/>
            <a:ext cx="4876799" cy="35512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5CF2D35-EE49-4401-9744-7FD9BB75EF85}"/>
              </a:ext>
            </a:extLst>
          </p:cNvPr>
          <p:cNvSpPr/>
          <p:nvPr/>
        </p:nvSpPr>
        <p:spPr>
          <a:xfrm>
            <a:off x="5245100" y="7595588"/>
            <a:ext cx="8318500" cy="3551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8763000" y="75819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고딕"/>
              </a:rPr>
              <a:t>코드 분석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139284" y="8977857"/>
            <a:ext cx="311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고딕"/>
              </a:rPr>
              <a:t>PPT </a:t>
            </a:r>
            <a:r>
              <a:rPr lang="ko-KR" altLang="en-US" b="1" dirty="0">
                <a:latin typeface="맑은고딕"/>
              </a:rPr>
              <a:t>제작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175752" y="939811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b="1" kern="0" spc="-400" dirty="0">
                <a:solidFill>
                  <a:srgbClr val="255994"/>
                </a:solidFill>
                <a:latin typeface="Noto Sans CJK KR Black" pitchFamily="34" charset="0"/>
              </a:rPr>
              <a:t>02. 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</a:rPr>
              <a:t>요구사항 명세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180952" y="865856"/>
            <a:ext cx="15929009" cy="57953"/>
            <a:chOff x="1180952" y="865856"/>
            <a:chExt cx="15929009" cy="5795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" y="865856"/>
              <a:ext cx="15929009" cy="579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80952" y="1972999"/>
            <a:ext cx="15929009" cy="57953"/>
            <a:chOff x="1180952" y="1972999"/>
            <a:chExt cx="15929009" cy="5795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" y="1972999"/>
              <a:ext cx="15929009" cy="57953"/>
            </a:xfrm>
            <a:prstGeom prst="rect">
              <a:avLst/>
            </a:prstGeom>
          </p:spPr>
        </p:pic>
      </p:grp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817050"/>
              </p:ext>
            </p:extLst>
          </p:nvPr>
        </p:nvGraphicFramePr>
        <p:xfrm>
          <a:off x="2057400" y="2552700"/>
          <a:ext cx="14338780" cy="6781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6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요구사항 명세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4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부품리스트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버튼을 누르면 부품추가 화면으로 넘어간다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ko-KR" altLang="en-US" dirty="0"/>
                        <a:t>수정 버튼을 누르면 부품수정 화면으로 넘어간다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ko-KR" altLang="en-US" dirty="0"/>
                        <a:t>부품을 클릭 후 삭제버튼을 누르면 리스트에서 삭제된다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514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부품추가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부품이름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코드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위치를 선택해서 확인을 누르면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부품리스트에 추가한다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77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부품수정</a:t>
                      </a:r>
                      <a:endParaRPr lang="en-US" altLang="ko-KR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부품이름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코드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위치를 수정하고 싶은 내용으로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입력한 뒤에 확인버튼을 눌러 수정한다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04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부품삭제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부품리스트에 삭제하고 싶은 목록을 선택 후</a:t>
                      </a:r>
                      <a:endParaRPr lang="en-US" altLang="ko-KR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삭제 버튼을 누르면 리스트에서 부품이 삭제된다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5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파일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파일 창을 눌러 프로그램을 종료하거나 저장하기를 선택할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6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더보기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더 보기를 누르면 위치 부분 수량을 그래프로 확인할 수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3829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632" y="2628900"/>
            <a:ext cx="4572000" cy="6540079"/>
          </a:xfrm>
          <a:prstGeom prst="rect">
            <a:avLst/>
          </a:prstGeom>
        </p:spPr>
      </p:pic>
      <p:sp>
        <p:nvSpPr>
          <p:cNvPr id="23" name="Object 5">
            <a:extLst>
              <a:ext uri="{FF2B5EF4-FFF2-40B4-BE49-F238E27FC236}">
                <a16:creationId xmlns:a16="http://schemas.microsoft.com/office/drawing/2014/main" id="{A75EC952-1DDE-47B8-BE42-24917B58C2F6}"/>
              </a:ext>
            </a:extLst>
          </p:cNvPr>
          <p:cNvSpPr txBox="1"/>
          <p:nvPr/>
        </p:nvSpPr>
        <p:spPr>
          <a:xfrm>
            <a:off x="1175752" y="935070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03. 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스토리보드</a:t>
            </a:r>
            <a:endParaRPr lang="en-US" b="1" dirty="0"/>
          </a:p>
        </p:txBody>
      </p:sp>
      <p:grpSp>
        <p:nvGrpSpPr>
          <p:cNvPr id="25" name="그룹 1002">
            <a:extLst>
              <a:ext uri="{FF2B5EF4-FFF2-40B4-BE49-F238E27FC236}">
                <a16:creationId xmlns:a16="http://schemas.microsoft.com/office/drawing/2014/main" id="{9A6D28E7-70B3-40BF-917E-3DE0404E5F38}"/>
              </a:ext>
            </a:extLst>
          </p:cNvPr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26" name="Object 6">
              <a:extLst>
                <a:ext uri="{FF2B5EF4-FFF2-40B4-BE49-F238E27FC236}">
                  <a16:creationId xmlns:a16="http://schemas.microsoft.com/office/drawing/2014/main" id="{3ABA911B-7B90-4E64-92E6-17A8794AF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27" name="그룹 1003">
            <a:extLst>
              <a:ext uri="{FF2B5EF4-FFF2-40B4-BE49-F238E27FC236}">
                <a16:creationId xmlns:a16="http://schemas.microsoft.com/office/drawing/2014/main" id="{1FBA85D9-9E69-4D6C-B384-076E2E7FC80A}"/>
              </a:ext>
            </a:extLst>
          </p:cNvPr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28" name="Object 10">
              <a:extLst>
                <a:ext uri="{FF2B5EF4-FFF2-40B4-BE49-F238E27FC236}">
                  <a16:creationId xmlns:a16="http://schemas.microsoft.com/office/drawing/2014/main" id="{ABE17CB4-68AB-49E1-A434-FC1FA7F0D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53" name="Object 34">
            <a:extLst>
              <a:ext uri="{FF2B5EF4-FFF2-40B4-BE49-F238E27FC236}">
                <a16:creationId xmlns:a16="http://schemas.microsoft.com/office/drawing/2014/main" id="{171E0848-9E1C-4B47-A537-FAC54FA73140}"/>
              </a:ext>
            </a:extLst>
          </p:cNvPr>
          <p:cNvSpPr txBox="1"/>
          <p:nvPr/>
        </p:nvSpPr>
        <p:spPr>
          <a:xfrm>
            <a:off x="10591800" y="3467100"/>
            <a:ext cx="3842582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2500" b="1" dirty="0"/>
              <a:t>1. </a:t>
            </a:r>
            <a:r>
              <a:rPr lang="ko-KR" altLang="en-US" sz="2500" b="1" dirty="0"/>
              <a:t>메인 화면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E71352F-10B4-4C23-986F-53F88CF2FAE6}"/>
              </a:ext>
            </a:extLst>
          </p:cNvPr>
          <p:cNvGrpSpPr/>
          <p:nvPr/>
        </p:nvGrpSpPr>
        <p:grpSpPr>
          <a:xfrm>
            <a:off x="10393463" y="3890852"/>
            <a:ext cx="4436931" cy="115922"/>
            <a:chOff x="3843336" y="6363558"/>
            <a:chExt cx="2961233" cy="115922"/>
          </a:xfrm>
        </p:grpSpPr>
        <p:pic>
          <p:nvPicPr>
            <p:cNvPr id="51" name="Object 36">
              <a:extLst>
                <a:ext uri="{FF2B5EF4-FFF2-40B4-BE49-F238E27FC236}">
                  <a16:creationId xmlns:a16="http://schemas.microsoft.com/office/drawing/2014/main" id="{322D8252-643A-4F8F-AED8-9B53B07A1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3336" y="6363558"/>
              <a:ext cx="2961233" cy="115922"/>
            </a:xfrm>
            <a:prstGeom prst="rect">
              <a:avLst/>
            </a:prstGeom>
          </p:spPr>
        </p:pic>
      </p:grpSp>
      <p:sp>
        <p:nvSpPr>
          <p:cNvPr id="48" name="Object 39">
            <a:extLst>
              <a:ext uri="{FF2B5EF4-FFF2-40B4-BE49-F238E27FC236}">
                <a16:creationId xmlns:a16="http://schemas.microsoft.com/office/drawing/2014/main" id="{366954EC-8D8F-4272-BEDB-34E3E04DBE87}"/>
              </a:ext>
            </a:extLst>
          </p:cNvPr>
          <p:cNvSpPr txBox="1"/>
          <p:nvPr/>
        </p:nvSpPr>
        <p:spPr>
          <a:xfrm>
            <a:off x="9809574" y="4198203"/>
            <a:ext cx="6421026" cy="347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latinLnBrk="1">
              <a:buFont typeface="+mj-lt"/>
              <a:buAutoNum type="arabicParenR"/>
            </a:pPr>
            <a:r>
              <a:rPr lang="en-US" altLang="ko-KR" sz="2000" dirty="0"/>
              <a:t>DB </a:t>
            </a:r>
            <a:r>
              <a:rPr lang="ko-KR" altLang="en-US" sz="2000" dirty="0"/>
              <a:t>저장</a:t>
            </a:r>
            <a:r>
              <a:rPr lang="en-US" altLang="ko-KR" sz="2000" dirty="0"/>
              <a:t>,</a:t>
            </a:r>
            <a:r>
              <a:rPr lang="en-US" altLang="ko-KR" sz="2000" baseline="0" dirty="0"/>
              <a:t> </a:t>
            </a:r>
            <a:r>
              <a:rPr lang="ko-KR" altLang="en-US" sz="2000" baseline="0" dirty="0"/>
              <a:t>종료</a:t>
            </a:r>
            <a:endParaRPr lang="en-US" altLang="ko-KR" sz="2000" baseline="0" dirty="0"/>
          </a:p>
          <a:p>
            <a:pPr marL="342900" indent="-342900" algn="l" latinLnBrk="1">
              <a:buFont typeface="+mj-lt"/>
              <a:buAutoNum type="arabicParenR"/>
            </a:pPr>
            <a:endParaRPr lang="en-US" altLang="ko-KR" sz="2000" baseline="0" dirty="0"/>
          </a:p>
          <a:p>
            <a:pPr marL="342900" indent="-342900" algn="l" latinLnBrk="1">
              <a:buFont typeface="+mj-lt"/>
              <a:buAutoNum type="arabicParenR"/>
            </a:pPr>
            <a:r>
              <a:rPr lang="ko-KR" altLang="en-US" sz="2000" dirty="0"/>
              <a:t>부품 보관 수량 페이지로 이동</a:t>
            </a:r>
            <a:endParaRPr lang="en-US" altLang="ko-KR" sz="2000" dirty="0"/>
          </a:p>
          <a:p>
            <a:pPr marL="342900" indent="-342900" algn="l" latinLnBrk="1">
              <a:buFont typeface="+mj-lt"/>
              <a:buAutoNum type="arabicParenR"/>
            </a:pPr>
            <a:endParaRPr lang="en-US" altLang="ko-KR" sz="2000" dirty="0"/>
          </a:p>
          <a:p>
            <a:pPr marL="342900" indent="-342900" algn="l" latinLnBrk="1">
              <a:buFont typeface="+mj-lt"/>
              <a:buAutoNum type="arabicParenR"/>
            </a:pPr>
            <a:r>
              <a:rPr lang="ko-KR" altLang="en-US" sz="2000" dirty="0"/>
              <a:t>현재 부품 현황</a:t>
            </a:r>
            <a:endParaRPr lang="en-US" altLang="ko-KR" sz="2000" dirty="0"/>
          </a:p>
          <a:p>
            <a:pPr marL="342900" indent="-342900" algn="l" latinLnBrk="1">
              <a:buFont typeface="+mj-lt"/>
              <a:buAutoNum type="arabicParenR"/>
            </a:pPr>
            <a:endParaRPr lang="en-US" altLang="ko-KR" sz="2000" dirty="0"/>
          </a:p>
          <a:p>
            <a:pPr marL="342900" indent="-342900" algn="l" latinLnBrk="1">
              <a:buFont typeface="+mj-lt"/>
              <a:buAutoNum type="arabicParenR"/>
            </a:pPr>
            <a:r>
              <a:rPr lang="ko-KR" altLang="en-US" sz="2000" dirty="0"/>
              <a:t>부품 추가 창으로 이동</a:t>
            </a:r>
            <a:endParaRPr lang="en-US" altLang="ko-KR" sz="2000" dirty="0"/>
          </a:p>
          <a:p>
            <a:pPr marL="342900" indent="-342900" algn="l" latinLnBrk="1">
              <a:buFont typeface="+mj-lt"/>
              <a:buAutoNum type="arabicParenR"/>
            </a:pPr>
            <a:endParaRPr lang="en-US" altLang="ko-KR" sz="2000" dirty="0"/>
          </a:p>
          <a:p>
            <a:pPr marL="342900" indent="-342900" algn="l" latinLnBrk="1">
              <a:buFont typeface="+mj-lt"/>
              <a:buAutoNum type="arabicParenR"/>
            </a:pPr>
            <a:r>
              <a:rPr lang="en-US" altLang="ko-KR" sz="2000" dirty="0"/>
              <a:t>3)</a:t>
            </a:r>
            <a:r>
              <a:rPr lang="ko-KR" altLang="en-US" sz="2000" dirty="0"/>
              <a:t>에서 누른 부품의 데이터를 수정하는 창으로 이동</a:t>
            </a:r>
            <a:endParaRPr lang="en-US" altLang="ko-KR" sz="2000" dirty="0"/>
          </a:p>
          <a:p>
            <a:pPr marL="342900" indent="-342900" algn="l" latinLnBrk="1">
              <a:buFont typeface="+mj-lt"/>
              <a:buAutoNum type="arabicParenR"/>
            </a:pPr>
            <a:endParaRPr lang="en-US" altLang="ko-KR" sz="2000" dirty="0"/>
          </a:p>
          <a:p>
            <a:pPr marL="342900" indent="-342900" algn="l" latinLnBrk="1">
              <a:buFont typeface="+mj-lt"/>
              <a:buAutoNum type="arabicParenR"/>
            </a:pPr>
            <a:r>
              <a:rPr lang="en-US" altLang="ko-KR" sz="2000" dirty="0"/>
              <a:t>3)</a:t>
            </a:r>
            <a:r>
              <a:rPr lang="ko-KR" altLang="en-US" sz="2000" dirty="0"/>
              <a:t>에서 누른 부품의 데이터를 삭제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1C7FA36-7A34-4ECD-A440-6E3308C62B83}"/>
              </a:ext>
            </a:extLst>
          </p:cNvPr>
          <p:cNvSpPr/>
          <p:nvPr/>
        </p:nvSpPr>
        <p:spPr>
          <a:xfrm>
            <a:off x="3143550" y="3140573"/>
            <a:ext cx="364202" cy="3642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3C8CE2-AE97-40E7-B084-F30C4BB7F45A}"/>
              </a:ext>
            </a:extLst>
          </p:cNvPr>
          <p:cNvSpPr/>
          <p:nvPr/>
        </p:nvSpPr>
        <p:spPr>
          <a:xfrm>
            <a:off x="4876800" y="2184498"/>
            <a:ext cx="364202" cy="3642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2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E201A8-1DF1-4503-BC22-BD1D8EC85CC3}"/>
              </a:ext>
            </a:extLst>
          </p:cNvPr>
          <p:cNvSpPr/>
          <p:nvPr/>
        </p:nvSpPr>
        <p:spPr>
          <a:xfrm>
            <a:off x="3521304" y="8496300"/>
            <a:ext cx="364202" cy="3642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703D1D-D168-4D8C-B8E7-B3A74504C91E}"/>
              </a:ext>
            </a:extLst>
          </p:cNvPr>
          <p:cNvSpPr/>
          <p:nvPr/>
        </p:nvSpPr>
        <p:spPr>
          <a:xfrm>
            <a:off x="2982881" y="5636335"/>
            <a:ext cx="364202" cy="3642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3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E516B79-FF35-4EF8-8DC7-F4666DC3BA8C}"/>
              </a:ext>
            </a:extLst>
          </p:cNvPr>
          <p:cNvSpPr/>
          <p:nvPr/>
        </p:nvSpPr>
        <p:spPr>
          <a:xfrm>
            <a:off x="6054815" y="9338020"/>
            <a:ext cx="364202" cy="3642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4E3A4D-3B09-4AC4-A5EA-C92D44833CA2}"/>
              </a:ext>
            </a:extLst>
          </p:cNvPr>
          <p:cNvSpPr/>
          <p:nvPr/>
        </p:nvSpPr>
        <p:spPr>
          <a:xfrm>
            <a:off x="8607206" y="8314001"/>
            <a:ext cx="364202" cy="3388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6901EE3-0154-44F7-BF10-843744FB050B}"/>
              </a:ext>
            </a:extLst>
          </p:cNvPr>
          <p:cNvCxnSpPr>
            <a:stCxn id="56" idx="2"/>
          </p:cNvCxnSpPr>
          <p:nvPr/>
        </p:nvCxnSpPr>
        <p:spPr>
          <a:xfrm>
            <a:off x="5058901" y="2548700"/>
            <a:ext cx="46499" cy="5541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3E84D36-BA15-4FD1-B314-01624E8CDEE3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3507752" y="3322674"/>
            <a:ext cx="6832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E91A60-18B2-4ED8-836D-FB4B66AA50D3}"/>
              </a:ext>
            </a:extLst>
          </p:cNvPr>
          <p:cNvSpPr/>
          <p:nvPr/>
        </p:nvSpPr>
        <p:spPr>
          <a:xfrm>
            <a:off x="4015632" y="3705627"/>
            <a:ext cx="4442568" cy="4396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B037CF9-AE7E-4DD1-BA44-41DDC621E9B0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3347083" y="5818436"/>
            <a:ext cx="6489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673FEF4-8959-472D-9A47-B62FD7209F90}"/>
              </a:ext>
            </a:extLst>
          </p:cNvPr>
          <p:cNvCxnSpPr>
            <a:stCxn id="57" idx="3"/>
          </p:cNvCxnSpPr>
          <p:nvPr/>
        </p:nvCxnSpPr>
        <p:spPr>
          <a:xfrm>
            <a:off x="3885506" y="8678401"/>
            <a:ext cx="6864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9D4690-70DE-4084-8C6B-002CA17C5D3E}"/>
              </a:ext>
            </a:extLst>
          </p:cNvPr>
          <p:cNvCxnSpPr>
            <a:stCxn id="59" idx="0"/>
          </p:cNvCxnSpPr>
          <p:nvPr/>
        </p:nvCxnSpPr>
        <p:spPr>
          <a:xfrm flipV="1">
            <a:off x="6236916" y="8860502"/>
            <a:ext cx="0" cy="4775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482D01B-CEE6-4423-9606-88EC2E9CF401}"/>
              </a:ext>
            </a:extLst>
          </p:cNvPr>
          <p:cNvCxnSpPr/>
          <p:nvPr/>
        </p:nvCxnSpPr>
        <p:spPr>
          <a:xfrm flipH="1">
            <a:off x="7848600" y="8496300"/>
            <a:ext cx="739032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27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11" y="3092842"/>
            <a:ext cx="6692755" cy="5527350"/>
          </a:xfrm>
          <a:prstGeom prst="rect">
            <a:avLst/>
          </a:prstGeom>
        </p:spPr>
      </p:pic>
      <p:sp>
        <p:nvSpPr>
          <p:cNvPr id="19" name="Object 5">
            <a:extLst>
              <a:ext uri="{FF2B5EF4-FFF2-40B4-BE49-F238E27FC236}">
                <a16:creationId xmlns:a16="http://schemas.microsoft.com/office/drawing/2014/main" id="{A771437D-D308-4DC0-8785-CFF46D20D8FA}"/>
              </a:ext>
            </a:extLst>
          </p:cNvPr>
          <p:cNvSpPr txBox="1"/>
          <p:nvPr/>
        </p:nvSpPr>
        <p:spPr>
          <a:xfrm>
            <a:off x="1175752" y="935070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03. 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스토리보드</a:t>
            </a:r>
            <a:endParaRPr lang="en-US" b="1" dirty="0"/>
          </a:p>
        </p:txBody>
      </p:sp>
      <p:grpSp>
        <p:nvGrpSpPr>
          <p:cNvPr id="20" name="그룹 1002">
            <a:extLst>
              <a:ext uri="{FF2B5EF4-FFF2-40B4-BE49-F238E27FC236}">
                <a16:creationId xmlns:a16="http://schemas.microsoft.com/office/drawing/2014/main" id="{9E81B897-9B71-4AA0-B288-C101444705ED}"/>
              </a:ext>
            </a:extLst>
          </p:cNvPr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21" name="Object 6">
              <a:extLst>
                <a:ext uri="{FF2B5EF4-FFF2-40B4-BE49-F238E27FC236}">
                  <a16:creationId xmlns:a16="http://schemas.microsoft.com/office/drawing/2014/main" id="{B0F86093-6002-47DA-A3AB-44A3453A4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22" name="그룹 1003">
            <a:extLst>
              <a:ext uri="{FF2B5EF4-FFF2-40B4-BE49-F238E27FC236}">
                <a16:creationId xmlns:a16="http://schemas.microsoft.com/office/drawing/2014/main" id="{2A1E6CE2-CD6F-4250-88C7-C6EC9541420D}"/>
              </a:ext>
            </a:extLst>
          </p:cNvPr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24" name="Object 10">
              <a:extLst>
                <a:ext uri="{FF2B5EF4-FFF2-40B4-BE49-F238E27FC236}">
                  <a16:creationId xmlns:a16="http://schemas.microsoft.com/office/drawing/2014/main" id="{367C0E4E-D0D7-4D61-97EF-BA016CE11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31" name="Object 34">
            <a:extLst>
              <a:ext uri="{FF2B5EF4-FFF2-40B4-BE49-F238E27FC236}">
                <a16:creationId xmlns:a16="http://schemas.microsoft.com/office/drawing/2014/main" id="{6635416F-322E-4E0F-B906-39CBFF4FB3C1}"/>
              </a:ext>
            </a:extLst>
          </p:cNvPr>
          <p:cNvSpPr txBox="1"/>
          <p:nvPr/>
        </p:nvSpPr>
        <p:spPr>
          <a:xfrm>
            <a:off x="10591800" y="3324890"/>
            <a:ext cx="384258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3000" b="1" dirty="0"/>
              <a:t>2. </a:t>
            </a:r>
            <a:r>
              <a:rPr lang="ko-KR" altLang="en-US" sz="3000" b="1" dirty="0"/>
              <a:t>부품 추가 화면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4B3D21B-290A-4835-8790-A4FA4B0096EF}"/>
              </a:ext>
            </a:extLst>
          </p:cNvPr>
          <p:cNvGrpSpPr/>
          <p:nvPr/>
        </p:nvGrpSpPr>
        <p:grpSpPr>
          <a:xfrm>
            <a:off x="10393463" y="3890852"/>
            <a:ext cx="4436931" cy="115922"/>
            <a:chOff x="3843336" y="6363558"/>
            <a:chExt cx="2961233" cy="115922"/>
          </a:xfrm>
        </p:grpSpPr>
        <p:pic>
          <p:nvPicPr>
            <p:cNvPr id="33" name="Object 36">
              <a:extLst>
                <a:ext uri="{FF2B5EF4-FFF2-40B4-BE49-F238E27FC236}">
                  <a16:creationId xmlns:a16="http://schemas.microsoft.com/office/drawing/2014/main" id="{C3547E2C-05A5-4B85-BB2E-444510530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3336" y="6363558"/>
              <a:ext cx="2961233" cy="115922"/>
            </a:xfrm>
            <a:prstGeom prst="rect">
              <a:avLst/>
            </a:prstGeom>
          </p:spPr>
        </p:pic>
      </p:grpSp>
      <p:sp>
        <p:nvSpPr>
          <p:cNvPr id="34" name="Object 39">
            <a:extLst>
              <a:ext uri="{FF2B5EF4-FFF2-40B4-BE49-F238E27FC236}">
                <a16:creationId xmlns:a16="http://schemas.microsoft.com/office/drawing/2014/main" id="{E33C1A88-4C1C-4FF7-B3BE-35BDE8F169E9}"/>
              </a:ext>
            </a:extLst>
          </p:cNvPr>
          <p:cNvSpPr txBox="1"/>
          <p:nvPr/>
        </p:nvSpPr>
        <p:spPr>
          <a:xfrm>
            <a:off x="9794136" y="4533900"/>
            <a:ext cx="6512664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latinLnBrk="1">
              <a:buFont typeface="+mj-lt"/>
              <a:buAutoNum type="arabicParenR"/>
            </a:pPr>
            <a:r>
              <a:rPr lang="ko-KR" altLang="en-US" sz="2500" dirty="0"/>
              <a:t>부품 이름</a:t>
            </a:r>
            <a:r>
              <a:rPr lang="en-US" altLang="ko-KR" sz="2500" dirty="0"/>
              <a:t>, </a:t>
            </a:r>
            <a:r>
              <a:rPr lang="ko-KR" altLang="en-US" sz="2500" dirty="0"/>
              <a:t>코드</a:t>
            </a:r>
            <a:r>
              <a:rPr lang="en-US" altLang="ko-KR" sz="2500" dirty="0"/>
              <a:t>, </a:t>
            </a:r>
            <a:r>
              <a:rPr lang="ko-KR" altLang="en-US" sz="2500" dirty="0"/>
              <a:t>수량</a:t>
            </a:r>
            <a:r>
              <a:rPr lang="en-US" altLang="ko-KR" sz="2500" dirty="0"/>
              <a:t>, </a:t>
            </a:r>
            <a:r>
              <a:rPr lang="ko-KR" altLang="en-US" sz="2500" dirty="0"/>
              <a:t>보관 장소를 입력    </a:t>
            </a:r>
            <a:r>
              <a:rPr lang="en-US" altLang="ko-KR" sz="2500" dirty="0"/>
              <a:t>(</a:t>
            </a:r>
            <a:r>
              <a:rPr lang="ko-KR" altLang="en-US" sz="2500" dirty="0"/>
              <a:t>메인 화면에서 수정 버튼을 눌러 입장했을 경우 표에서 눌려 있는 부품의 현재 값은 자동으로 입력 되어있음</a:t>
            </a:r>
            <a:r>
              <a:rPr lang="en-US" altLang="ko-KR" sz="2500" dirty="0"/>
              <a:t>)</a:t>
            </a:r>
          </a:p>
          <a:p>
            <a:pPr marL="342900" indent="-342900" algn="l" latinLnBrk="1">
              <a:buFont typeface="+mj-lt"/>
              <a:buAutoNum type="arabicParenR"/>
            </a:pPr>
            <a:endParaRPr lang="en-US" altLang="ko-KR" sz="2500" dirty="0"/>
          </a:p>
          <a:p>
            <a:pPr marL="342900" indent="-342900" algn="l" latinLnBrk="1">
              <a:buFont typeface="+mj-lt"/>
              <a:buAutoNum type="arabicParenR"/>
            </a:pPr>
            <a:r>
              <a:rPr lang="ko-KR" altLang="en-US" sz="2500" dirty="0"/>
              <a:t>입력한 데이터를 저장하고 창을 종료</a:t>
            </a:r>
            <a:endParaRPr lang="en-US" altLang="ko-KR" sz="2500" dirty="0"/>
          </a:p>
          <a:p>
            <a:pPr marL="342900" indent="-342900" algn="l" latinLnBrk="1">
              <a:buFont typeface="+mj-lt"/>
              <a:buAutoNum type="arabicParenR"/>
            </a:pPr>
            <a:endParaRPr lang="en-US" altLang="ko-KR" sz="2500" dirty="0"/>
          </a:p>
          <a:p>
            <a:pPr marL="342900" indent="-342900" algn="l" latinLnBrk="1">
              <a:buFont typeface="+mj-lt"/>
              <a:buAutoNum type="arabicParenR"/>
            </a:pPr>
            <a:r>
              <a:rPr lang="ko-KR" altLang="en-US" sz="2500" dirty="0"/>
              <a:t>데이터를 저장하지 않고 창을 종료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3A223C0-324B-4977-8AB4-0AA503EA52D0}"/>
              </a:ext>
            </a:extLst>
          </p:cNvPr>
          <p:cNvSpPr/>
          <p:nvPr/>
        </p:nvSpPr>
        <p:spPr>
          <a:xfrm>
            <a:off x="2286000" y="5475183"/>
            <a:ext cx="364202" cy="3642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81361AB-8F0A-4B44-B1C8-64E16544951C}"/>
              </a:ext>
            </a:extLst>
          </p:cNvPr>
          <p:cNvSpPr/>
          <p:nvPr/>
        </p:nvSpPr>
        <p:spPr>
          <a:xfrm>
            <a:off x="5638800" y="8877300"/>
            <a:ext cx="364202" cy="3642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2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FE8C842-3D55-424F-91E6-E21477824B51}"/>
              </a:ext>
            </a:extLst>
          </p:cNvPr>
          <p:cNvSpPr/>
          <p:nvPr/>
        </p:nvSpPr>
        <p:spPr>
          <a:xfrm>
            <a:off x="7315200" y="8877300"/>
            <a:ext cx="364202" cy="3642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3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9ECB6B-F600-40F1-81F6-618850B3C94C}"/>
              </a:ext>
            </a:extLst>
          </p:cNvPr>
          <p:cNvSpPr/>
          <p:nvPr/>
        </p:nvSpPr>
        <p:spPr>
          <a:xfrm>
            <a:off x="3048000" y="3890852"/>
            <a:ext cx="5334000" cy="3767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C14BFD7-B7B4-4831-A234-4003091145C6}"/>
              </a:ext>
            </a:extLst>
          </p:cNvPr>
          <p:cNvCxnSpPr>
            <a:stCxn id="35" idx="3"/>
          </p:cNvCxnSpPr>
          <p:nvPr/>
        </p:nvCxnSpPr>
        <p:spPr>
          <a:xfrm flipV="1">
            <a:off x="2650202" y="5600700"/>
            <a:ext cx="397798" cy="56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30338E3-0411-4D23-A35F-6780280778B2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5791200" y="8255990"/>
            <a:ext cx="29701" cy="6213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3CCF370-4B30-47B5-93D9-7BBE428478F4}"/>
              </a:ext>
            </a:extLst>
          </p:cNvPr>
          <p:cNvCxnSpPr>
            <a:stCxn id="37" idx="0"/>
          </p:cNvCxnSpPr>
          <p:nvPr/>
        </p:nvCxnSpPr>
        <p:spPr>
          <a:xfrm flipV="1">
            <a:off x="7497301" y="8255990"/>
            <a:ext cx="46499" cy="6213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3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77" y="2552700"/>
            <a:ext cx="7342679" cy="6446048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9D682B55-2829-4513-8138-A81E9A983C5C}"/>
              </a:ext>
            </a:extLst>
          </p:cNvPr>
          <p:cNvSpPr txBox="1"/>
          <p:nvPr/>
        </p:nvSpPr>
        <p:spPr>
          <a:xfrm>
            <a:off x="1175752" y="935070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03. 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스토리보드</a:t>
            </a:r>
            <a:endParaRPr lang="en-US" b="1" dirty="0"/>
          </a:p>
        </p:txBody>
      </p:sp>
      <p:grpSp>
        <p:nvGrpSpPr>
          <p:cNvPr id="7" name="그룹 1002">
            <a:extLst>
              <a:ext uri="{FF2B5EF4-FFF2-40B4-BE49-F238E27FC236}">
                <a16:creationId xmlns:a16="http://schemas.microsoft.com/office/drawing/2014/main" id="{BA08783C-D460-46AE-9C33-006E81683D33}"/>
              </a:ext>
            </a:extLst>
          </p:cNvPr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D28ADE5-E04C-42F5-8D86-EBA48D412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9" name="그룹 1003">
            <a:extLst>
              <a:ext uri="{FF2B5EF4-FFF2-40B4-BE49-F238E27FC236}">
                <a16:creationId xmlns:a16="http://schemas.microsoft.com/office/drawing/2014/main" id="{5E04CF33-0B3A-433B-8B32-0CC87E5E7E27}"/>
              </a:ext>
            </a:extLst>
          </p:cNvPr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10" name="Object 10">
              <a:extLst>
                <a:ext uri="{FF2B5EF4-FFF2-40B4-BE49-F238E27FC236}">
                  <a16:creationId xmlns:a16="http://schemas.microsoft.com/office/drawing/2014/main" id="{555437DF-8594-4BE4-BDB8-6B0ECE458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15" name="Object 34">
            <a:extLst>
              <a:ext uri="{FF2B5EF4-FFF2-40B4-BE49-F238E27FC236}">
                <a16:creationId xmlns:a16="http://schemas.microsoft.com/office/drawing/2014/main" id="{8838092F-E7CF-4AB9-B67A-A3BBA66D657F}"/>
              </a:ext>
            </a:extLst>
          </p:cNvPr>
          <p:cNvSpPr txBox="1"/>
          <p:nvPr/>
        </p:nvSpPr>
        <p:spPr>
          <a:xfrm>
            <a:off x="10591800" y="3380606"/>
            <a:ext cx="384258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3000" b="1" dirty="0"/>
              <a:t>3.</a:t>
            </a:r>
            <a:r>
              <a:rPr lang="en-US" altLang="ko-KR" sz="3000" b="1" baseline="0" dirty="0"/>
              <a:t> </a:t>
            </a:r>
            <a:r>
              <a:rPr lang="ko-KR" altLang="en-US" sz="3000" b="1" baseline="0" dirty="0"/>
              <a:t>부품 보관현황표</a:t>
            </a:r>
            <a:endParaRPr lang="ko-KR" altLang="en-US" sz="3000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3F10011-8227-47B2-8606-32354DFBA7C5}"/>
              </a:ext>
            </a:extLst>
          </p:cNvPr>
          <p:cNvGrpSpPr/>
          <p:nvPr/>
        </p:nvGrpSpPr>
        <p:grpSpPr>
          <a:xfrm>
            <a:off x="10393463" y="3890852"/>
            <a:ext cx="4436931" cy="115922"/>
            <a:chOff x="3843336" y="6363558"/>
            <a:chExt cx="2961233" cy="115922"/>
          </a:xfrm>
        </p:grpSpPr>
        <p:pic>
          <p:nvPicPr>
            <p:cNvPr id="17" name="Object 36">
              <a:extLst>
                <a:ext uri="{FF2B5EF4-FFF2-40B4-BE49-F238E27FC236}">
                  <a16:creationId xmlns:a16="http://schemas.microsoft.com/office/drawing/2014/main" id="{AD13BFA7-7AD1-4FC1-B4D6-10059030F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3336" y="6363558"/>
              <a:ext cx="2961233" cy="115922"/>
            </a:xfrm>
            <a:prstGeom prst="rect">
              <a:avLst/>
            </a:prstGeom>
          </p:spPr>
        </p:pic>
      </p:grpSp>
      <p:sp>
        <p:nvSpPr>
          <p:cNvPr id="18" name="Object 39">
            <a:extLst>
              <a:ext uri="{FF2B5EF4-FFF2-40B4-BE49-F238E27FC236}">
                <a16:creationId xmlns:a16="http://schemas.microsoft.com/office/drawing/2014/main" id="{3A3EE172-8CB8-4D60-98AC-F4BD1288D2C9}"/>
              </a:ext>
            </a:extLst>
          </p:cNvPr>
          <p:cNvSpPr txBox="1"/>
          <p:nvPr/>
        </p:nvSpPr>
        <p:spPr>
          <a:xfrm>
            <a:off x="9829800" y="4764748"/>
            <a:ext cx="6802026" cy="20159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latinLnBrk="1">
              <a:buFont typeface="+mj-lt"/>
              <a:buNone/>
            </a:pPr>
            <a:r>
              <a:rPr lang="ko-KR" altLang="en-US" sz="2500" dirty="0"/>
              <a:t>부품이 어느 창고에 몇 종류가 보관되어 있는지 표시하는 표</a:t>
            </a:r>
            <a:endParaRPr lang="en-US" altLang="ko-KR" sz="2500" dirty="0"/>
          </a:p>
          <a:p>
            <a:pPr marL="0" indent="0" algn="l" latinLnBrk="1">
              <a:buFont typeface="+mj-lt"/>
              <a:buNone/>
            </a:pPr>
            <a:endParaRPr lang="en-US" altLang="ko-KR" sz="2500" dirty="0"/>
          </a:p>
          <a:p>
            <a:pPr marL="0" indent="0" algn="l" latinLnBrk="1">
              <a:buFont typeface="+mj-lt"/>
              <a:buNone/>
            </a:pPr>
            <a:r>
              <a:rPr lang="ko-KR" altLang="en-US" sz="2500" baseline="0" dirty="0"/>
              <a:t>가로축은 창고의 번호를 나타내고 세로축은 그 창고의 부품 종류를 나타냄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12349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687</Words>
  <Application>Microsoft Office PowerPoint</Application>
  <PresentationFormat>사용자 지정</PresentationFormat>
  <Paragraphs>181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Noto Sans CJK KR Black</vt:lpstr>
      <vt:lpstr>Noto Sans CJK KR Bold</vt:lpstr>
      <vt:lpstr>Noto Sans CJK KR DemiLight</vt:lpstr>
      <vt:lpstr>나눔바른고딕</vt:lpstr>
      <vt:lpstr>맑은 고딕</vt:lpstr>
      <vt:lpstr>맑은고딕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ez220410</cp:lastModifiedBy>
  <cp:revision>59</cp:revision>
  <dcterms:created xsi:type="dcterms:W3CDTF">2022-06-28T00:21:13Z</dcterms:created>
  <dcterms:modified xsi:type="dcterms:W3CDTF">2022-06-29T08:17:29Z</dcterms:modified>
</cp:coreProperties>
</file>