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310" r:id="rId6"/>
    <p:sldId id="261" r:id="rId7"/>
    <p:sldId id="262" r:id="rId8"/>
    <p:sldId id="263" r:id="rId9"/>
    <p:sldId id="264" r:id="rId10"/>
    <p:sldId id="312" r:id="rId11"/>
    <p:sldId id="311" r:id="rId12"/>
    <p:sldId id="268" r:id="rId13"/>
    <p:sldId id="269" r:id="rId14"/>
    <p:sldId id="283" r:id="rId15"/>
    <p:sldId id="284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80" r:id="rId34"/>
    <p:sldId id="281" r:id="rId3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7">
          <p15:clr>
            <a:srgbClr val="A4A3A4"/>
          </p15:clr>
        </p15:guide>
        <p15:guide id="2" pos="5757">
          <p15:clr>
            <a:srgbClr val="A4A3A4"/>
          </p15:clr>
        </p15:guide>
        <p15:guide id="3" pos="11650">
          <p15:clr>
            <a:srgbClr val="A4A3A4"/>
          </p15:clr>
        </p15:guide>
        <p15:guide id="4" pos="117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7090"/>
  </p:normalViewPr>
  <p:slideViewPr>
    <p:cSldViewPr>
      <p:cViewPr varScale="1">
        <p:scale>
          <a:sx n="74" d="100"/>
          <a:sy n="74" d="100"/>
        </p:scale>
        <p:origin x="336" y="72"/>
      </p:cViewPr>
      <p:guideLst>
        <p:guide orient="horz" pos="3237"/>
        <p:guide pos="5757"/>
        <p:guide pos="11650"/>
        <p:guide pos="1175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6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543C6-CE9D-4301-9630-B639723EC62F}" type="datetime1">
              <a:rPr lang="ko-KR" altLang="en-US"/>
              <a:pPr lvl="0">
                <a:defRPr lang="ko-KR" altLang="en-US"/>
              </a:pPr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7278DC1-96D0-4C2E-9E75-867D8A79958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50736-AC9E-4C14-9D3C-340337DEA925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9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50736-AC9E-4C14-9D3C-340337DEA925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0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A82E-EA94-43E1-81FF-A793A59F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6266B1-B7A1-47FD-B756-F4FA6D77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B06FA-C257-4FBE-A752-09EDEC00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39B21-8642-4579-B8BC-1CFFBEB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AAAF1B-7E01-4F7B-A887-6A2C2B51395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696" y="2532"/>
            <a:ext cx="1893304" cy="18933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71.png"/><Relationship Id="rId7" Type="http://schemas.openxmlformats.org/officeDocument/2006/relationships/image" Target="../media/image6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19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3.png"/><Relationship Id="rId7" Type="http://schemas.openxmlformats.org/officeDocument/2006/relationships/image" Target="../media/image7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3.png"/><Relationship Id="rId7" Type="http://schemas.openxmlformats.org/officeDocument/2006/relationships/image" Target="../media/image7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3.png"/><Relationship Id="rId7" Type="http://schemas.openxmlformats.org/officeDocument/2006/relationships/image" Target="../media/image7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8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3.png"/><Relationship Id="rId7" Type="http://schemas.openxmlformats.org/officeDocument/2006/relationships/image" Target="../media/image8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63.png"/><Relationship Id="rId7" Type="http://schemas.openxmlformats.org/officeDocument/2006/relationships/image" Target="../media/image8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9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63.png"/><Relationship Id="rId7" Type="http://schemas.openxmlformats.org/officeDocument/2006/relationships/image" Target="../media/image9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35.png"/><Relationship Id="rId18" Type="http://schemas.openxmlformats.org/officeDocument/2006/relationships/image" Target="../media/image105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12" Type="http://schemas.openxmlformats.org/officeDocument/2006/relationships/image" Target="../media/image34.png"/><Relationship Id="rId17" Type="http://schemas.openxmlformats.org/officeDocument/2006/relationships/image" Target="../media/image104.png"/><Relationship Id="rId2" Type="http://schemas.openxmlformats.org/officeDocument/2006/relationships/image" Target="../media/image9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37.png"/><Relationship Id="rId10" Type="http://schemas.openxmlformats.org/officeDocument/2006/relationships/image" Target="../media/image10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4A9DC-3804-4814-806E-AB920113DD58}"/>
              </a:ext>
            </a:extLst>
          </p:cNvPr>
          <p:cNvSpPr txBox="1"/>
          <p:nvPr/>
        </p:nvSpPr>
        <p:spPr>
          <a:xfrm>
            <a:off x="1871192" y="2551212"/>
            <a:ext cx="150856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캠핑플러스</a:t>
            </a:r>
            <a:r>
              <a:rPr lang="ko-KR" altLang="en-US" sz="11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캠핑사이트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</a:rPr>
              <a:t>물리적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9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</a:rPr>
              <a:t>논리적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7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6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79D536-9B8E-36A7-1716-D77ADE9258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383" b="11152"/>
          <a:stretch/>
        </p:blipFill>
        <p:spPr>
          <a:xfrm>
            <a:off x="6236609" y="6591300"/>
            <a:ext cx="484265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2B45D-5E7B-A1C1-4BD3-2808B3B8E83C}"/>
              </a:ext>
            </a:extLst>
          </p:cNvPr>
          <p:cNvSpPr txBox="1"/>
          <p:nvPr/>
        </p:nvSpPr>
        <p:spPr>
          <a:xfrm>
            <a:off x="7090089" y="3502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장바구니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구매하기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D6431-A92C-6C0A-4870-DA17286B472C}"/>
              </a:ext>
            </a:extLst>
          </p:cNvPr>
          <p:cNvSpPr txBox="1"/>
          <p:nvPr/>
        </p:nvSpPr>
        <p:spPr>
          <a:xfrm>
            <a:off x="2535137" y="5066712"/>
            <a:ext cx="151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기능 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답변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  <a:endParaRPr lang="ko-KR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CA2CF-B907-2CF8-A4BB-C66D00878B1F}"/>
              </a:ext>
            </a:extLst>
          </p:cNvPr>
          <p:cNvSpPr txBox="1"/>
          <p:nvPr/>
        </p:nvSpPr>
        <p:spPr>
          <a:xfrm>
            <a:off x="6443787" y="6538611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EEB2-0109-ECDE-EE8C-025AF97C5C52}"/>
              </a:ext>
            </a:extLst>
          </p:cNvPr>
          <p:cNvSpPr txBox="1"/>
          <p:nvPr/>
        </p:nvSpPr>
        <p:spPr>
          <a:xfrm>
            <a:off x="2419543" y="2283756"/>
            <a:ext cx="836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로그인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C6946-894C-6381-957D-8992688F244F}"/>
              </a:ext>
            </a:extLst>
          </p:cNvPr>
          <p:cNvSpPr txBox="1"/>
          <p:nvPr/>
        </p:nvSpPr>
        <p:spPr>
          <a:xfrm>
            <a:off x="8936172" y="1638300"/>
            <a:ext cx="98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메인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lang="en-US" altLang="ko-KR" sz="4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Qna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남기기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AA263-C85E-7951-93B8-6DC0B8473538}"/>
              </a:ext>
            </a:extLst>
          </p:cNvPr>
          <p:cNvSpPr txBox="1"/>
          <p:nvPr/>
        </p:nvSpPr>
        <p:spPr>
          <a:xfrm>
            <a:off x="9853848" y="6856256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0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메인 화면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2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D10978-12BA-4F48-A5B4-5A4696F36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427" y="6210300"/>
            <a:ext cx="5925377" cy="20957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3DA0BE-8E64-4B20-80B1-977C1C11A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1593" y="1668633"/>
            <a:ext cx="4999047" cy="32318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28F052-618F-4351-9F51-13F9436606B4}"/>
              </a:ext>
            </a:extLst>
          </p:cNvPr>
          <p:cNvSpPr/>
          <p:nvPr/>
        </p:nvSpPr>
        <p:spPr>
          <a:xfrm>
            <a:off x="3463915" y="4533900"/>
            <a:ext cx="457200" cy="366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745E7-7F9C-4394-A72E-B330BAD0D9CF}"/>
              </a:ext>
            </a:extLst>
          </p:cNvPr>
          <p:cNvCxnSpPr/>
          <p:nvPr/>
        </p:nvCxnSpPr>
        <p:spPr>
          <a:xfrm>
            <a:off x="3692515" y="51435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55A2482-C05F-4E5B-9F95-B8BABC0BB9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1194" y="1866900"/>
            <a:ext cx="9562187" cy="4989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D5FF7-4AEA-44CE-8D66-76DE57B83C5D}"/>
              </a:ext>
            </a:extLst>
          </p:cNvPr>
          <p:cNvSpPr txBox="1"/>
          <p:nvPr/>
        </p:nvSpPr>
        <p:spPr>
          <a:xfrm>
            <a:off x="7162800" y="7505700"/>
            <a:ext cx="846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 버튼을 누르게 되면 장바구니의 목록 구매자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배송지정보를</a:t>
            </a:r>
            <a:endParaRPr lang="en-US" altLang="ko-KR" sz="2000" b="1" dirty="0"/>
          </a:p>
          <a:p>
            <a:r>
              <a:rPr lang="en-US" altLang="ko-KR" sz="2000" b="1" dirty="0"/>
              <a:t>Buy </a:t>
            </a:r>
            <a:r>
              <a:rPr lang="ko-KR" altLang="en-US" sz="2000" b="1" dirty="0"/>
              <a:t>테이블에 추가한다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8B48D-A710-4295-9D68-F469DE78BF23}"/>
              </a:ext>
            </a:extLst>
          </p:cNvPr>
          <p:cNvSpPr/>
          <p:nvPr/>
        </p:nvSpPr>
        <p:spPr>
          <a:xfrm>
            <a:off x="6903547" y="1909876"/>
            <a:ext cx="6736254" cy="155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B8AFB1-9F25-4B7C-9F84-35A245439CFB}"/>
              </a:ext>
            </a:extLst>
          </p:cNvPr>
          <p:cNvSpPr/>
          <p:nvPr/>
        </p:nvSpPr>
        <p:spPr>
          <a:xfrm>
            <a:off x="6920112" y="4587082"/>
            <a:ext cx="9820389" cy="11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24FC2-ED52-4652-817F-133D44E8C92D}"/>
              </a:ext>
            </a:extLst>
          </p:cNvPr>
          <p:cNvSpPr txBox="1"/>
          <p:nvPr/>
        </p:nvSpPr>
        <p:spPr>
          <a:xfrm>
            <a:off x="13791407" y="2429470"/>
            <a:ext cx="3701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정보 파라미터를 받아온다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6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E47C8B5-7BEB-41F5-A038-1D191E3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0" y="1622823"/>
            <a:ext cx="7593109" cy="840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53B0-66A9-4239-BAAA-FAFE06E6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25" y="6107178"/>
            <a:ext cx="1552792" cy="828791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0B3FB-F1BD-49A0-803A-975B1A39DE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347" y="4219055"/>
            <a:ext cx="7992590" cy="2324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EEC22-E250-4426-8983-59D6FE4685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47" y="2123263"/>
            <a:ext cx="5925377" cy="20957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EA04A4-B1EC-447E-A026-96EB9DC7EAF2}"/>
              </a:ext>
            </a:extLst>
          </p:cNvPr>
          <p:cNvSpPr/>
          <p:nvPr/>
        </p:nvSpPr>
        <p:spPr>
          <a:xfrm>
            <a:off x="808720" y="3606718"/>
            <a:ext cx="612873" cy="24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B684-6737-4BAC-9752-3FEEAB7939FB}"/>
              </a:ext>
            </a:extLst>
          </p:cNvPr>
          <p:cNvSpPr txBox="1"/>
          <p:nvPr/>
        </p:nvSpPr>
        <p:spPr>
          <a:xfrm>
            <a:off x="808720" y="6991176"/>
            <a:ext cx="71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주문확인을 누르면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해당하는 </a:t>
            </a:r>
            <a:r>
              <a:rPr lang="en-US" altLang="ko-KR" sz="2000" b="1" dirty="0"/>
              <a:t>buy </a:t>
            </a:r>
            <a:r>
              <a:rPr lang="ko-KR" altLang="en-US" sz="2000" b="1" dirty="0"/>
              <a:t>테이블을 가져와서</a:t>
            </a:r>
            <a:endParaRPr lang="en-US" altLang="ko-KR" sz="2000" b="1" dirty="0"/>
          </a:p>
          <a:p>
            <a:r>
              <a:rPr lang="ko-KR" altLang="en-US" sz="2000" b="1" dirty="0"/>
              <a:t>구매 목록을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B573FE-D189-4DF4-8956-E4E622AEBBD2}"/>
              </a:ext>
            </a:extLst>
          </p:cNvPr>
          <p:cNvSpPr/>
          <p:nvPr/>
        </p:nvSpPr>
        <p:spPr>
          <a:xfrm>
            <a:off x="9982200" y="4991100"/>
            <a:ext cx="5221519" cy="27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FDE74-EFD6-4176-A813-33CD36D6BF66}"/>
              </a:ext>
            </a:extLst>
          </p:cNvPr>
          <p:cNvSpPr txBox="1"/>
          <p:nvPr/>
        </p:nvSpPr>
        <p:spPr>
          <a:xfrm>
            <a:off x="14325599" y="4219055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BuyDTO</a:t>
            </a:r>
            <a:r>
              <a:rPr lang="en-US" altLang="ko-KR" b="1" dirty="0"/>
              <a:t>&gt; </a:t>
            </a:r>
            <a:r>
              <a:rPr lang="ko-KR" altLang="en-US" b="1" dirty="0"/>
              <a:t>리스트의 값을 받아와서</a:t>
            </a:r>
            <a:endParaRPr lang="en-US" altLang="ko-KR" b="1" dirty="0"/>
          </a:p>
          <a:p>
            <a:r>
              <a:rPr lang="en-US" altLang="ko-KR" b="1" dirty="0"/>
              <a:t>Buy</a:t>
            </a:r>
            <a:r>
              <a:rPr lang="ko-KR" altLang="en-US" b="1" dirty="0"/>
              <a:t>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08" y="1892699"/>
            <a:ext cx="7573433" cy="474411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897199"/>
            <a:ext cx="7346316" cy="599527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945179" y="4351714"/>
            <a:ext cx="498763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직사각형 26"/>
          <p:cNvSpPr/>
          <p:nvPr/>
        </p:nvSpPr>
        <p:spPr>
          <a:xfrm>
            <a:off x="1945178" y="4613564"/>
            <a:ext cx="541158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1945178" y="5620814"/>
            <a:ext cx="5916147" cy="2396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1945178" y="6636810"/>
            <a:ext cx="4376652" cy="25859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10328565" y="2338180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>
            <a:off x="10328565" y="3402860"/>
            <a:ext cx="7115451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직사각형 33"/>
          <p:cNvSpPr/>
          <p:nvPr/>
        </p:nvSpPr>
        <p:spPr>
          <a:xfrm>
            <a:off x="10328565" y="4450802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직사각형 34"/>
          <p:cNvSpPr/>
          <p:nvPr/>
        </p:nvSpPr>
        <p:spPr>
          <a:xfrm>
            <a:off x="10328565" y="5543806"/>
            <a:ext cx="5631873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직사각형 35"/>
          <p:cNvSpPr/>
          <p:nvPr/>
        </p:nvSpPr>
        <p:spPr>
          <a:xfrm>
            <a:off x="515009" y="2057867"/>
            <a:ext cx="4559912" cy="9987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직사각형 36"/>
          <p:cNvSpPr/>
          <p:nvPr/>
        </p:nvSpPr>
        <p:spPr>
          <a:xfrm>
            <a:off x="5074922" y="2057868"/>
            <a:ext cx="3195162" cy="9987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로그인하지 않았을 경우의 화면 출력</a:t>
            </a:r>
          </a:p>
        </p:txBody>
      </p:sp>
      <p:cxnSp>
        <p:nvCxnSpPr>
          <p:cNvPr id="38" name="직선 화살표 연결선 3"/>
          <p:cNvCxnSpPr>
            <a:stCxn id="24" idx="3"/>
            <a:endCxn id="30" idx="1"/>
          </p:cNvCxnSpPr>
          <p:nvPr/>
        </p:nvCxnSpPr>
        <p:spPr>
          <a:xfrm flipV="1">
            <a:off x="6932814" y="2561021"/>
            <a:ext cx="3395751" cy="1921619"/>
          </a:xfrm>
          <a:prstGeom prst="bentConnector3">
            <a:avLst>
              <a:gd name="adj1" fmla="val 5624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>
            <a:stCxn id="27" idx="3"/>
            <a:endCxn id="31" idx="1"/>
          </p:cNvCxnSpPr>
          <p:nvPr/>
        </p:nvCxnSpPr>
        <p:spPr>
          <a:xfrm flipV="1">
            <a:off x="7356762" y="3625702"/>
            <a:ext cx="2971803" cy="1118789"/>
          </a:xfrm>
          <a:prstGeom prst="bentConnector3">
            <a:avLst>
              <a:gd name="adj1" fmla="val 62587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"/>
          <p:cNvCxnSpPr>
            <a:stCxn id="28" idx="3"/>
            <a:endCxn id="34" idx="1"/>
          </p:cNvCxnSpPr>
          <p:nvPr/>
        </p:nvCxnSpPr>
        <p:spPr>
          <a:xfrm flipV="1">
            <a:off x="7861325" y="4673643"/>
            <a:ext cx="2467241" cy="1067001"/>
          </a:xfrm>
          <a:prstGeom prst="bentConnector3">
            <a:avLst>
              <a:gd name="adj1" fmla="val 6718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3"/>
          <p:cNvCxnSpPr>
            <a:stCxn id="29" idx="3"/>
            <a:endCxn id="35" idx="1"/>
          </p:cNvCxnSpPr>
          <p:nvPr/>
        </p:nvCxnSpPr>
        <p:spPr>
          <a:xfrm flipV="1">
            <a:off x="6321830" y="5766647"/>
            <a:ext cx="4006736" cy="999462"/>
          </a:xfrm>
          <a:prstGeom prst="bentConnector3">
            <a:avLst>
              <a:gd name="adj1" fmla="val 8858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842664" y="2123370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20354" y="3199206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510958" y="4243454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864248" y="5332421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919072" y="7343306"/>
          <a:ext cx="15561460" cy="223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494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14075966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상품등록 버튼을 클릭하면 상품 등록 페이지로 이동</a:t>
                      </a:r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상품수정</a:t>
                      </a:r>
                      <a:r>
                        <a:rPr lang="en-US" altLang="ko-KR" sz="2700" dirty="0"/>
                        <a:t>/</a:t>
                      </a:r>
                      <a:r>
                        <a:rPr lang="ko-KR" altLang="en-US" sz="2700" dirty="0"/>
                        <a:t>삭제 버튼을 클릭하면 상품 리스트 페이지로 이동하여 모든 분류의 상품을 출력</a:t>
                      </a:r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전체구매목록 확인 버튼을 클릭하면 주문 목록</a:t>
                      </a:r>
                      <a:r>
                        <a:rPr lang="ko-KR" altLang="en-US" sz="2700" baseline="0" dirty="0"/>
                        <a:t>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상품 </a:t>
                      </a:r>
                      <a:r>
                        <a:rPr lang="en-US" altLang="ko-KR" sz="2700" dirty="0"/>
                        <a:t>QnA</a:t>
                      </a:r>
                      <a:r>
                        <a:rPr lang="ko-KR" altLang="en-US" sz="2700" dirty="0"/>
                        <a:t>답변 버튼을 클릭하면 </a:t>
                      </a:r>
                      <a:r>
                        <a:rPr lang="en-US" altLang="ko-KR" sz="2700" dirty="0"/>
                        <a:t>QnA </a:t>
                      </a:r>
                      <a:r>
                        <a:rPr lang="ko-KR" altLang="en-US" sz="2700" dirty="0"/>
                        <a:t>답변 화면으로 이동</a:t>
                      </a:r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메인 화면</a:t>
            </a:r>
          </a:p>
        </p:txBody>
      </p:sp>
    </p:spTree>
    <p:extLst>
      <p:ext uri="{BB962C8B-B14F-4D97-AF65-F5344CB8AC3E}">
        <p14:creationId xmlns:p14="http://schemas.microsoft.com/office/powerpoint/2010/main" val="166408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1" y="1616954"/>
            <a:ext cx="7044720" cy="684466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097280" y="1839908"/>
            <a:ext cx="4276896" cy="43356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직사각형 48"/>
          <p:cNvSpPr/>
          <p:nvPr/>
        </p:nvSpPr>
        <p:spPr>
          <a:xfrm>
            <a:off x="1537853" y="3528752"/>
            <a:ext cx="6779030" cy="499817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직사각형 55"/>
          <p:cNvSpPr/>
          <p:nvPr/>
        </p:nvSpPr>
        <p:spPr>
          <a:xfrm>
            <a:off x="6058202" y="3528751"/>
            <a:ext cx="2258682" cy="12252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86" y="1839908"/>
            <a:ext cx="8359355" cy="3672401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892146" y="3528751"/>
            <a:ext cx="7178040" cy="157110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7" name="직선 화살표 연결선 3"/>
          <p:cNvCxnSpPr>
            <a:stCxn id="59" idx="1"/>
            <a:endCxn id="45" idx="3"/>
          </p:cNvCxnSpPr>
          <p:nvPr/>
        </p:nvCxnSpPr>
        <p:spPr>
          <a:xfrm rot="10800000">
            <a:off x="5374176" y="2056691"/>
            <a:ext cx="4517970" cy="2257616"/>
          </a:xfrm>
          <a:prstGeom prst="bentConnector3">
            <a:avLst>
              <a:gd name="adj1" fmla="val 207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0069875" y="5099858"/>
            <a:ext cx="4830690" cy="99752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</a:t>
            </a:r>
            <a:r>
              <a:rPr lang="en-US" altLang="ko-KR" sz="2700" dirty="0">
                <a:solidFill>
                  <a:schemeClr val="tx1"/>
                </a:solidFill>
              </a:rPr>
              <a:t>, </a:t>
            </a:r>
            <a:r>
              <a:rPr lang="ko-KR" altLang="en-US" sz="2700" dirty="0">
                <a:solidFill>
                  <a:schemeClr val="tx1"/>
                </a:solidFill>
              </a:rPr>
              <a:t>목록으로 이동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</a:p>
        </p:txBody>
      </p:sp>
    </p:spTree>
    <p:extLst>
      <p:ext uri="{BB962C8B-B14F-4D97-AF65-F5344CB8AC3E}">
        <p14:creationId xmlns:p14="http://schemas.microsoft.com/office/powerpoint/2010/main" val="403091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148BA-9D1F-4F66-8603-8D251E3B8586}"/>
              </a:ext>
            </a:extLst>
          </p:cNvPr>
          <p:cNvSpPr txBox="1"/>
          <p:nvPr/>
        </p:nvSpPr>
        <p:spPr>
          <a:xfrm>
            <a:off x="3354926" y="2011852"/>
            <a:ext cx="292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일정표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DC7CCE-736A-488B-ACB5-F7F46F39AD85}"/>
              </a:ext>
            </a:extLst>
          </p:cNvPr>
          <p:cNvSpPr txBox="1"/>
          <p:nvPr/>
        </p:nvSpPr>
        <p:spPr>
          <a:xfrm>
            <a:off x="3354925" y="3597170"/>
            <a:ext cx="4293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조원 담당업무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04F80-2571-409E-9DB5-FC343BB78D9E}"/>
              </a:ext>
            </a:extLst>
          </p:cNvPr>
          <p:cNvSpPr txBox="1"/>
          <p:nvPr/>
        </p:nvSpPr>
        <p:spPr>
          <a:xfrm>
            <a:off x="3354924" y="6736267"/>
            <a:ext cx="4293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요구사항 명세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D04A23-FCC1-4547-A641-D0DF7800D3D1}"/>
              </a:ext>
            </a:extLst>
          </p:cNvPr>
          <p:cNvSpPr txBox="1"/>
          <p:nvPr/>
        </p:nvSpPr>
        <p:spPr>
          <a:xfrm>
            <a:off x="3354924" y="8353972"/>
            <a:ext cx="4293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유스케이스</a:t>
            </a:r>
            <a:endParaRPr lang="ko-KR" altLang="en-US" sz="4400" b="1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F5FD5-3C78-440F-ABE6-7DE480E3F0E7}"/>
              </a:ext>
            </a:extLst>
          </p:cNvPr>
          <p:cNvSpPr txBox="1"/>
          <p:nvPr/>
        </p:nvSpPr>
        <p:spPr>
          <a:xfrm>
            <a:off x="11174011" y="1931165"/>
            <a:ext cx="4924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클래스 다이어그램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210823-741A-4DF7-B588-5A2127CDFB0D}"/>
              </a:ext>
            </a:extLst>
          </p:cNvPr>
          <p:cNvSpPr txBox="1"/>
          <p:nvPr/>
        </p:nvSpPr>
        <p:spPr>
          <a:xfrm>
            <a:off x="11174011" y="3597170"/>
            <a:ext cx="4924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시퀀스 다이어그램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3AFFA8-4DD3-498F-A010-BE845D67EBD4}"/>
              </a:ext>
            </a:extLst>
          </p:cNvPr>
          <p:cNvSpPr txBox="1"/>
          <p:nvPr/>
        </p:nvSpPr>
        <p:spPr>
          <a:xfrm>
            <a:off x="11174012" y="5184272"/>
            <a:ext cx="4924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ERD</a:t>
            </a:r>
            <a:endParaRPr lang="ko-KR" altLang="en-US" sz="4400" b="1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DC5221-5B32-415D-940F-2706251ADE12}"/>
              </a:ext>
            </a:extLst>
          </p:cNvPr>
          <p:cNvSpPr txBox="1"/>
          <p:nvPr/>
        </p:nvSpPr>
        <p:spPr>
          <a:xfrm>
            <a:off x="3354924" y="5185183"/>
            <a:ext cx="4293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스토리보드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C0E227-127A-4B0D-A361-7A044FFC9EB2}"/>
              </a:ext>
            </a:extLst>
          </p:cNvPr>
          <p:cNvSpPr txBox="1"/>
          <p:nvPr/>
        </p:nvSpPr>
        <p:spPr>
          <a:xfrm>
            <a:off x="11174011" y="6769590"/>
            <a:ext cx="4924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기술 설명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CDE327-68BC-4076-990E-D6329942851D}"/>
              </a:ext>
            </a:extLst>
          </p:cNvPr>
          <p:cNvSpPr txBox="1"/>
          <p:nvPr/>
        </p:nvSpPr>
        <p:spPr>
          <a:xfrm>
            <a:off x="11174010" y="8353971"/>
            <a:ext cx="4924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855"/>
            <a:ext cx="10674252" cy="618735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922311" y="7254439"/>
            <a:ext cx="5135889" cy="27689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8341823" y="2274274"/>
            <a:ext cx="2332430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84" y="5886005"/>
            <a:ext cx="8359355" cy="36724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323976" y="6291503"/>
            <a:ext cx="7580663" cy="11750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8" name="직선 화살표 연결선 3"/>
          <p:cNvCxnSpPr>
            <a:stCxn id="27" idx="1"/>
            <a:endCxn id="20" idx="3"/>
          </p:cNvCxnSpPr>
          <p:nvPr/>
        </p:nvCxnSpPr>
        <p:spPr>
          <a:xfrm rot="10800000" flipV="1">
            <a:off x="6058200" y="6879027"/>
            <a:ext cx="4265775" cy="51385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466413" y="4650971"/>
            <a:ext cx="6438224" cy="143778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등록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업로드를 수행하고 업로드에 성공하면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목록 화면으로 이동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</a:p>
        </p:txBody>
      </p:sp>
    </p:spTree>
    <p:extLst>
      <p:ext uri="{BB962C8B-B14F-4D97-AF65-F5344CB8AC3E}">
        <p14:creationId xmlns:p14="http://schemas.microsoft.com/office/powerpoint/2010/main" val="187551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9" y="1878077"/>
            <a:ext cx="10274147" cy="613019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689379" y="3813578"/>
            <a:ext cx="2680856" cy="126789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전체 책 목록을 불러와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89860" y="3813580"/>
            <a:ext cx="5399519" cy="328789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2289860" y="3176912"/>
            <a:ext cx="5399519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직사각형 32"/>
          <p:cNvSpPr/>
          <p:nvPr/>
        </p:nvSpPr>
        <p:spPr>
          <a:xfrm flipH="1">
            <a:off x="7689376" y="3176912"/>
            <a:ext cx="2930240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책을 분류하는 값</a:t>
            </a:r>
          </a:p>
        </p:txBody>
      </p:sp>
    </p:spTree>
    <p:extLst>
      <p:ext uri="{BB962C8B-B14F-4D97-AF65-F5344CB8AC3E}">
        <p14:creationId xmlns:p14="http://schemas.microsoft.com/office/powerpoint/2010/main" val="3168975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4" y="2075260"/>
            <a:ext cx="7944959" cy="325800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flipV="1">
            <a:off x="513934" y="1993160"/>
            <a:ext cx="7944959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직사각형 23"/>
          <p:cNvSpPr/>
          <p:nvPr/>
        </p:nvSpPr>
        <p:spPr>
          <a:xfrm>
            <a:off x="513929" y="1423206"/>
            <a:ext cx="7944963" cy="58633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관리자 메인화면으로 이동</a:t>
            </a:r>
          </a:p>
        </p:txBody>
      </p:sp>
      <p:sp>
        <p:nvSpPr>
          <p:cNvPr id="25" name="직사각형 24"/>
          <p:cNvSpPr/>
          <p:nvPr/>
        </p:nvSpPr>
        <p:spPr>
          <a:xfrm flipV="1">
            <a:off x="744078" y="3388541"/>
            <a:ext cx="4192608" cy="44474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4936686" y="3359333"/>
            <a:ext cx="6012339" cy="25157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flipV="1">
            <a:off x="10949026" y="2611316"/>
            <a:ext cx="6158567" cy="1496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5634954" y="3613218"/>
            <a:ext cx="3952701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각각의 페이지로 이동</a:t>
            </a:r>
          </a:p>
        </p:txBody>
      </p:sp>
      <p:sp>
        <p:nvSpPr>
          <p:cNvPr id="29" name="직사각형 28"/>
          <p:cNvSpPr/>
          <p:nvPr/>
        </p:nvSpPr>
        <p:spPr>
          <a:xfrm flipV="1">
            <a:off x="513932" y="4236440"/>
            <a:ext cx="3003864" cy="109682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513929" y="5333262"/>
            <a:ext cx="4552595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등록된 책이 하나도 없으면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 상품이 없다는 화면 출력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6316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18" y="1369060"/>
            <a:ext cx="8141423" cy="819237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900624"/>
            <a:ext cx="6187352" cy="768774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7102287" y="2513188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---&gt;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27353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6574927"/>
            <a:ext cx="11288700" cy="2986505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8461860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7126" y="4354455"/>
            <a:ext cx="6630221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77124" y="6059979"/>
            <a:ext cx="6904542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310" y="8919467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6842745" y="4727482"/>
            <a:ext cx="3254643" cy="421411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3"/>
          <p:cNvCxnSpPr>
            <a:stCxn id="25" idx="3"/>
            <a:endCxn id="24" idx="2"/>
          </p:cNvCxnSpPr>
          <p:nvPr/>
        </p:nvCxnSpPr>
        <p:spPr>
          <a:xfrm flipV="1">
            <a:off x="11803707" y="7765504"/>
            <a:ext cx="2225688" cy="128098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13317" y="3940268"/>
            <a:ext cx="5589489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수정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등록 화면에 수정할 데이터가 입력된 화면으로 이동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029395" y="8068179"/>
            <a:ext cx="3622311" cy="97830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삭제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3942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131252" cy="46155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21594" y="6232460"/>
            <a:ext cx="5773188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주문 목록의 수를 얻어내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 </a:t>
            </a:r>
            <a:r>
              <a:rPr lang="ko-KR" altLang="en-US" sz="2700" dirty="0">
                <a:solidFill>
                  <a:schemeClr val="tx1"/>
                </a:solidFill>
              </a:rPr>
              <a:t>이상이면 구매 목록을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191443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52" y="1616954"/>
            <a:ext cx="6873246" cy="1514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9" y="2773580"/>
            <a:ext cx="7975649" cy="32159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1" y="6523927"/>
            <a:ext cx="16770593" cy="28590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82288" y="2691481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286" y="2151313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로그인 상태가 아니면 매니저 메인화면으로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2286" y="363049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63940" y="1820117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2374" y="4051051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메인으로 버튼을 </a:t>
            </a:r>
            <a:r>
              <a:rPr lang="ko-KR" altLang="en-US" sz="2700">
                <a:solidFill>
                  <a:schemeClr val="tx1"/>
                </a:solidFill>
              </a:rPr>
              <a:t>누르면 메인화면으로 </a:t>
            </a:r>
            <a:r>
              <a:rPr lang="ko-KR" altLang="en-US" sz="27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28" name="직선 화살표 연결선 3"/>
          <p:cNvCxnSpPr>
            <a:stCxn id="25" idx="3"/>
            <a:endCxn id="26" idx="2"/>
          </p:cNvCxnSpPr>
          <p:nvPr/>
        </p:nvCxnSpPr>
        <p:spPr>
          <a:xfrm flipV="1">
            <a:off x="5137268" y="2905297"/>
            <a:ext cx="7843377" cy="114819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8660" y="4690736"/>
            <a:ext cx="2934785" cy="129883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3444" y="5445586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주문 내역이 없으면 </a:t>
            </a:r>
            <a:r>
              <a:rPr lang="en-US" altLang="ko-KR" sz="2700" dirty="0">
                <a:solidFill>
                  <a:schemeClr val="tx1"/>
                </a:solidFill>
              </a:rPr>
              <a:t>‘</a:t>
            </a:r>
            <a:r>
              <a:rPr lang="ko-KR" altLang="en-US" sz="2700" dirty="0">
                <a:solidFill>
                  <a:schemeClr val="tx1"/>
                </a:solidFill>
              </a:rPr>
              <a:t>주문 목록이 없습니다</a:t>
            </a:r>
            <a:r>
              <a:rPr lang="en-US" altLang="ko-KR" sz="2700" dirty="0">
                <a:solidFill>
                  <a:schemeClr val="tx1"/>
                </a:solidFill>
              </a:rPr>
              <a:t>.’ </a:t>
            </a:r>
            <a:r>
              <a:rPr lang="ko-KR" altLang="en-US" sz="27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293229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658991"/>
            <a:ext cx="6374802" cy="55743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8" y="1866244"/>
            <a:ext cx="9819482" cy="515987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117208" y="7234570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(</a:t>
            </a:r>
            <a:r>
              <a:rPr lang="ko-KR" altLang="en-US" sz="2700" dirty="0">
                <a:solidFill>
                  <a:schemeClr val="tx1"/>
                </a:solidFill>
              </a:rPr>
              <a:t>테이블 생성</a:t>
            </a:r>
            <a:r>
              <a:rPr lang="en-US" altLang="ko-KR" sz="2700" dirty="0">
                <a:solidFill>
                  <a:schemeClr val="tx1"/>
                </a:solidFill>
              </a:rPr>
              <a:t>)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009" y="1658992"/>
            <a:ext cx="16421681" cy="55743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147267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534855"/>
            <a:ext cx="10088384" cy="43725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5907440"/>
            <a:ext cx="6983093" cy="60142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 등록된 </a:t>
            </a:r>
            <a:r>
              <a:rPr lang="en-US" altLang="ko-KR" sz="2700" dirty="0">
                <a:solidFill>
                  <a:schemeClr val="tx1"/>
                </a:solidFill>
              </a:rPr>
              <a:t>QnA</a:t>
            </a:r>
            <a:r>
              <a:rPr lang="ko-KR" altLang="en-US" sz="2700" dirty="0">
                <a:solidFill>
                  <a:schemeClr val="tx1"/>
                </a:solidFill>
              </a:rPr>
              <a:t>를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957077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81" y="1534854"/>
            <a:ext cx="6758931" cy="40725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684565" y="1757273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32597" y="3027026"/>
            <a:ext cx="6497843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34813" y="4299878"/>
            <a:ext cx="6732699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2011853"/>
            <a:ext cx="10145541" cy="75305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5011" y="1992839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009" y="1452671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5007" y="283368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1" idx="3"/>
            <a:endCxn id="24" idx="1"/>
          </p:cNvCxnSpPr>
          <p:nvPr/>
        </p:nvCxnSpPr>
        <p:spPr>
          <a:xfrm flipV="1">
            <a:off x="4969990" y="2299863"/>
            <a:ext cx="5714576" cy="956814"/>
          </a:xfrm>
          <a:prstGeom prst="bentConnector3">
            <a:avLst>
              <a:gd name="adj1" fmla="val 9473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5008" y="3660631"/>
            <a:ext cx="2614736" cy="84087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3"/>
          <p:cNvCxnSpPr>
            <a:stCxn id="27" idx="3"/>
            <a:endCxn id="61" idx="1"/>
          </p:cNvCxnSpPr>
          <p:nvPr/>
        </p:nvCxnSpPr>
        <p:spPr>
          <a:xfrm>
            <a:off x="3129743" y="4081067"/>
            <a:ext cx="682406" cy="247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72342" y="6533804"/>
            <a:ext cx="4985858" cy="83543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2341" y="7369235"/>
            <a:ext cx="9564192" cy="130925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"/>
          <p:cNvCxnSpPr>
            <a:stCxn id="31" idx="3"/>
          </p:cNvCxnSpPr>
          <p:nvPr/>
        </p:nvCxnSpPr>
        <p:spPr>
          <a:xfrm flipV="1">
            <a:off x="10636534" y="5404949"/>
            <a:ext cx="211577" cy="261891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"/>
          <p:cNvCxnSpPr>
            <a:stCxn id="30" idx="3"/>
            <a:endCxn id="32" idx="1"/>
          </p:cNvCxnSpPr>
          <p:nvPr/>
        </p:nvCxnSpPr>
        <p:spPr>
          <a:xfrm flipV="1">
            <a:off x="6058199" y="3579561"/>
            <a:ext cx="4674398" cy="3371958"/>
          </a:xfrm>
          <a:prstGeom prst="bentConnector3">
            <a:avLst>
              <a:gd name="adj1" fmla="val 7961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834395" y="270492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12149" y="3813923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5422" y="6411650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91063" y="591730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409518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288" y="1441506"/>
            <a:ext cx="12133348" cy="87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237" y="2157566"/>
            <a:ext cx="8044985" cy="7116168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15010" y="1616954"/>
          <a:ext cx="9344643" cy="7354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038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8452605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로그인 상태가 아니면 관리자 메인화면으로 이동</a:t>
                      </a:r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관리자 메인으로 버튼을 클릭하면 관리자 메인화면으로 이동</a:t>
                      </a:r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등록된 </a:t>
                      </a:r>
                      <a:r>
                        <a:rPr lang="en-US" altLang="ko-KR" sz="2700" dirty="0"/>
                        <a:t>QnA</a:t>
                      </a:r>
                      <a:r>
                        <a:rPr lang="ko-KR" altLang="en-US" sz="2700" dirty="0"/>
                        <a:t>가 </a:t>
                      </a:r>
                      <a:r>
                        <a:rPr lang="en-US" altLang="ko-KR" sz="2700" dirty="0"/>
                        <a:t>0</a:t>
                      </a:r>
                      <a:r>
                        <a:rPr lang="ko-KR" altLang="en-US" sz="2700" dirty="0"/>
                        <a:t>개면 </a:t>
                      </a:r>
                      <a:r>
                        <a:rPr lang="en-US" altLang="ko-KR" sz="2700" dirty="0"/>
                        <a:t>‘</a:t>
                      </a:r>
                      <a:r>
                        <a:rPr lang="ko-KR" altLang="en-US" sz="2700" dirty="0"/>
                        <a:t>등록된 </a:t>
                      </a:r>
                      <a:r>
                        <a:rPr lang="en-US" altLang="ko-KR" sz="2700" dirty="0"/>
                        <a:t>QnA</a:t>
                      </a:r>
                      <a:r>
                        <a:rPr lang="ko-KR" altLang="en-US" sz="2700" dirty="0"/>
                        <a:t>가 없습니다</a:t>
                      </a:r>
                      <a:r>
                        <a:rPr lang="en-US" altLang="ko-KR" sz="2700" dirty="0"/>
                        <a:t>.’</a:t>
                      </a:r>
                      <a:r>
                        <a:rPr lang="ko-KR" altLang="en-US" sz="2700" dirty="0"/>
                        <a:t>를 화면에 출력</a:t>
                      </a:r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/>
                        <a:t>이용자가 질문한 </a:t>
                      </a:r>
                      <a:r>
                        <a:rPr lang="en-US" altLang="ko-KR" sz="2700" dirty="0"/>
                        <a:t>QnA</a:t>
                      </a:r>
                      <a:r>
                        <a:rPr lang="ko-KR" altLang="en-US" sz="2700" dirty="0"/>
                        <a:t>이면</a:t>
                      </a:r>
                      <a:r>
                        <a:rPr lang="en-US" altLang="ko-KR" sz="2700" baseline="0" dirty="0"/>
                        <a:t> </a:t>
                      </a:r>
                      <a:r>
                        <a:rPr lang="ko-KR" altLang="en-US" sz="2700" baseline="0" dirty="0"/>
                        <a:t>답변하기 버튼을 출력하고 답변하기 버튼을 클릭하면 </a:t>
                      </a:r>
                      <a:r>
                        <a:rPr lang="en-US" altLang="ko-KR" sz="2700" baseline="0" dirty="0"/>
                        <a:t>QnA </a:t>
                      </a:r>
                      <a:r>
                        <a:rPr lang="ko-KR" altLang="en-US" sz="2700" baseline="0" dirty="0"/>
                        <a:t>입력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/>
                        <a:t>5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관리자가 답변한 </a:t>
                      </a:r>
                      <a:r>
                        <a:rPr lang="en-US" altLang="ko-KR" sz="2700" dirty="0"/>
                        <a:t>QnA</a:t>
                      </a:r>
                      <a:r>
                        <a:rPr lang="ko-KR" altLang="en-US" sz="2700" dirty="0"/>
                        <a:t>이면</a:t>
                      </a:r>
                      <a:r>
                        <a:rPr lang="en-US" altLang="ko-KR" sz="2700" baseline="0" dirty="0"/>
                        <a:t> </a:t>
                      </a:r>
                      <a:r>
                        <a:rPr lang="ko-KR" altLang="en-US" sz="2700" baseline="0" dirty="0"/>
                        <a:t>수정하기 버튼을 출력하고 수정하기 버튼을 클릭하면 관리자 답변 글이 입력된 </a:t>
                      </a:r>
                      <a:r>
                        <a:rPr lang="en-US" altLang="ko-KR" sz="2700" baseline="0" dirty="0"/>
                        <a:t>QnA </a:t>
                      </a:r>
                      <a:r>
                        <a:rPr lang="ko-KR" altLang="en-US" sz="2700" baseline="0" dirty="0"/>
                        <a:t>입력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3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85033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317015" cy="59444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21594" y="7564970"/>
            <a:ext cx="4636607" cy="100412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답변할 글의 정보를</a:t>
            </a:r>
            <a:r>
              <a:rPr lang="en-US" altLang="ko-KR" sz="2700" dirty="0">
                <a:solidFill>
                  <a:schemeClr val="tx1"/>
                </a:solidFill>
              </a:rPr>
              <a:t> DB</a:t>
            </a:r>
            <a:r>
              <a:rPr lang="ko-KR" altLang="en-US" sz="2700" dirty="0">
                <a:solidFill>
                  <a:schemeClr val="tx1"/>
                </a:solidFill>
              </a:rPr>
              <a:t>에서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84879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928" y="2011853"/>
            <a:ext cx="6801800" cy="51442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7" y="2011853"/>
            <a:ext cx="8002116" cy="45297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2700" y="2011853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2699" y="1481918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매니저 메인화면으로 이동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5109" y="2849777"/>
            <a:ext cx="6034881" cy="109707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24003" y="2890704"/>
            <a:ext cx="2209043" cy="128070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답변하기 버튼을 입력하면 답변한 책의 정보를 추가로 전송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82559" y="5682344"/>
            <a:ext cx="3785789" cy="2108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5668348" y="4180139"/>
            <a:ext cx="4475039" cy="160763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143386" y="2426006"/>
            <a:ext cx="6418341" cy="35082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"/>
          <p:cNvCxnSpPr>
            <a:endCxn id="27" idx="1"/>
          </p:cNvCxnSpPr>
          <p:nvPr/>
        </p:nvCxnSpPr>
        <p:spPr>
          <a:xfrm>
            <a:off x="6899990" y="3302320"/>
            <a:ext cx="3243396" cy="877820"/>
          </a:xfrm>
          <a:prstGeom prst="bentConnector3">
            <a:avLst>
              <a:gd name="adj1" fmla="val 314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2559" y="5893208"/>
            <a:ext cx="3239949" cy="19501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"/>
          <p:cNvCxnSpPr>
            <a:stCxn id="37" idx="3"/>
            <a:endCxn id="41" idx="1"/>
          </p:cNvCxnSpPr>
          <p:nvPr/>
        </p:nvCxnSpPr>
        <p:spPr>
          <a:xfrm>
            <a:off x="5122508" y="5990717"/>
            <a:ext cx="5010539" cy="41941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133046" y="6032243"/>
            <a:ext cx="6074229" cy="75577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68057" y="6410596"/>
            <a:ext cx="4805312" cy="87938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취소 버튼을 입력하면 관리자 메인 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65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4955" y="1229533"/>
            <a:ext cx="1711365" cy="2167314"/>
            <a:chOff x="16386123" y="1973994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6123" y="1973994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473" y="5930149"/>
            <a:ext cx="6480000" cy="2160000"/>
            <a:chOff x="9451629" y="5142857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1629" y="5142857"/>
              <a:ext cx="6445786" cy="1664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126" y="7136017"/>
            <a:ext cx="1854627" cy="2113382"/>
            <a:chOff x="530239" y="7006075"/>
            <a:chExt cx="1854627" cy="2113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239" y="7006075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1482" y="6804821"/>
            <a:ext cx="6480000" cy="2160000"/>
            <a:chOff x="2407403" y="6550336"/>
            <a:chExt cx="6735455" cy="17904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9201" y="4096583"/>
            <a:ext cx="1727119" cy="2270190"/>
            <a:chOff x="593993" y="4044637"/>
            <a:chExt cx="1727119" cy="227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993" y="4044637"/>
              <a:ext cx="1727119" cy="2270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14231" y="6201357"/>
            <a:ext cx="1754672" cy="2223778"/>
            <a:chOff x="16053318" y="5692952"/>
            <a:chExt cx="1754672" cy="2223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318" y="5692952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183101" y="3211761"/>
            <a:ext cx="1982410" cy="1844316"/>
            <a:chOff x="466347" y="1509077"/>
            <a:chExt cx="1982410" cy="18443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347" y="1509077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95608" y="4251976"/>
            <a:ext cx="6480000" cy="2160000"/>
            <a:chOff x="2510260" y="4027022"/>
            <a:chExt cx="6735455" cy="1790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0260" y="4027022"/>
              <a:ext cx="6735455" cy="1790435"/>
            </a:xfrm>
            <a:prstGeom prst="rect">
              <a:avLst/>
            </a:prstGeom>
          </p:spPr>
        </p:pic>
      </p:grpSp>
      <p:pic>
        <p:nvPicPr>
          <p:cNvPr id="38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6939" y="6306492"/>
            <a:ext cx="1421090" cy="720000"/>
          </a:xfrm>
          <a:prstGeom prst="rect">
            <a:avLst/>
          </a:prstGeom>
        </p:spPr>
      </p:pic>
      <p:pic>
        <p:nvPicPr>
          <p:cNvPr id="44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7828" y="3321058"/>
            <a:ext cx="1760352" cy="720000"/>
          </a:xfrm>
          <a:prstGeom prst="rect">
            <a:avLst/>
          </a:prstGeom>
        </p:spPr>
      </p:pic>
      <p:pic>
        <p:nvPicPr>
          <p:cNvPr id="4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65179" y="5047468"/>
            <a:ext cx="1492393" cy="720000"/>
          </a:xfrm>
          <a:prstGeom prst="rect">
            <a:avLst/>
          </a:prstGeom>
        </p:spPr>
      </p:pic>
      <p:pic>
        <p:nvPicPr>
          <p:cNvPr id="48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2883" y="9249399"/>
            <a:ext cx="1466808" cy="720000"/>
          </a:xfrm>
          <a:prstGeom prst="rect">
            <a:avLst/>
          </a:prstGeom>
        </p:spPr>
      </p:pic>
      <p:pic>
        <p:nvPicPr>
          <p:cNvPr id="49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528903" y="8425135"/>
            <a:ext cx="1440000" cy="716288"/>
          </a:xfrm>
          <a:prstGeom prst="rect">
            <a:avLst/>
          </a:prstGeom>
        </p:spPr>
      </p:pic>
      <p:grpSp>
        <p:nvGrpSpPr>
          <p:cNvPr id="50" name="그룹 1002"/>
          <p:cNvGrpSpPr/>
          <p:nvPr/>
        </p:nvGrpSpPr>
        <p:grpSpPr>
          <a:xfrm>
            <a:off x="2455561" y="1555892"/>
            <a:ext cx="6480000" cy="2160000"/>
            <a:chOff x="2500493" y="-133126"/>
            <a:chExt cx="6687295" cy="1715831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0493" y="-133126"/>
              <a:ext cx="6687295" cy="1715831"/>
            </a:xfrm>
            <a:prstGeom prst="rect">
              <a:avLst/>
            </a:prstGeom>
          </p:spPr>
        </p:pic>
      </p:grpSp>
      <p:grpSp>
        <p:nvGrpSpPr>
          <p:cNvPr id="52" name="그룹 1010"/>
          <p:cNvGrpSpPr/>
          <p:nvPr/>
        </p:nvGrpSpPr>
        <p:grpSpPr>
          <a:xfrm>
            <a:off x="9510370" y="2974541"/>
            <a:ext cx="6480000" cy="2160000"/>
            <a:chOff x="9437665" y="1965654"/>
            <a:chExt cx="6658961" cy="1748832"/>
          </a:xfrm>
        </p:grpSpPr>
        <p:pic>
          <p:nvPicPr>
            <p:cNvPr id="53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7665" y="1965654"/>
              <a:ext cx="6658961" cy="174883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990663" y="6804821"/>
            <a:ext cx="5489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메인 메뉴에 메뉴를 </a:t>
            </a:r>
            <a:r>
              <a:rPr lang="en-US" altLang="ko-KR" sz="2800" dirty="0">
                <a:latin typeface="Lucida Console" panose="020B0609040504020204" pitchFamily="49" charset="0"/>
              </a:rPr>
              <a:t>CSS</a:t>
            </a:r>
            <a:r>
              <a:rPr lang="ko-KR" altLang="en-US" sz="2800" dirty="0">
                <a:latin typeface="Lucida Console" panose="020B0609040504020204" pitchFamily="49" charset="0"/>
              </a:rPr>
              <a:t>로 꾸며서 </a:t>
            </a:r>
            <a:r>
              <a:rPr lang="ko-KR" altLang="en-US" sz="2800" dirty="0">
                <a:latin typeface="+mn-ea"/>
              </a:rPr>
              <a:t>리스트</a:t>
            </a:r>
            <a:r>
              <a:rPr lang="ko-KR" altLang="en-US" sz="2800" dirty="0">
                <a:latin typeface="Lucida Console" panose="020B0609040504020204" pitchFamily="49" charset="0"/>
              </a:rPr>
              <a:t> 작업을 하고 싶었으나  못했다</a:t>
            </a:r>
            <a:r>
              <a:rPr lang="en-US" altLang="ko-KR" sz="2800" dirty="0">
                <a:latin typeface="Lucida Console" panose="020B0609040504020204" pitchFamily="49" charset="0"/>
              </a:rPr>
              <a:t>.</a:t>
            </a:r>
          </a:p>
          <a:p>
            <a:r>
              <a:rPr lang="ko-KR" altLang="en-US" sz="2800" dirty="0">
                <a:latin typeface="Lucida Console" panose="020B0609040504020204" pitchFamily="49" charset="0"/>
              </a:rPr>
              <a:t>늦게 참여해서 팀원들에게 미안하고 고맙다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8792" y="3278503"/>
            <a:ext cx="4936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Lucida Console" panose="020B0609040504020204" pitchFamily="49" charset="0"/>
              </a:rPr>
              <a:t>JSP</a:t>
            </a:r>
            <a:r>
              <a:rPr lang="ko-KR" altLang="en-US" sz="2800" dirty="0">
                <a:latin typeface="Lucida Console" panose="020B0609040504020204" pitchFamily="49" charset="0"/>
              </a:rPr>
              <a:t>의 이해도가 부족하여 문제 파악에 오랜 시간이 걸려 아쉬움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46888" y="6227987"/>
            <a:ext cx="6205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소스코드 해석에 어려움이 있어서</a:t>
            </a:r>
          </a:p>
          <a:p>
            <a:r>
              <a:rPr lang="ko-KR" altLang="en-US" sz="2800" dirty="0">
                <a:latin typeface="Lucida Console" panose="020B0609040504020204" pitchFamily="49" charset="0"/>
              </a:rPr>
              <a:t>아쉬움이 많이 남고 더 열심히 해야겠다는 생각이 들었다.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91129" y="4361467"/>
            <a:ext cx="5689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이번 프로젝트에 도움이 되지 못했다 더 열심히 공부해서 </a:t>
            </a:r>
            <a:r>
              <a:rPr lang="ko-KR" altLang="en-US" sz="2800" dirty="0" err="1">
                <a:latin typeface="Lucida Console" panose="020B0609040504020204" pitchFamily="49" charset="0"/>
              </a:rPr>
              <a:t>조원들한테</a:t>
            </a:r>
            <a:r>
              <a:rPr lang="ko-KR" altLang="en-US" sz="2800" dirty="0">
                <a:latin typeface="Lucida Console" panose="020B0609040504020204" pitchFamily="49" charset="0"/>
              </a:rPr>
              <a:t> 도움이 될 수 있도록 보답 해야겠다.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890896" y="2011436"/>
            <a:ext cx="5689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아직 </a:t>
            </a:r>
            <a:r>
              <a:rPr lang="en-US" altLang="ko-KR" sz="2800" dirty="0">
                <a:latin typeface="Lucida Console" panose="020B0609040504020204" pitchFamily="49" charset="0"/>
              </a:rPr>
              <a:t>JSP</a:t>
            </a:r>
            <a:r>
              <a:rPr lang="ko-KR" altLang="en-US" sz="2800" dirty="0">
                <a:latin typeface="Lucida Console" panose="020B0609040504020204" pitchFamily="49" charset="0"/>
              </a:rPr>
              <a:t>를 사용하는 부분에서 많은 부족함이 있다는 것을 느꼈다</a:t>
            </a:r>
            <a:r>
              <a:rPr lang="en-US" altLang="ko-KR" sz="2800" dirty="0">
                <a:latin typeface="Lucida Console" panose="020B0609040504020204" pitchFamily="49" charset="0"/>
              </a:rPr>
              <a:t>.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04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5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82FF81-64E0-4982-B78A-6A8B66F54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849" y="1521897"/>
            <a:ext cx="11368973" cy="8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293352" y="1458875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83220" y="2835140"/>
            <a:ext cx="2249613" cy="1976623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3540" y="355415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1972" y="4774781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2835" y="9561429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16218" y="8147518"/>
            <a:ext cx="1461712" cy="727088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571418" y="217085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571418" y="303979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571418" y="619206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571418" y="532313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586533" y="775087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586533" y="861981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43409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0960" y="1781599"/>
            <a:ext cx="3581400" cy="144518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636442" y="3463294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98047" y="1913498"/>
            <a:ext cx="3673334" cy="720000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98047" y="282495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62737" y="509277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39877" y="596171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659302" y="6028185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636442" y="6897118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2587883" y="7809243"/>
            <a:ext cx="3726612" cy="110081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로그인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장바구니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구매하기 코드 분석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080807" y="7531554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057947" y="840048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87883" y="4417177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807" y="7562743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시퀀스 다이어그램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82058" y="8448615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스토리 보드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64798" y="1943161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PPT </a:t>
            </a:r>
            <a:r>
              <a:rPr lang="ko-KR" altLang="en-US" sz="3200" dirty="0"/>
              <a:t>및 발표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98047" y="2911206"/>
            <a:ext cx="365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 코드 분석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62087" y="5961711"/>
            <a:ext cx="34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QnA</a:t>
            </a:r>
            <a:r>
              <a:rPr lang="en-US" altLang="ko-KR" sz="3200" dirty="0"/>
              <a:t> </a:t>
            </a:r>
            <a:r>
              <a:rPr lang="ko-KR" altLang="en-US" sz="3200" dirty="0"/>
              <a:t>코드 분석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37334" y="5123848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메인화면</a:t>
            </a:r>
            <a:r>
              <a:rPr lang="ko-KR" altLang="en-US" sz="3200" dirty="0"/>
              <a:t> 코드 분석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00586" y="6122974"/>
            <a:ext cx="34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12727819" y="1998231"/>
            <a:ext cx="3729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관리자</a:t>
            </a:r>
            <a:r>
              <a:rPr lang="en-US" altLang="ko-KR" sz="3200" dirty="0"/>
              <a:t>(</a:t>
            </a:r>
            <a:r>
              <a:rPr lang="ko-KR" altLang="en-US" sz="3200" dirty="0"/>
              <a:t>등록</a:t>
            </a:r>
            <a:r>
              <a:rPr lang="en-US" altLang="ko-KR" sz="3200" dirty="0"/>
              <a:t>,</a:t>
            </a:r>
            <a:r>
              <a:rPr lang="ko-KR" altLang="en-US" sz="3200" dirty="0"/>
              <a:t> 삭제</a:t>
            </a:r>
            <a:r>
              <a:rPr lang="en-US" altLang="ko-KR" sz="3200" dirty="0"/>
              <a:t>, </a:t>
            </a:r>
            <a:r>
              <a:rPr lang="ko-KR" altLang="en-US" sz="3200" dirty="0"/>
              <a:t>답변</a:t>
            </a:r>
            <a:r>
              <a:rPr lang="en-US" altLang="ko-KR" sz="3200" dirty="0"/>
              <a:t>)</a:t>
            </a:r>
            <a:r>
              <a:rPr lang="ko-KR" altLang="en-US" sz="3200" dirty="0"/>
              <a:t> 코드 분석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27820" y="4448450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유스케이스</a:t>
            </a:r>
            <a:endParaRPr lang="ko-KR" alt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12727820" y="3507335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요구사항 명세서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27820" y="6024255"/>
            <a:ext cx="358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클래스 다이어그램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631168" y="6967821"/>
            <a:ext cx="358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ERD </a:t>
            </a:r>
            <a:r>
              <a:rPr lang="ko-KR" altLang="en-US" sz="3200" dirty="0"/>
              <a:t>다이어그램</a:t>
            </a:r>
          </a:p>
        </p:txBody>
      </p:sp>
      <p:pic>
        <p:nvPicPr>
          <p:cNvPr id="91" name="Object 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5064798" y="9262466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4" name="순서도: 연결자 93"/>
          <p:cNvSpPr/>
          <p:nvPr/>
        </p:nvSpPr>
        <p:spPr>
          <a:xfrm flipH="1">
            <a:off x="4571418" y="946095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082058" y="9313684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CSS </a:t>
            </a:r>
            <a:r>
              <a:rPr lang="ko-KR" altLang="en-US" sz="3200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2640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554</Words>
  <Application>Microsoft Office PowerPoint</Application>
  <PresentationFormat>사용자 지정</PresentationFormat>
  <Paragraphs>130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?? ??</vt:lpstr>
      <vt:lpstr>HY견고딕</vt:lpstr>
      <vt:lpstr>맑은 고딕</vt:lpstr>
      <vt:lpstr>함초롬돋움</vt:lpstr>
      <vt:lpstr>Arial</vt:lpstr>
      <vt:lpstr>Calibri</vt:lpstr>
      <vt:lpstr>Lucida Console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ez220405</cp:lastModifiedBy>
  <cp:revision>97</cp:revision>
  <dcterms:created xsi:type="dcterms:W3CDTF">2022-07-22T17:10:31Z</dcterms:created>
  <dcterms:modified xsi:type="dcterms:W3CDTF">2022-08-26T07:50:58Z</dcterms:modified>
</cp:coreProperties>
</file>