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8288000" cy="10287000"/>
  <p:notesSz cx="6858000" cy="9144000"/>
  <p:embeddedFontLst>
    <p:embeddedFont>
      <p:font typeface="Courier Prime" charset="1" panose="00000509000000000000"/>
      <p:regular r:id="rId49"/>
    </p:embeddedFont>
    <p:embeddedFont>
      <p:font typeface="Courier Prime Bold" charset="1" panose="00000809000000000000"/>
      <p:regular r:id="rId50"/>
    </p:embeddedFont>
    <p:embeddedFont>
      <p:font typeface="Courier Prime Bold Italics" charset="1" panose="00000809000000000000"/>
      <p:regular r:id="rId5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 Id="rId3" Target="../media/image47.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 Id="rId3" Target="../media/image51.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png" Type="http://schemas.openxmlformats.org/officeDocument/2006/relationships/image"/><Relationship Id="rId4" Target="../media/image54.png" Type="http://schemas.openxmlformats.org/officeDocument/2006/relationships/image"/><Relationship Id="rId5" Target="../media/image55.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 Id="rId3" Target="../media/image57.svg" Type="http://schemas.openxmlformats.org/officeDocument/2006/relationships/image"/><Relationship Id="rId4" Target="../media/image58.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9.png" Type="http://schemas.openxmlformats.org/officeDocument/2006/relationships/image"/><Relationship Id="rId3" Target="../media/image60.svg" Type="http://schemas.openxmlformats.org/officeDocument/2006/relationships/image"/><Relationship Id="rId4" Target="../media/image61.png" Type="http://schemas.openxmlformats.org/officeDocument/2006/relationships/image"/><Relationship Id="rId5" Target="../media/image62.svg" Type="http://schemas.openxmlformats.org/officeDocument/2006/relationships/image"/><Relationship Id="rId6" Target="../media/image63.png" Type="http://schemas.openxmlformats.org/officeDocument/2006/relationships/image"/><Relationship Id="rId7" Target="../media/image64.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 Id="rId3" Target="../media/image66.svg" Type="http://schemas.openxmlformats.org/officeDocument/2006/relationships/image"/><Relationship Id="rId4" Target="../media/image67.png" Type="http://schemas.openxmlformats.org/officeDocument/2006/relationships/image"/><Relationship Id="rId5" Target="../media/image68.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 Id="rId3" Target="../media/image6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 Id="rId3" Target="../media/image64.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9.png" Type="http://schemas.openxmlformats.org/officeDocument/2006/relationships/image"/><Relationship Id="rId3" Target="../media/image7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https://github.com/dsuarezm0425/Taller-SQL-Python-Numpy-Matplotlib-y-Seaborn.git"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3294138" y="4385494"/>
            <a:ext cx="9650362" cy="0"/>
          </a:xfrm>
          <a:prstGeom prst="line">
            <a:avLst/>
          </a:prstGeom>
          <a:ln cap="flat" w="95250">
            <a:solidFill>
              <a:srgbClr val="2D2D35"/>
            </a:solidFill>
            <a:prstDash val="solid"/>
            <a:headEnd type="none" len="sm" w="sm"/>
            <a:tailEnd type="none" len="sm" w="sm"/>
          </a:ln>
        </p:spPr>
      </p:sp>
      <p:grpSp>
        <p:nvGrpSpPr>
          <p:cNvPr name="Group 3" id="3"/>
          <p:cNvGrpSpPr/>
          <p:nvPr/>
        </p:nvGrpSpPr>
        <p:grpSpPr>
          <a:xfrm rot="0">
            <a:off x="14762002" y="-102870"/>
            <a:ext cx="4230823" cy="10389870"/>
            <a:chOff x="0" y="0"/>
            <a:chExt cx="1543416" cy="3790253"/>
          </a:xfrm>
        </p:grpSpPr>
        <p:sp>
          <p:nvSpPr>
            <p:cNvPr name="Freeform 4" id="4"/>
            <p:cNvSpPr/>
            <p:nvPr/>
          </p:nvSpPr>
          <p:spPr>
            <a:xfrm flipH="false" flipV="false" rot="0">
              <a:off x="0" y="0"/>
              <a:ext cx="1543416" cy="3790253"/>
            </a:xfrm>
            <a:custGeom>
              <a:avLst/>
              <a:gdLst/>
              <a:ahLst/>
              <a:cxnLst/>
              <a:rect r="r" b="b" t="t" l="l"/>
              <a:pathLst>
                <a:path h="3790253" w="1543416">
                  <a:moveTo>
                    <a:pt x="0" y="0"/>
                  </a:moveTo>
                  <a:lnTo>
                    <a:pt x="1543416" y="0"/>
                  </a:lnTo>
                  <a:lnTo>
                    <a:pt x="1543416" y="3790253"/>
                  </a:lnTo>
                  <a:lnTo>
                    <a:pt x="0" y="3790253"/>
                  </a:lnTo>
                  <a:close/>
                </a:path>
              </a:pathLst>
            </a:custGeom>
            <a:solidFill>
              <a:srgbClr val="2D2D35"/>
            </a:solidFill>
          </p:spPr>
        </p:sp>
      </p:grpSp>
      <p:sp>
        <p:nvSpPr>
          <p:cNvPr name="AutoShape 5" id="5"/>
          <p:cNvSpPr/>
          <p:nvPr/>
        </p:nvSpPr>
        <p:spPr>
          <a:xfrm>
            <a:off x="16107914" y="9806410"/>
            <a:ext cx="1539000" cy="0"/>
          </a:xfrm>
          <a:prstGeom prst="line">
            <a:avLst/>
          </a:prstGeom>
          <a:ln cap="flat" w="47625">
            <a:solidFill>
              <a:srgbClr val="FFFFFF"/>
            </a:solidFill>
            <a:prstDash val="solid"/>
            <a:headEnd type="diamond" len="lg" w="lg"/>
            <a:tailEnd type="arrow" len="sm" w="med"/>
          </a:ln>
        </p:spPr>
      </p:sp>
      <p:sp>
        <p:nvSpPr>
          <p:cNvPr name="Freeform 6" id="6"/>
          <p:cNvSpPr/>
          <p:nvPr/>
        </p:nvSpPr>
        <p:spPr>
          <a:xfrm flipH="false" flipV="false" rot="0">
            <a:off x="1427759" y="6301846"/>
            <a:ext cx="3275244" cy="3603261"/>
          </a:xfrm>
          <a:custGeom>
            <a:avLst/>
            <a:gdLst/>
            <a:ahLst/>
            <a:cxnLst/>
            <a:rect r="r" b="b" t="t" l="l"/>
            <a:pathLst>
              <a:path h="3603261" w="3275244">
                <a:moveTo>
                  <a:pt x="0" y="0"/>
                </a:moveTo>
                <a:lnTo>
                  <a:pt x="3275244" y="0"/>
                </a:lnTo>
                <a:lnTo>
                  <a:pt x="3275244" y="3603261"/>
                </a:lnTo>
                <a:lnTo>
                  <a:pt x="0" y="3603261"/>
                </a:lnTo>
                <a:lnTo>
                  <a:pt x="0" y="0"/>
                </a:lnTo>
                <a:close/>
              </a:path>
            </a:pathLst>
          </a:custGeom>
          <a:blipFill>
            <a:blip r:embed="rId2"/>
            <a:stretch>
              <a:fillRect l="-40542" t="0" r="-50694" b="0"/>
            </a:stretch>
          </a:blipFill>
        </p:spPr>
      </p:sp>
      <p:sp>
        <p:nvSpPr>
          <p:cNvPr name="TextBox 7" id="7"/>
          <p:cNvSpPr txBox="true"/>
          <p:nvPr/>
        </p:nvSpPr>
        <p:spPr>
          <a:xfrm rot="0">
            <a:off x="16607374" y="7650908"/>
            <a:ext cx="1303851" cy="1607392"/>
          </a:xfrm>
          <a:prstGeom prst="rect">
            <a:avLst/>
          </a:prstGeom>
        </p:spPr>
        <p:txBody>
          <a:bodyPr anchor="t" rtlCol="false" tIns="0" lIns="0" bIns="0" rIns="0">
            <a:spAutoFit/>
          </a:bodyPr>
          <a:lstStyle/>
          <a:p>
            <a:pPr algn="l">
              <a:lnSpc>
                <a:spcPts val="12477"/>
              </a:lnSpc>
            </a:pPr>
            <a:r>
              <a:rPr lang="en-US" sz="10944">
                <a:solidFill>
                  <a:srgbClr val="FFFFFF"/>
                </a:solidFill>
                <a:latin typeface="Courier Prime"/>
                <a:ea typeface="Courier Prime"/>
                <a:cs typeface="Courier Prime"/>
                <a:sym typeface="Courier Prime"/>
              </a:rPr>
              <a:t>}</a:t>
            </a:r>
          </a:p>
        </p:txBody>
      </p:sp>
      <p:sp>
        <p:nvSpPr>
          <p:cNvPr name="TextBox 8" id="8"/>
          <p:cNvSpPr txBox="true"/>
          <p:nvPr/>
        </p:nvSpPr>
        <p:spPr>
          <a:xfrm rot="-5400000">
            <a:off x="-4830220" y="3923677"/>
            <a:ext cx="10747189" cy="970651"/>
          </a:xfrm>
          <a:prstGeom prst="rect">
            <a:avLst/>
          </a:prstGeom>
        </p:spPr>
        <p:txBody>
          <a:bodyPr anchor="t" rtlCol="false" tIns="0" lIns="0" bIns="0" rIns="0">
            <a:spAutoFit/>
          </a:bodyPr>
          <a:lstStyle/>
          <a:p>
            <a:pPr algn="l">
              <a:lnSpc>
                <a:spcPts val="7924"/>
              </a:lnSpc>
            </a:pPr>
            <a:r>
              <a:rPr lang="en-US" sz="5660">
                <a:solidFill>
                  <a:srgbClr val="FF914D"/>
                </a:solidFill>
                <a:latin typeface="Courier Prime"/>
                <a:ea typeface="Courier Prime"/>
                <a:cs typeface="Courier Prime"/>
                <a:sym typeface="Courier Prime"/>
              </a:rPr>
              <a:t>Grupo de trabajo # 3</a:t>
            </a:r>
          </a:p>
        </p:txBody>
      </p:sp>
      <p:sp>
        <p:nvSpPr>
          <p:cNvPr name="TextBox 9" id="9"/>
          <p:cNvSpPr txBox="true"/>
          <p:nvPr/>
        </p:nvSpPr>
        <p:spPr>
          <a:xfrm rot="0">
            <a:off x="1427759" y="653558"/>
            <a:ext cx="11259224" cy="664560"/>
          </a:xfrm>
          <a:prstGeom prst="rect">
            <a:avLst/>
          </a:prstGeom>
        </p:spPr>
        <p:txBody>
          <a:bodyPr anchor="t" rtlCol="false" tIns="0" lIns="0" bIns="0" rIns="0">
            <a:spAutoFit/>
          </a:bodyPr>
          <a:lstStyle/>
          <a:p>
            <a:pPr algn="l">
              <a:lnSpc>
                <a:spcPts val="5370"/>
              </a:lnSpc>
            </a:pPr>
            <a:r>
              <a:rPr lang="en-US" sz="3836" b="true">
                <a:solidFill>
                  <a:srgbClr val="8F8F8F"/>
                </a:solidFill>
                <a:latin typeface="Courier Prime Bold"/>
                <a:ea typeface="Courier Prime Bold"/>
                <a:cs typeface="Courier Prime Bold"/>
                <a:sym typeface="Courier Prime Bold"/>
              </a:rPr>
              <a:t>&lt;!--Simulacro proyecto final--&gt;</a:t>
            </a:r>
          </a:p>
        </p:txBody>
      </p:sp>
      <p:sp>
        <p:nvSpPr>
          <p:cNvPr name="TextBox 10" id="10"/>
          <p:cNvSpPr txBox="true"/>
          <p:nvPr/>
        </p:nvSpPr>
        <p:spPr>
          <a:xfrm rot="0">
            <a:off x="2011039" y="1612187"/>
            <a:ext cx="5629612" cy="1803485"/>
          </a:xfrm>
          <a:prstGeom prst="rect">
            <a:avLst/>
          </a:prstGeom>
        </p:spPr>
        <p:txBody>
          <a:bodyPr anchor="t" rtlCol="false" tIns="0" lIns="0" bIns="0" rIns="0">
            <a:spAutoFit/>
          </a:bodyPr>
          <a:lstStyle/>
          <a:p>
            <a:pPr algn="l">
              <a:lnSpc>
                <a:spcPts val="7293"/>
              </a:lnSpc>
            </a:pPr>
            <a:r>
              <a:rPr lang="en-US" sz="5209">
                <a:solidFill>
                  <a:srgbClr val="8F8F8F"/>
                </a:solidFill>
                <a:latin typeface="Courier Prime"/>
                <a:ea typeface="Courier Prime"/>
                <a:cs typeface="Courier Prime"/>
                <a:sym typeface="Courier Prime"/>
              </a:rPr>
              <a:t>INTEGRANTES:</a:t>
            </a:r>
          </a:p>
          <a:p>
            <a:pPr algn="l">
              <a:lnSpc>
                <a:spcPts val="7293"/>
              </a:lnSpc>
            </a:pPr>
          </a:p>
        </p:txBody>
      </p:sp>
      <p:sp>
        <p:nvSpPr>
          <p:cNvPr name="TextBox 11" id="11"/>
          <p:cNvSpPr txBox="true"/>
          <p:nvPr/>
        </p:nvSpPr>
        <p:spPr>
          <a:xfrm rot="0">
            <a:off x="9665181" y="1659812"/>
            <a:ext cx="6043604" cy="8245295"/>
          </a:xfrm>
          <a:prstGeom prst="rect">
            <a:avLst/>
          </a:prstGeom>
        </p:spPr>
        <p:txBody>
          <a:bodyPr anchor="t" rtlCol="false" tIns="0" lIns="0" bIns="0" rIns="0">
            <a:spAutoFit/>
          </a:bodyPr>
          <a:lstStyle/>
          <a:p>
            <a:pPr algn="l" marL="595256" indent="-297628" lvl="1">
              <a:lnSpc>
                <a:spcPts val="3859"/>
              </a:lnSpc>
              <a:buFont typeface="Arial"/>
              <a:buChar char="•"/>
            </a:pPr>
            <a:r>
              <a:rPr lang="en-US" sz="2757">
                <a:solidFill>
                  <a:srgbClr val="FF914D"/>
                </a:solidFill>
                <a:latin typeface="Courier Prime"/>
                <a:ea typeface="Courier Prime"/>
                <a:cs typeface="Courier Prime"/>
                <a:sym typeface="Courier Prime"/>
              </a:rPr>
              <a:t>Alexandra Andión</a:t>
            </a:r>
          </a:p>
          <a:p>
            <a:pPr algn="l" marL="595256" indent="-297628" lvl="1">
              <a:lnSpc>
                <a:spcPts val="3859"/>
              </a:lnSpc>
              <a:buFont typeface="Arial"/>
              <a:buChar char="•"/>
            </a:pPr>
            <a:r>
              <a:rPr lang="en-US" sz="2757">
                <a:solidFill>
                  <a:srgbClr val="FF914D"/>
                </a:solidFill>
                <a:latin typeface="Courier Prime"/>
                <a:ea typeface="Courier Prime"/>
                <a:cs typeface="Courier Prime"/>
                <a:sym typeface="Courier Prime"/>
              </a:rPr>
              <a:t>Angela Charris</a:t>
            </a:r>
          </a:p>
          <a:p>
            <a:pPr algn="l" marL="595256" indent="-297628" lvl="1">
              <a:lnSpc>
                <a:spcPts val="3859"/>
              </a:lnSpc>
              <a:buFont typeface="Arial"/>
              <a:buChar char="•"/>
            </a:pPr>
            <a:r>
              <a:rPr lang="en-US" sz="2757">
                <a:solidFill>
                  <a:srgbClr val="FF914D"/>
                </a:solidFill>
                <a:latin typeface="Courier Prime"/>
                <a:ea typeface="Courier Prime"/>
                <a:cs typeface="Courier Prime"/>
                <a:sym typeface="Courier Prime"/>
              </a:rPr>
              <a:t>Aracelly Reguillo</a:t>
            </a:r>
          </a:p>
          <a:p>
            <a:pPr algn="l" marL="595256" indent="-297628" lvl="1">
              <a:lnSpc>
                <a:spcPts val="3859"/>
              </a:lnSpc>
              <a:buFont typeface="Arial"/>
              <a:buChar char="•"/>
            </a:pPr>
            <a:r>
              <a:rPr lang="en-US" sz="2757">
                <a:solidFill>
                  <a:srgbClr val="FF914D"/>
                </a:solidFill>
                <a:latin typeface="Courier Prime"/>
                <a:ea typeface="Courier Prime"/>
                <a:cs typeface="Courier Prime"/>
                <a:sym typeface="Courier Prime"/>
              </a:rPr>
              <a:t>Bianys Ballesteros</a:t>
            </a:r>
          </a:p>
          <a:p>
            <a:pPr algn="l" marL="595256" indent="-297628" lvl="1">
              <a:lnSpc>
                <a:spcPts val="3859"/>
              </a:lnSpc>
              <a:buFont typeface="Arial"/>
              <a:buChar char="•"/>
            </a:pPr>
            <a:r>
              <a:rPr lang="en-US" sz="2757">
                <a:solidFill>
                  <a:srgbClr val="FF914D"/>
                </a:solidFill>
                <a:latin typeface="Courier Prime"/>
                <a:ea typeface="Courier Prime"/>
                <a:cs typeface="Courier Prime"/>
                <a:sym typeface="Courier Prime"/>
              </a:rPr>
              <a:t>Cindy Villalobos</a:t>
            </a:r>
          </a:p>
          <a:p>
            <a:pPr algn="l" marL="595256" indent="-297628" lvl="1">
              <a:lnSpc>
                <a:spcPts val="3859"/>
              </a:lnSpc>
              <a:buFont typeface="Arial"/>
              <a:buChar char="•"/>
            </a:pPr>
            <a:r>
              <a:rPr lang="en-US" sz="2757">
                <a:solidFill>
                  <a:srgbClr val="FF914D"/>
                </a:solidFill>
                <a:latin typeface="Courier Prime"/>
                <a:ea typeface="Courier Prime"/>
                <a:cs typeface="Courier Prime"/>
                <a:sym typeface="Courier Prime"/>
              </a:rPr>
              <a:t>Deisy Suárez</a:t>
            </a:r>
          </a:p>
          <a:p>
            <a:pPr algn="l" marL="595256" indent="-297628" lvl="1">
              <a:lnSpc>
                <a:spcPts val="3859"/>
              </a:lnSpc>
              <a:buFont typeface="Arial"/>
              <a:buChar char="•"/>
            </a:pPr>
            <a:r>
              <a:rPr lang="en-US" sz="2757">
                <a:solidFill>
                  <a:srgbClr val="FF914D"/>
                </a:solidFill>
                <a:latin typeface="Courier Prime"/>
                <a:ea typeface="Courier Prime"/>
                <a:cs typeface="Courier Prime"/>
                <a:sym typeface="Courier Prime"/>
              </a:rPr>
              <a:t>Edith Julio</a:t>
            </a:r>
          </a:p>
          <a:p>
            <a:pPr algn="l" marL="595256" indent="-297628" lvl="1">
              <a:lnSpc>
                <a:spcPts val="3859"/>
              </a:lnSpc>
              <a:buFont typeface="Arial"/>
              <a:buChar char="•"/>
            </a:pPr>
            <a:r>
              <a:rPr lang="en-US" sz="2757">
                <a:solidFill>
                  <a:srgbClr val="FF914D"/>
                </a:solidFill>
                <a:latin typeface="Courier Prime"/>
                <a:ea typeface="Courier Prime"/>
                <a:cs typeface="Courier Prime"/>
                <a:sym typeface="Courier Prime"/>
              </a:rPr>
              <a:t>Grace Lastre</a:t>
            </a:r>
          </a:p>
          <a:p>
            <a:pPr algn="l" marL="595256" indent="-297628" lvl="1">
              <a:lnSpc>
                <a:spcPts val="3859"/>
              </a:lnSpc>
              <a:buFont typeface="Arial"/>
              <a:buChar char="•"/>
            </a:pPr>
            <a:r>
              <a:rPr lang="en-US" sz="2757">
                <a:solidFill>
                  <a:srgbClr val="FF914D"/>
                </a:solidFill>
                <a:latin typeface="Courier Prime"/>
                <a:ea typeface="Courier Prime"/>
                <a:cs typeface="Courier Prime"/>
                <a:sym typeface="Courier Prime"/>
              </a:rPr>
              <a:t>Jenny Ruiz</a:t>
            </a:r>
          </a:p>
          <a:p>
            <a:pPr algn="l" marL="595256" indent="-297628" lvl="1">
              <a:lnSpc>
                <a:spcPts val="3859"/>
              </a:lnSpc>
              <a:buFont typeface="Arial"/>
              <a:buChar char="•"/>
            </a:pPr>
            <a:r>
              <a:rPr lang="en-US" sz="2757">
                <a:solidFill>
                  <a:srgbClr val="FF914D"/>
                </a:solidFill>
                <a:latin typeface="Courier Prime"/>
                <a:ea typeface="Courier Prime"/>
                <a:cs typeface="Courier Prime"/>
                <a:sym typeface="Courier Prime"/>
              </a:rPr>
              <a:t>Ketty Ortega</a:t>
            </a:r>
          </a:p>
          <a:p>
            <a:pPr algn="l" marL="595256" indent="-297628" lvl="1">
              <a:lnSpc>
                <a:spcPts val="3859"/>
              </a:lnSpc>
              <a:buFont typeface="Arial"/>
              <a:buChar char="•"/>
            </a:pPr>
            <a:r>
              <a:rPr lang="en-US" sz="2757">
                <a:solidFill>
                  <a:srgbClr val="FF914D"/>
                </a:solidFill>
                <a:latin typeface="Courier Prime"/>
                <a:ea typeface="Courier Prime"/>
                <a:cs typeface="Courier Prime"/>
                <a:sym typeface="Courier Prime"/>
              </a:rPr>
              <a:t>Nicole Rua</a:t>
            </a:r>
          </a:p>
          <a:p>
            <a:pPr algn="l" marL="595256" indent="-297628" lvl="1">
              <a:lnSpc>
                <a:spcPts val="3859"/>
              </a:lnSpc>
              <a:buFont typeface="Arial"/>
              <a:buChar char="•"/>
            </a:pPr>
            <a:r>
              <a:rPr lang="en-US" sz="2757">
                <a:solidFill>
                  <a:srgbClr val="FF914D"/>
                </a:solidFill>
                <a:latin typeface="Courier Prime"/>
                <a:ea typeface="Courier Prime"/>
                <a:cs typeface="Courier Prime"/>
                <a:sym typeface="Courier Prime"/>
              </a:rPr>
              <a:t>Paula Florez</a:t>
            </a:r>
          </a:p>
          <a:p>
            <a:pPr algn="l" marL="595256" indent="-297628" lvl="1">
              <a:lnSpc>
                <a:spcPts val="3859"/>
              </a:lnSpc>
              <a:buFont typeface="Arial"/>
              <a:buChar char="•"/>
            </a:pPr>
            <a:r>
              <a:rPr lang="en-US" sz="2757">
                <a:solidFill>
                  <a:srgbClr val="FF914D"/>
                </a:solidFill>
                <a:latin typeface="Courier Prime"/>
                <a:ea typeface="Courier Prime"/>
                <a:cs typeface="Courier Prime"/>
                <a:sym typeface="Courier Prime"/>
              </a:rPr>
              <a:t>Paula Martinez</a:t>
            </a:r>
          </a:p>
          <a:p>
            <a:pPr algn="l" marL="595256" indent="-297628" lvl="1">
              <a:lnSpc>
                <a:spcPts val="3859"/>
              </a:lnSpc>
              <a:buFont typeface="Arial"/>
              <a:buChar char="•"/>
            </a:pPr>
            <a:r>
              <a:rPr lang="en-US" sz="2757">
                <a:solidFill>
                  <a:srgbClr val="FF914D"/>
                </a:solidFill>
                <a:latin typeface="Courier Prime"/>
                <a:ea typeface="Courier Prime"/>
                <a:cs typeface="Courier Prime"/>
                <a:sym typeface="Courier Prime"/>
              </a:rPr>
              <a:t>Rosario Peñuela</a:t>
            </a:r>
          </a:p>
          <a:p>
            <a:pPr algn="l" marL="595256" indent="-297628" lvl="1">
              <a:lnSpc>
                <a:spcPts val="3859"/>
              </a:lnSpc>
              <a:buFont typeface="Arial"/>
              <a:buChar char="•"/>
            </a:pPr>
            <a:r>
              <a:rPr lang="en-US" sz="2757">
                <a:solidFill>
                  <a:srgbClr val="FF914D"/>
                </a:solidFill>
                <a:latin typeface="Courier Prime"/>
                <a:ea typeface="Courier Prime"/>
                <a:cs typeface="Courier Prime"/>
                <a:sym typeface="Courier Prime"/>
              </a:rPr>
              <a:t>Saray Urueta</a:t>
            </a:r>
          </a:p>
          <a:p>
            <a:pPr algn="l" marL="595256" indent="-297628" lvl="1">
              <a:lnSpc>
                <a:spcPts val="3859"/>
              </a:lnSpc>
              <a:buFont typeface="Arial"/>
              <a:buChar char="•"/>
            </a:pPr>
            <a:r>
              <a:rPr lang="en-US" sz="2757">
                <a:solidFill>
                  <a:srgbClr val="FF914D"/>
                </a:solidFill>
                <a:latin typeface="Courier Prime"/>
                <a:ea typeface="Courier Prime"/>
                <a:cs typeface="Courier Prime"/>
                <a:sym typeface="Courier Prime"/>
              </a:rPr>
              <a:t>Virginia Guerrero</a:t>
            </a:r>
          </a:p>
          <a:p>
            <a:pPr algn="l">
              <a:lnSpc>
                <a:spcPts val="385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485097" y="1401207"/>
            <a:ext cx="4815774" cy="781427"/>
          </a:xfrm>
          <a:custGeom>
            <a:avLst/>
            <a:gdLst/>
            <a:ahLst/>
            <a:cxnLst/>
            <a:rect r="r" b="b" t="t" l="l"/>
            <a:pathLst>
              <a:path h="781427" w="4815774">
                <a:moveTo>
                  <a:pt x="0" y="0"/>
                </a:moveTo>
                <a:lnTo>
                  <a:pt x="4815773" y="0"/>
                </a:lnTo>
                <a:lnTo>
                  <a:pt x="4815773" y="781427"/>
                </a:lnTo>
                <a:lnTo>
                  <a:pt x="0" y="781427"/>
                </a:lnTo>
                <a:lnTo>
                  <a:pt x="0" y="0"/>
                </a:lnTo>
                <a:close/>
              </a:path>
            </a:pathLst>
          </a:custGeom>
          <a:blipFill>
            <a:blip r:embed="rId2"/>
            <a:stretch>
              <a:fillRect l="0" t="0" r="0" b="0"/>
            </a:stretch>
          </a:blipFill>
        </p:spPr>
      </p:sp>
      <p:sp>
        <p:nvSpPr>
          <p:cNvPr name="Freeform 3" id="3"/>
          <p:cNvSpPr/>
          <p:nvPr/>
        </p:nvSpPr>
        <p:spPr>
          <a:xfrm flipH="false" flipV="false" rot="0">
            <a:off x="2522644" y="1550999"/>
            <a:ext cx="1612771" cy="472102"/>
          </a:xfrm>
          <a:custGeom>
            <a:avLst/>
            <a:gdLst/>
            <a:ahLst/>
            <a:cxnLst/>
            <a:rect r="r" b="b" t="t" l="l"/>
            <a:pathLst>
              <a:path h="472102" w="1612771">
                <a:moveTo>
                  <a:pt x="0" y="0"/>
                </a:moveTo>
                <a:lnTo>
                  <a:pt x="1612771" y="0"/>
                </a:lnTo>
                <a:lnTo>
                  <a:pt x="1612771" y="472102"/>
                </a:lnTo>
                <a:lnTo>
                  <a:pt x="0" y="4721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3365851" y="2107549"/>
            <a:ext cx="2275607" cy="117047"/>
          </a:xfrm>
          <a:prstGeom prst="line">
            <a:avLst/>
          </a:prstGeom>
          <a:ln cap="flat" w="57150">
            <a:solidFill>
              <a:srgbClr val="FA3A2F"/>
            </a:solidFill>
            <a:prstDash val="solid"/>
            <a:headEnd type="none" len="sm" w="sm"/>
            <a:tailEnd type="triangle" len="med" w="lg"/>
          </a:ln>
        </p:spPr>
      </p:sp>
      <p:sp>
        <p:nvSpPr>
          <p:cNvPr name="Freeform 5" id="5"/>
          <p:cNvSpPr/>
          <p:nvPr/>
        </p:nvSpPr>
        <p:spPr>
          <a:xfrm flipH="false" flipV="false" rot="0">
            <a:off x="485097" y="2612265"/>
            <a:ext cx="9094029" cy="5062471"/>
          </a:xfrm>
          <a:custGeom>
            <a:avLst/>
            <a:gdLst/>
            <a:ahLst/>
            <a:cxnLst/>
            <a:rect r="r" b="b" t="t" l="l"/>
            <a:pathLst>
              <a:path h="5062471" w="9094029">
                <a:moveTo>
                  <a:pt x="0" y="0"/>
                </a:moveTo>
                <a:lnTo>
                  <a:pt x="9094028" y="0"/>
                </a:lnTo>
                <a:lnTo>
                  <a:pt x="9094028" y="5062470"/>
                </a:lnTo>
                <a:lnTo>
                  <a:pt x="0" y="5062470"/>
                </a:lnTo>
                <a:lnTo>
                  <a:pt x="0" y="0"/>
                </a:lnTo>
                <a:close/>
              </a:path>
            </a:pathLst>
          </a:custGeom>
          <a:blipFill>
            <a:blip r:embed="rId5"/>
            <a:stretch>
              <a:fillRect l="0" t="0" r="-1500" b="-13501"/>
            </a:stretch>
          </a:blipFill>
        </p:spPr>
      </p:sp>
      <p:sp>
        <p:nvSpPr>
          <p:cNvPr name="Freeform 6" id="6"/>
          <p:cNvSpPr/>
          <p:nvPr/>
        </p:nvSpPr>
        <p:spPr>
          <a:xfrm flipH="false" flipV="false" rot="0">
            <a:off x="11963620" y="1956286"/>
            <a:ext cx="3491652" cy="5191046"/>
          </a:xfrm>
          <a:custGeom>
            <a:avLst/>
            <a:gdLst/>
            <a:ahLst/>
            <a:cxnLst/>
            <a:rect r="r" b="b" t="t" l="l"/>
            <a:pathLst>
              <a:path h="5191046" w="3491652">
                <a:moveTo>
                  <a:pt x="0" y="0"/>
                </a:moveTo>
                <a:lnTo>
                  <a:pt x="3491652" y="0"/>
                </a:lnTo>
                <a:lnTo>
                  <a:pt x="3491652" y="5191047"/>
                </a:lnTo>
                <a:lnTo>
                  <a:pt x="0" y="5191047"/>
                </a:lnTo>
                <a:lnTo>
                  <a:pt x="0" y="0"/>
                </a:lnTo>
                <a:close/>
              </a:path>
            </a:pathLst>
          </a:custGeom>
          <a:blipFill>
            <a:blip r:embed="rId6"/>
            <a:stretch>
              <a:fillRect l="0" t="0" r="0" b="0"/>
            </a:stretch>
          </a:blipFill>
        </p:spPr>
      </p:sp>
      <p:sp>
        <p:nvSpPr>
          <p:cNvPr name="Freeform 7" id="7"/>
          <p:cNvSpPr/>
          <p:nvPr/>
        </p:nvSpPr>
        <p:spPr>
          <a:xfrm flipH="false" flipV="false" rot="0">
            <a:off x="9771972" y="7392042"/>
            <a:ext cx="8164946" cy="2740842"/>
          </a:xfrm>
          <a:custGeom>
            <a:avLst/>
            <a:gdLst/>
            <a:ahLst/>
            <a:cxnLst/>
            <a:rect r="r" b="b" t="t" l="l"/>
            <a:pathLst>
              <a:path h="2740842" w="8164946">
                <a:moveTo>
                  <a:pt x="0" y="0"/>
                </a:moveTo>
                <a:lnTo>
                  <a:pt x="8164946" y="0"/>
                </a:lnTo>
                <a:lnTo>
                  <a:pt x="8164946" y="2740843"/>
                </a:lnTo>
                <a:lnTo>
                  <a:pt x="0" y="2740843"/>
                </a:lnTo>
                <a:lnTo>
                  <a:pt x="0" y="0"/>
                </a:lnTo>
                <a:close/>
              </a:path>
            </a:pathLst>
          </a:custGeom>
          <a:blipFill>
            <a:blip r:embed="rId7"/>
            <a:stretch>
              <a:fillRect l="0" t="0" r="0" b="0"/>
            </a:stretch>
          </a:blipFill>
        </p:spPr>
      </p:sp>
      <p:sp>
        <p:nvSpPr>
          <p:cNvPr name="TextBox 8" id="8"/>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Carga y limpieza de los datos {</a:t>
            </a:r>
          </a:p>
        </p:txBody>
      </p:sp>
      <p:sp>
        <p:nvSpPr>
          <p:cNvPr name="TextBox 9" id="9"/>
          <p:cNvSpPr txBox="true"/>
          <p:nvPr/>
        </p:nvSpPr>
        <p:spPr>
          <a:xfrm rot="0">
            <a:off x="6448625" y="4388484"/>
            <a:ext cx="3017962" cy="349885"/>
          </a:xfrm>
          <a:prstGeom prst="rect">
            <a:avLst/>
          </a:prstGeom>
        </p:spPr>
        <p:txBody>
          <a:bodyPr anchor="t" rtlCol="false" tIns="0" lIns="0" bIns="0" rIns="0">
            <a:spAutoFit/>
          </a:bodyPr>
          <a:lstStyle/>
          <a:p>
            <a:pPr algn="l">
              <a:lnSpc>
                <a:spcPts val="2720"/>
              </a:lnSpc>
            </a:pPr>
            <a:r>
              <a:rPr lang="en-US" sz="2000">
                <a:solidFill>
                  <a:srgbClr val="FA3A2F"/>
                </a:solidFill>
                <a:latin typeface="Courier Prime"/>
                <a:ea typeface="Courier Prime"/>
                <a:cs typeface="Courier Prime"/>
                <a:sym typeface="Courier Prime"/>
              </a:rPr>
              <a:t>Inspección inicial</a:t>
            </a:r>
          </a:p>
        </p:txBody>
      </p:sp>
      <p:sp>
        <p:nvSpPr>
          <p:cNvPr name="TextBox 10" id="10"/>
          <p:cNvSpPr txBox="true"/>
          <p:nvPr/>
        </p:nvSpPr>
        <p:spPr>
          <a:xfrm rot="0">
            <a:off x="17585835" y="97040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1" id="11"/>
          <p:cNvSpPr txBox="true"/>
          <p:nvPr/>
        </p:nvSpPr>
        <p:spPr>
          <a:xfrm rot="0">
            <a:off x="5604636" y="1752315"/>
            <a:ext cx="2569376" cy="330679"/>
          </a:xfrm>
          <a:prstGeom prst="rect">
            <a:avLst/>
          </a:prstGeom>
        </p:spPr>
        <p:txBody>
          <a:bodyPr anchor="t" rtlCol="false" tIns="0" lIns="0" bIns="0" rIns="0">
            <a:spAutoFit/>
          </a:bodyPr>
          <a:lstStyle/>
          <a:p>
            <a:pPr algn="l">
              <a:lnSpc>
                <a:spcPts val="2568"/>
              </a:lnSpc>
            </a:pPr>
            <a:r>
              <a:rPr lang="en-US" sz="2122">
                <a:solidFill>
                  <a:srgbClr val="FA3A2F"/>
                </a:solidFill>
                <a:latin typeface="Courier Prime"/>
                <a:ea typeface="Courier Prime"/>
                <a:cs typeface="Courier Prime"/>
                <a:sym typeface="Courier Prime"/>
              </a:rPr>
              <a:t>Librería PANDAS</a:t>
            </a:r>
          </a:p>
        </p:txBody>
      </p:sp>
      <p:sp>
        <p:nvSpPr>
          <p:cNvPr name="TextBox 12" id="12"/>
          <p:cNvSpPr txBox="true"/>
          <p:nvPr/>
        </p:nvSpPr>
        <p:spPr>
          <a:xfrm rot="0">
            <a:off x="11101878" y="283871"/>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Visual Studio Code</a:t>
            </a:r>
          </a:p>
        </p:txBody>
      </p:sp>
      <p:sp>
        <p:nvSpPr>
          <p:cNvPr name="TextBox 13" id="13"/>
          <p:cNvSpPr txBox="true"/>
          <p:nvPr/>
        </p:nvSpPr>
        <p:spPr>
          <a:xfrm rot="0">
            <a:off x="12275458" y="1305459"/>
            <a:ext cx="3916732" cy="406117"/>
          </a:xfrm>
          <a:prstGeom prst="rect">
            <a:avLst/>
          </a:prstGeom>
        </p:spPr>
        <p:txBody>
          <a:bodyPr anchor="t" rtlCol="false" tIns="0" lIns="0" bIns="0" rIns="0">
            <a:spAutoFit/>
          </a:bodyPr>
          <a:lstStyle/>
          <a:p>
            <a:pPr algn="l">
              <a:lnSpc>
                <a:spcPts val="3294"/>
              </a:lnSpc>
            </a:pPr>
            <a:r>
              <a:rPr lang="en-US" sz="2722">
                <a:solidFill>
                  <a:srgbClr val="CB6CE6"/>
                </a:solidFill>
                <a:latin typeface="Courier Prime"/>
                <a:ea typeface="Courier Prime"/>
                <a:cs typeface="Courier Prime"/>
                <a:sym typeface="Courier Prime"/>
              </a:rPr>
              <a:t>Run Python File</a:t>
            </a:r>
          </a:p>
        </p:txBody>
      </p:sp>
      <p:sp>
        <p:nvSpPr>
          <p:cNvPr name="TextBox 14" id="14"/>
          <p:cNvSpPr txBox="true"/>
          <p:nvPr/>
        </p:nvSpPr>
        <p:spPr>
          <a:xfrm rot="-5400000">
            <a:off x="-1057548" y="5445178"/>
            <a:ext cx="2820750" cy="264541"/>
          </a:xfrm>
          <a:prstGeom prst="rect">
            <a:avLst/>
          </a:prstGeom>
        </p:spPr>
        <p:txBody>
          <a:bodyPr anchor="t" rtlCol="false" tIns="0" lIns="0" bIns="0" rIns="0">
            <a:spAutoFit/>
          </a:bodyPr>
          <a:lstStyle/>
          <a:p>
            <a:pPr algn="l">
              <a:lnSpc>
                <a:spcPts val="2057"/>
              </a:lnSpc>
            </a:pPr>
            <a:r>
              <a:rPr lang="en-US" sz="1700">
                <a:solidFill>
                  <a:srgbClr val="FF914D"/>
                </a:solidFill>
                <a:latin typeface="Courier Prime"/>
                <a:ea typeface="Courier Prime"/>
                <a:cs typeface="Courier Prime"/>
                <a:sym typeface="Courier Prime"/>
              </a:rPr>
              <a:t>Imagen de referencia</a:t>
            </a:r>
          </a:p>
        </p:txBody>
      </p:sp>
      <p:sp>
        <p:nvSpPr>
          <p:cNvPr name="Freeform 15" id="15"/>
          <p:cNvSpPr/>
          <p:nvPr/>
        </p:nvSpPr>
        <p:spPr>
          <a:xfrm flipH="false" flipV="false" rot="0">
            <a:off x="12903061" y="1846944"/>
            <a:ext cx="1612771" cy="472102"/>
          </a:xfrm>
          <a:custGeom>
            <a:avLst/>
            <a:gdLst/>
            <a:ahLst/>
            <a:cxnLst/>
            <a:rect r="r" b="b" t="t" l="l"/>
            <a:pathLst>
              <a:path h="472102" w="1612771">
                <a:moveTo>
                  <a:pt x="0" y="0"/>
                </a:moveTo>
                <a:lnTo>
                  <a:pt x="1612770" y="0"/>
                </a:lnTo>
                <a:lnTo>
                  <a:pt x="1612770" y="472102"/>
                </a:lnTo>
                <a:lnTo>
                  <a:pt x="0" y="4721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9664910" y="7392042"/>
            <a:ext cx="1795045" cy="525459"/>
          </a:xfrm>
          <a:custGeom>
            <a:avLst/>
            <a:gdLst/>
            <a:ahLst/>
            <a:cxnLst/>
            <a:rect r="r" b="b" t="t" l="l"/>
            <a:pathLst>
              <a:path h="525459" w="1795045">
                <a:moveTo>
                  <a:pt x="0" y="0"/>
                </a:moveTo>
                <a:lnTo>
                  <a:pt x="1795044" y="0"/>
                </a:lnTo>
                <a:lnTo>
                  <a:pt x="1795044" y="525459"/>
                </a:lnTo>
                <a:lnTo>
                  <a:pt x="0" y="5254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485097" y="1301567"/>
            <a:ext cx="4815774" cy="781427"/>
          </a:xfrm>
          <a:custGeom>
            <a:avLst/>
            <a:gdLst/>
            <a:ahLst/>
            <a:cxnLst/>
            <a:rect r="r" b="b" t="t" l="l"/>
            <a:pathLst>
              <a:path h="781427" w="4815774">
                <a:moveTo>
                  <a:pt x="0" y="0"/>
                </a:moveTo>
                <a:lnTo>
                  <a:pt x="4815773" y="0"/>
                </a:lnTo>
                <a:lnTo>
                  <a:pt x="4815773" y="781428"/>
                </a:lnTo>
                <a:lnTo>
                  <a:pt x="0" y="781428"/>
                </a:lnTo>
                <a:lnTo>
                  <a:pt x="0" y="0"/>
                </a:lnTo>
                <a:close/>
              </a:path>
            </a:pathLst>
          </a:custGeom>
          <a:blipFill>
            <a:blip r:embed="rId2"/>
            <a:stretch>
              <a:fillRect l="0" t="0" r="0" b="0"/>
            </a:stretch>
          </a:blipFill>
        </p:spPr>
      </p:sp>
      <p:sp>
        <p:nvSpPr>
          <p:cNvPr name="Freeform 3" id="3"/>
          <p:cNvSpPr/>
          <p:nvPr/>
        </p:nvSpPr>
        <p:spPr>
          <a:xfrm flipH="false" flipV="false" rot="0">
            <a:off x="2510938" y="1475525"/>
            <a:ext cx="1612771" cy="472102"/>
          </a:xfrm>
          <a:custGeom>
            <a:avLst/>
            <a:gdLst/>
            <a:ahLst/>
            <a:cxnLst/>
            <a:rect r="r" b="b" t="t" l="l"/>
            <a:pathLst>
              <a:path h="472102" w="1612771">
                <a:moveTo>
                  <a:pt x="0" y="0"/>
                </a:moveTo>
                <a:lnTo>
                  <a:pt x="1612771" y="0"/>
                </a:lnTo>
                <a:lnTo>
                  <a:pt x="1612771" y="472102"/>
                </a:lnTo>
                <a:lnTo>
                  <a:pt x="0" y="4721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3329029" y="1965947"/>
            <a:ext cx="2275607" cy="117047"/>
          </a:xfrm>
          <a:prstGeom prst="line">
            <a:avLst/>
          </a:prstGeom>
          <a:ln cap="flat" w="57150">
            <a:solidFill>
              <a:srgbClr val="FA3A2F"/>
            </a:solidFill>
            <a:prstDash val="solid"/>
            <a:headEnd type="none" len="sm" w="sm"/>
            <a:tailEnd type="triangle" len="med" w="lg"/>
          </a:ln>
        </p:spPr>
      </p:sp>
      <p:sp>
        <p:nvSpPr>
          <p:cNvPr name="Freeform 5" id="5"/>
          <p:cNvSpPr/>
          <p:nvPr/>
        </p:nvSpPr>
        <p:spPr>
          <a:xfrm flipH="false" flipV="false" rot="0">
            <a:off x="485097" y="2507914"/>
            <a:ext cx="9160397" cy="5018225"/>
          </a:xfrm>
          <a:custGeom>
            <a:avLst/>
            <a:gdLst/>
            <a:ahLst/>
            <a:cxnLst/>
            <a:rect r="r" b="b" t="t" l="l"/>
            <a:pathLst>
              <a:path h="5018225" w="9160397">
                <a:moveTo>
                  <a:pt x="0" y="0"/>
                </a:moveTo>
                <a:lnTo>
                  <a:pt x="9160396" y="0"/>
                </a:lnTo>
                <a:lnTo>
                  <a:pt x="9160396" y="5018225"/>
                </a:lnTo>
                <a:lnTo>
                  <a:pt x="0" y="5018225"/>
                </a:lnTo>
                <a:lnTo>
                  <a:pt x="0" y="0"/>
                </a:lnTo>
                <a:close/>
              </a:path>
            </a:pathLst>
          </a:custGeom>
          <a:blipFill>
            <a:blip r:embed="rId5"/>
            <a:stretch>
              <a:fillRect l="0" t="0" r="-765" b="-14502"/>
            </a:stretch>
          </a:blipFill>
        </p:spPr>
      </p:sp>
      <p:sp>
        <p:nvSpPr>
          <p:cNvPr name="Freeform 6" id="6"/>
          <p:cNvSpPr/>
          <p:nvPr/>
        </p:nvSpPr>
        <p:spPr>
          <a:xfrm flipH="false" flipV="false" rot="0">
            <a:off x="485097" y="7859514"/>
            <a:ext cx="13748727" cy="2010751"/>
          </a:xfrm>
          <a:custGeom>
            <a:avLst/>
            <a:gdLst/>
            <a:ahLst/>
            <a:cxnLst/>
            <a:rect r="r" b="b" t="t" l="l"/>
            <a:pathLst>
              <a:path h="2010751" w="13748727">
                <a:moveTo>
                  <a:pt x="0" y="0"/>
                </a:moveTo>
                <a:lnTo>
                  <a:pt x="13748727" y="0"/>
                </a:lnTo>
                <a:lnTo>
                  <a:pt x="13748727" y="2010752"/>
                </a:lnTo>
                <a:lnTo>
                  <a:pt x="0" y="2010752"/>
                </a:lnTo>
                <a:lnTo>
                  <a:pt x="0" y="0"/>
                </a:lnTo>
                <a:close/>
              </a:path>
            </a:pathLst>
          </a:custGeom>
          <a:blipFill>
            <a:blip r:embed="rId6"/>
            <a:stretch>
              <a:fillRect l="0" t="0" r="0" b="0"/>
            </a:stretch>
          </a:blipFill>
        </p:spPr>
      </p:sp>
      <p:sp>
        <p:nvSpPr>
          <p:cNvPr name="TextBox 7" id="7"/>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Carga y limpieza de los datos {</a:t>
            </a:r>
          </a:p>
        </p:txBody>
      </p:sp>
      <p:sp>
        <p:nvSpPr>
          <p:cNvPr name="TextBox 8" id="8"/>
          <p:cNvSpPr txBox="true"/>
          <p:nvPr/>
        </p:nvSpPr>
        <p:spPr>
          <a:xfrm rot="0">
            <a:off x="6448625" y="4388484"/>
            <a:ext cx="3017962" cy="349885"/>
          </a:xfrm>
          <a:prstGeom prst="rect">
            <a:avLst/>
          </a:prstGeom>
        </p:spPr>
        <p:txBody>
          <a:bodyPr anchor="t" rtlCol="false" tIns="0" lIns="0" bIns="0" rIns="0">
            <a:spAutoFit/>
          </a:bodyPr>
          <a:lstStyle/>
          <a:p>
            <a:pPr algn="l">
              <a:lnSpc>
                <a:spcPts val="2720"/>
              </a:lnSpc>
            </a:pPr>
            <a:r>
              <a:rPr lang="en-US" sz="2000">
                <a:solidFill>
                  <a:srgbClr val="FA3A2F"/>
                </a:solidFill>
                <a:latin typeface="Courier Prime"/>
                <a:ea typeface="Courier Prime"/>
                <a:cs typeface="Courier Prime"/>
                <a:sym typeface="Courier Prime"/>
              </a:rPr>
              <a:t>Inspección inicial</a:t>
            </a:r>
          </a:p>
        </p:txBody>
      </p:sp>
      <p:sp>
        <p:nvSpPr>
          <p:cNvPr name="TextBox 9" id="9"/>
          <p:cNvSpPr txBox="true"/>
          <p:nvPr/>
        </p:nvSpPr>
        <p:spPr>
          <a:xfrm rot="0">
            <a:off x="17585835" y="97040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0" id="10"/>
          <p:cNvSpPr txBox="true"/>
          <p:nvPr/>
        </p:nvSpPr>
        <p:spPr>
          <a:xfrm rot="0">
            <a:off x="5604636" y="1616948"/>
            <a:ext cx="2569376" cy="330679"/>
          </a:xfrm>
          <a:prstGeom prst="rect">
            <a:avLst/>
          </a:prstGeom>
        </p:spPr>
        <p:txBody>
          <a:bodyPr anchor="t" rtlCol="false" tIns="0" lIns="0" bIns="0" rIns="0">
            <a:spAutoFit/>
          </a:bodyPr>
          <a:lstStyle/>
          <a:p>
            <a:pPr algn="l">
              <a:lnSpc>
                <a:spcPts val="2568"/>
              </a:lnSpc>
            </a:pPr>
            <a:r>
              <a:rPr lang="en-US" sz="2122">
                <a:solidFill>
                  <a:srgbClr val="FA3A2F"/>
                </a:solidFill>
                <a:latin typeface="Courier Prime"/>
                <a:ea typeface="Courier Prime"/>
                <a:cs typeface="Courier Prime"/>
                <a:sym typeface="Courier Prime"/>
              </a:rPr>
              <a:t>Librería PANDAS</a:t>
            </a:r>
          </a:p>
        </p:txBody>
      </p:sp>
      <p:sp>
        <p:nvSpPr>
          <p:cNvPr name="TextBox 11" id="11"/>
          <p:cNvSpPr txBox="true"/>
          <p:nvPr/>
        </p:nvSpPr>
        <p:spPr>
          <a:xfrm rot="0">
            <a:off x="11101878" y="283871"/>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Visual Studio Code</a:t>
            </a:r>
          </a:p>
        </p:txBody>
      </p:sp>
      <p:sp>
        <p:nvSpPr>
          <p:cNvPr name="TextBox 12" id="12"/>
          <p:cNvSpPr txBox="true"/>
          <p:nvPr/>
        </p:nvSpPr>
        <p:spPr>
          <a:xfrm rot="0">
            <a:off x="11101878" y="7323081"/>
            <a:ext cx="3916732" cy="406117"/>
          </a:xfrm>
          <a:prstGeom prst="rect">
            <a:avLst/>
          </a:prstGeom>
        </p:spPr>
        <p:txBody>
          <a:bodyPr anchor="t" rtlCol="false" tIns="0" lIns="0" bIns="0" rIns="0">
            <a:spAutoFit/>
          </a:bodyPr>
          <a:lstStyle/>
          <a:p>
            <a:pPr algn="l">
              <a:lnSpc>
                <a:spcPts val="3294"/>
              </a:lnSpc>
            </a:pPr>
            <a:r>
              <a:rPr lang="en-US" sz="2722">
                <a:solidFill>
                  <a:srgbClr val="CB6CE6"/>
                </a:solidFill>
                <a:latin typeface="Courier Prime"/>
                <a:ea typeface="Courier Prime"/>
                <a:cs typeface="Courier Prime"/>
                <a:sym typeface="Courier Prime"/>
              </a:rPr>
              <a:t>Run Python File</a:t>
            </a:r>
          </a:p>
        </p:txBody>
      </p:sp>
      <p:sp>
        <p:nvSpPr>
          <p:cNvPr name="TextBox 13" id="13"/>
          <p:cNvSpPr txBox="true"/>
          <p:nvPr/>
        </p:nvSpPr>
        <p:spPr>
          <a:xfrm rot="-5400000">
            <a:off x="-1057548" y="5445178"/>
            <a:ext cx="2820750" cy="264541"/>
          </a:xfrm>
          <a:prstGeom prst="rect">
            <a:avLst/>
          </a:prstGeom>
        </p:spPr>
        <p:txBody>
          <a:bodyPr anchor="t" rtlCol="false" tIns="0" lIns="0" bIns="0" rIns="0">
            <a:spAutoFit/>
          </a:bodyPr>
          <a:lstStyle/>
          <a:p>
            <a:pPr algn="l">
              <a:lnSpc>
                <a:spcPts val="2057"/>
              </a:lnSpc>
            </a:pPr>
            <a:r>
              <a:rPr lang="en-US" sz="1700">
                <a:solidFill>
                  <a:srgbClr val="FF914D"/>
                </a:solidFill>
                <a:latin typeface="Courier Prime"/>
                <a:ea typeface="Courier Prime"/>
                <a:cs typeface="Courier Prime"/>
                <a:sym typeface="Courier Prime"/>
              </a:rPr>
              <a:t>Imagen de referencia</a:t>
            </a:r>
          </a:p>
        </p:txBody>
      </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485097" y="1301567"/>
            <a:ext cx="4815774" cy="781427"/>
          </a:xfrm>
          <a:custGeom>
            <a:avLst/>
            <a:gdLst/>
            <a:ahLst/>
            <a:cxnLst/>
            <a:rect r="r" b="b" t="t" l="l"/>
            <a:pathLst>
              <a:path h="781427" w="4815774">
                <a:moveTo>
                  <a:pt x="0" y="0"/>
                </a:moveTo>
                <a:lnTo>
                  <a:pt x="4815773" y="0"/>
                </a:lnTo>
                <a:lnTo>
                  <a:pt x="4815773" y="781428"/>
                </a:lnTo>
                <a:lnTo>
                  <a:pt x="0" y="781428"/>
                </a:lnTo>
                <a:lnTo>
                  <a:pt x="0" y="0"/>
                </a:lnTo>
                <a:close/>
              </a:path>
            </a:pathLst>
          </a:custGeom>
          <a:blipFill>
            <a:blip r:embed="rId2"/>
            <a:stretch>
              <a:fillRect l="0" t="0" r="0" b="0"/>
            </a:stretch>
          </a:blipFill>
        </p:spPr>
      </p:sp>
      <p:sp>
        <p:nvSpPr>
          <p:cNvPr name="Freeform 3" id="3"/>
          <p:cNvSpPr/>
          <p:nvPr/>
        </p:nvSpPr>
        <p:spPr>
          <a:xfrm flipH="false" flipV="false" rot="0">
            <a:off x="2510938" y="1475525"/>
            <a:ext cx="1612771" cy="472102"/>
          </a:xfrm>
          <a:custGeom>
            <a:avLst/>
            <a:gdLst/>
            <a:ahLst/>
            <a:cxnLst/>
            <a:rect r="r" b="b" t="t" l="l"/>
            <a:pathLst>
              <a:path h="472102" w="1612771">
                <a:moveTo>
                  <a:pt x="0" y="0"/>
                </a:moveTo>
                <a:lnTo>
                  <a:pt x="1612771" y="0"/>
                </a:lnTo>
                <a:lnTo>
                  <a:pt x="1612771" y="472102"/>
                </a:lnTo>
                <a:lnTo>
                  <a:pt x="0" y="4721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3329029" y="1965947"/>
            <a:ext cx="2275607" cy="117047"/>
          </a:xfrm>
          <a:prstGeom prst="line">
            <a:avLst/>
          </a:prstGeom>
          <a:ln cap="flat" w="57150">
            <a:solidFill>
              <a:srgbClr val="FA3A2F"/>
            </a:solidFill>
            <a:prstDash val="solid"/>
            <a:headEnd type="none" len="sm" w="sm"/>
            <a:tailEnd type="triangle" len="med" w="lg"/>
          </a:ln>
        </p:spPr>
      </p:sp>
      <p:sp>
        <p:nvSpPr>
          <p:cNvPr name="Freeform 5" id="5"/>
          <p:cNvSpPr/>
          <p:nvPr/>
        </p:nvSpPr>
        <p:spPr>
          <a:xfrm flipH="false" flipV="false" rot="0">
            <a:off x="12424664" y="2368934"/>
            <a:ext cx="3916732" cy="6889366"/>
          </a:xfrm>
          <a:custGeom>
            <a:avLst/>
            <a:gdLst/>
            <a:ahLst/>
            <a:cxnLst/>
            <a:rect r="r" b="b" t="t" l="l"/>
            <a:pathLst>
              <a:path h="6889366" w="3916732">
                <a:moveTo>
                  <a:pt x="0" y="0"/>
                </a:moveTo>
                <a:lnTo>
                  <a:pt x="3916733" y="0"/>
                </a:lnTo>
                <a:lnTo>
                  <a:pt x="3916733" y="6889366"/>
                </a:lnTo>
                <a:lnTo>
                  <a:pt x="0" y="6889366"/>
                </a:lnTo>
                <a:lnTo>
                  <a:pt x="0" y="0"/>
                </a:lnTo>
                <a:close/>
              </a:path>
            </a:pathLst>
          </a:custGeom>
          <a:blipFill>
            <a:blip r:embed="rId5"/>
            <a:stretch>
              <a:fillRect l="0" t="0" r="0" b="0"/>
            </a:stretch>
          </a:blipFill>
        </p:spPr>
      </p:sp>
      <p:sp>
        <p:nvSpPr>
          <p:cNvPr name="Freeform 6" id="6"/>
          <p:cNvSpPr/>
          <p:nvPr/>
        </p:nvSpPr>
        <p:spPr>
          <a:xfrm flipH="false" flipV="false" rot="0">
            <a:off x="646840" y="2619428"/>
            <a:ext cx="8979977" cy="5564685"/>
          </a:xfrm>
          <a:custGeom>
            <a:avLst/>
            <a:gdLst/>
            <a:ahLst/>
            <a:cxnLst/>
            <a:rect r="r" b="b" t="t" l="l"/>
            <a:pathLst>
              <a:path h="5564685" w="8979977">
                <a:moveTo>
                  <a:pt x="0" y="0"/>
                </a:moveTo>
                <a:lnTo>
                  <a:pt x="8979977" y="0"/>
                </a:lnTo>
                <a:lnTo>
                  <a:pt x="8979977" y="5564685"/>
                </a:lnTo>
                <a:lnTo>
                  <a:pt x="0" y="5564685"/>
                </a:lnTo>
                <a:lnTo>
                  <a:pt x="0" y="0"/>
                </a:lnTo>
                <a:close/>
              </a:path>
            </a:pathLst>
          </a:custGeom>
          <a:blipFill>
            <a:blip r:embed="rId6"/>
            <a:stretch>
              <a:fillRect l="0" t="0" r="0" b="0"/>
            </a:stretch>
          </a:blipFill>
        </p:spPr>
      </p:sp>
      <p:sp>
        <p:nvSpPr>
          <p:cNvPr name="Freeform 7" id="7"/>
          <p:cNvSpPr/>
          <p:nvPr/>
        </p:nvSpPr>
        <p:spPr>
          <a:xfrm flipH="false" flipV="false" rot="0">
            <a:off x="1426467" y="8546063"/>
            <a:ext cx="10411510" cy="494880"/>
          </a:xfrm>
          <a:custGeom>
            <a:avLst/>
            <a:gdLst/>
            <a:ahLst/>
            <a:cxnLst/>
            <a:rect r="r" b="b" t="t" l="l"/>
            <a:pathLst>
              <a:path h="494880" w="10411510">
                <a:moveTo>
                  <a:pt x="0" y="0"/>
                </a:moveTo>
                <a:lnTo>
                  <a:pt x="10411510" y="0"/>
                </a:lnTo>
                <a:lnTo>
                  <a:pt x="10411510" y="494880"/>
                </a:lnTo>
                <a:lnTo>
                  <a:pt x="0" y="494880"/>
                </a:lnTo>
                <a:lnTo>
                  <a:pt x="0" y="0"/>
                </a:lnTo>
                <a:close/>
              </a:path>
            </a:pathLst>
          </a:custGeom>
          <a:blipFill>
            <a:blip r:embed="rId7"/>
            <a:stretch>
              <a:fillRect l="0" t="0" r="0" b="0"/>
            </a:stretch>
          </a:blipFill>
        </p:spPr>
      </p:sp>
      <p:sp>
        <p:nvSpPr>
          <p:cNvPr name="TextBox 8" id="8"/>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Carga y limpieza de los datos {</a:t>
            </a:r>
          </a:p>
        </p:txBody>
      </p:sp>
      <p:sp>
        <p:nvSpPr>
          <p:cNvPr name="TextBox 9" id="9"/>
          <p:cNvSpPr txBox="true"/>
          <p:nvPr/>
        </p:nvSpPr>
        <p:spPr>
          <a:xfrm rot="0">
            <a:off x="6126038" y="5203016"/>
            <a:ext cx="3017962" cy="349885"/>
          </a:xfrm>
          <a:prstGeom prst="rect">
            <a:avLst/>
          </a:prstGeom>
        </p:spPr>
        <p:txBody>
          <a:bodyPr anchor="t" rtlCol="false" tIns="0" lIns="0" bIns="0" rIns="0">
            <a:spAutoFit/>
          </a:bodyPr>
          <a:lstStyle/>
          <a:p>
            <a:pPr algn="l">
              <a:lnSpc>
                <a:spcPts val="2720"/>
              </a:lnSpc>
            </a:pPr>
            <a:r>
              <a:rPr lang="en-US" sz="2000">
                <a:solidFill>
                  <a:srgbClr val="FA3A2F"/>
                </a:solidFill>
                <a:latin typeface="Courier Prime"/>
                <a:ea typeface="Courier Prime"/>
                <a:cs typeface="Courier Prime"/>
                <a:sym typeface="Courier Prime"/>
              </a:rPr>
              <a:t>Limpieza de datos</a:t>
            </a:r>
          </a:p>
        </p:txBody>
      </p:sp>
      <p:sp>
        <p:nvSpPr>
          <p:cNvPr name="TextBox 10" id="10"/>
          <p:cNvSpPr txBox="true"/>
          <p:nvPr/>
        </p:nvSpPr>
        <p:spPr>
          <a:xfrm rot="0">
            <a:off x="17259300" y="927735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1" id="11"/>
          <p:cNvSpPr txBox="true"/>
          <p:nvPr/>
        </p:nvSpPr>
        <p:spPr>
          <a:xfrm rot="0">
            <a:off x="5604636" y="1616948"/>
            <a:ext cx="2569376" cy="330679"/>
          </a:xfrm>
          <a:prstGeom prst="rect">
            <a:avLst/>
          </a:prstGeom>
        </p:spPr>
        <p:txBody>
          <a:bodyPr anchor="t" rtlCol="false" tIns="0" lIns="0" bIns="0" rIns="0">
            <a:spAutoFit/>
          </a:bodyPr>
          <a:lstStyle/>
          <a:p>
            <a:pPr algn="l">
              <a:lnSpc>
                <a:spcPts val="2568"/>
              </a:lnSpc>
            </a:pPr>
            <a:r>
              <a:rPr lang="en-US" sz="2122">
                <a:solidFill>
                  <a:srgbClr val="FA3A2F"/>
                </a:solidFill>
                <a:latin typeface="Courier Prime"/>
                <a:ea typeface="Courier Prime"/>
                <a:cs typeface="Courier Prime"/>
                <a:sym typeface="Courier Prime"/>
              </a:rPr>
              <a:t>Librería PANDAS</a:t>
            </a:r>
          </a:p>
        </p:txBody>
      </p:sp>
      <p:sp>
        <p:nvSpPr>
          <p:cNvPr name="TextBox 12" id="12"/>
          <p:cNvSpPr txBox="true"/>
          <p:nvPr/>
        </p:nvSpPr>
        <p:spPr>
          <a:xfrm rot="0">
            <a:off x="11101878" y="283871"/>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Visual Studio Code</a:t>
            </a:r>
          </a:p>
        </p:txBody>
      </p:sp>
      <p:sp>
        <p:nvSpPr>
          <p:cNvPr name="TextBox 13" id="13"/>
          <p:cNvSpPr txBox="true"/>
          <p:nvPr/>
        </p:nvSpPr>
        <p:spPr>
          <a:xfrm rot="0">
            <a:off x="12424664" y="1762889"/>
            <a:ext cx="3916732" cy="406117"/>
          </a:xfrm>
          <a:prstGeom prst="rect">
            <a:avLst/>
          </a:prstGeom>
        </p:spPr>
        <p:txBody>
          <a:bodyPr anchor="t" rtlCol="false" tIns="0" lIns="0" bIns="0" rIns="0">
            <a:spAutoFit/>
          </a:bodyPr>
          <a:lstStyle/>
          <a:p>
            <a:pPr algn="l">
              <a:lnSpc>
                <a:spcPts val="3294"/>
              </a:lnSpc>
            </a:pPr>
            <a:r>
              <a:rPr lang="en-US" sz="2722">
                <a:solidFill>
                  <a:srgbClr val="CB6CE6"/>
                </a:solidFill>
                <a:latin typeface="Courier Prime"/>
                <a:ea typeface="Courier Prime"/>
                <a:cs typeface="Courier Prime"/>
                <a:sym typeface="Courier Prime"/>
              </a:rPr>
              <a:t>Run Python File</a:t>
            </a:r>
          </a:p>
        </p:txBody>
      </p:sp>
      <p:sp>
        <p:nvSpPr>
          <p:cNvPr name="TextBox 14" id="14"/>
          <p:cNvSpPr txBox="true"/>
          <p:nvPr/>
        </p:nvSpPr>
        <p:spPr>
          <a:xfrm rot="-5400000">
            <a:off x="-1057548" y="5445178"/>
            <a:ext cx="2820750" cy="264541"/>
          </a:xfrm>
          <a:prstGeom prst="rect">
            <a:avLst/>
          </a:prstGeom>
        </p:spPr>
        <p:txBody>
          <a:bodyPr anchor="t" rtlCol="false" tIns="0" lIns="0" bIns="0" rIns="0">
            <a:spAutoFit/>
          </a:bodyPr>
          <a:lstStyle/>
          <a:p>
            <a:pPr algn="l">
              <a:lnSpc>
                <a:spcPts val="2057"/>
              </a:lnSpc>
            </a:pPr>
            <a:r>
              <a:rPr lang="en-US" sz="1700">
                <a:solidFill>
                  <a:srgbClr val="FF914D"/>
                </a:solidFill>
                <a:latin typeface="Courier Prime"/>
                <a:ea typeface="Courier Prime"/>
                <a:cs typeface="Courier Prime"/>
                <a:sym typeface="Courier Prime"/>
              </a:rPr>
              <a:t>Imagen de referencia</a:t>
            </a:r>
          </a:p>
        </p:txBody>
      </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70578"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AutoShape 4" id="4"/>
          <p:cNvSpPr/>
          <p:nvPr/>
        </p:nvSpPr>
        <p:spPr>
          <a:xfrm>
            <a:off x="9817797" y="-392062"/>
            <a:ext cx="0" cy="7985953"/>
          </a:xfrm>
          <a:prstGeom prst="line">
            <a:avLst/>
          </a:prstGeom>
          <a:ln cap="flat" w="95250">
            <a:solidFill>
              <a:srgbClr val="2D2D35"/>
            </a:solidFill>
            <a:prstDash val="solid"/>
            <a:headEnd type="none" len="sm" w="sm"/>
            <a:tailEnd type="none" len="sm" w="sm"/>
          </a:ln>
        </p:spPr>
      </p:sp>
      <p:sp>
        <p:nvSpPr>
          <p:cNvPr name="Freeform 5" id="5"/>
          <p:cNvSpPr/>
          <p:nvPr/>
        </p:nvSpPr>
        <p:spPr>
          <a:xfrm flipH="false" flipV="false" rot="0">
            <a:off x="1028700" y="8125867"/>
            <a:ext cx="5843979" cy="1734413"/>
          </a:xfrm>
          <a:custGeom>
            <a:avLst/>
            <a:gdLst/>
            <a:ahLst/>
            <a:cxnLst/>
            <a:rect r="r" b="b" t="t" l="l"/>
            <a:pathLst>
              <a:path h="1734413" w="5843979">
                <a:moveTo>
                  <a:pt x="0" y="0"/>
                </a:moveTo>
                <a:lnTo>
                  <a:pt x="5843979" y="0"/>
                </a:lnTo>
                <a:lnTo>
                  <a:pt x="5843979" y="1734413"/>
                </a:lnTo>
                <a:lnTo>
                  <a:pt x="0" y="1734413"/>
                </a:lnTo>
                <a:lnTo>
                  <a:pt x="0" y="0"/>
                </a:lnTo>
                <a:close/>
              </a:path>
            </a:pathLst>
          </a:custGeom>
          <a:blipFill>
            <a:blip r:embed="rId2"/>
            <a:stretch>
              <a:fillRect l="0" t="0" r="0" b="0"/>
            </a:stretch>
          </a:blipFill>
        </p:spPr>
      </p:sp>
      <p:sp>
        <p:nvSpPr>
          <p:cNvPr name="AutoShape 6" id="6"/>
          <p:cNvSpPr/>
          <p:nvPr/>
        </p:nvSpPr>
        <p:spPr>
          <a:xfrm>
            <a:off x="5267878" y="8595345"/>
            <a:ext cx="1941023" cy="3984"/>
          </a:xfrm>
          <a:prstGeom prst="line">
            <a:avLst/>
          </a:prstGeom>
          <a:ln cap="flat" w="57150">
            <a:solidFill>
              <a:srgbClr val="FA3A2F"/>
            </a:solidFill>
            <a:prstDash val="solid"/>
            <a:headEnd type="none" len="sm" w="sm"/>
            <a:tailEnd type="triangle" len="med" w="lg"/>
          </a:ln>
        </p:spPr>
      </p:sp>
      <p:sp>
        <p:nvSpPr>
          <p:cNvPr name="TextBox 7" id="7"/>
          <p:cNvSpPr txBox="true"/>
          <p:nvPr/>
        </p:nvSpPr>
        <p:spPr>
          <a:xfrm rot="0">
            <a:off x="594303" y="1224732"/>
            <a:ext cx="8273184"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Exploración de los datos {</a:t>
            </a:r>
          </a:p>
        </p:txBody>
      </p:sp>
      <p:sp>
        <p:nvSpPr>
          <p:cNvPr name="TextBox 8" id="8"/>
          <p:cNvSpPr txBox="true"/>
          <p:nvPr/>
        </p:nvSpPr>
        <p:spPr>
          <a:xfrm rot="0">
            <a:off x="17156445" y="927735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9" id="9"/>
          <p:cNvSpPr txBox="true"/>
          <p:nvPr/>
        </p:nvSpPr>
        <p:spPr>
          <a:xfrm rot="0">
            <a:off x="489632" y="2406587"/>
            <a:ext cx="8059192" cy="5323332"/>
          </a:xfrm>
          <a:prstGeom prst="rect">
            <a:avLst/>
          </a:prstGeom>
        </p:spPr>
        <p:txBody>
          <a:bodyPr anchor="t" rtlCol="false" tIns="0" lIns="0" bIns="0" rIns="0">
            <a:spAutoFit/>
          </a:bodyPr>
          <a:lstStyle/>
          <a:p>
            <a:pPr algn="just">
              <a:lnSpc>
                <a:spcPts val="3264"/>
              </a:lnSpc>
            </a:pPr>
            <a:r>
              <a:rPr lang="en-US" sz="2400">
                <a:solidFill>
                  <a:srgbClr val="FFFFFF"/>
                </a:solidFill>
                <a:latin typeface="Courier Prime"/>
                <a:ea typeface="Courier Prime"/>
                <a:cs typeface="Courier Prime"/>
                <a:sym typeface="Courier Prime"/>
              </a:rPr>
              <a:t>Para dar inicio al análisis del conjunto de datos, se llevó a cabo una fase de </a:t>
            </a:r>
            <a:r>
              <a:rPr lang="en-US" b="true" sz="2400">
                <a:solidFill>
                  <a:srgbClr val="FFFFFF"/>
                </a:solidFill>
                <a:latin typeface="Courier Prime Bold"/>
                <a:ea typeface="Courier Prime Bold"/>
                <a:cs typeface="Courier Prime Bold"/>
                <a:sym typeface="Courier Prime Bold"/>
              </a:rPr>
              <a:t>exploración de datos</a:t>
            </a:r>
            <a:r>
              <a:rPr lang="en-US" sz="2400">
                <a:solidFill>
                  <a:srgbClr val="FFFFFF"/>
                </a:solidFill>
                <a:latin typeface="Courier Prime"/>
                <a:ea typeface="Courier Prime"/>
                <a:cs typeface="Courier Prime"/>
                <a:sym typeface="Courier Prime"/>
              </a:rPr>
              <a:t>, cuyo objetivo principal fue comprender la estructura y características generales de las variables relacionadas con los accidentes eléctricos registrados. Para esto, se formularon </a:t>
            </a:r>
            <a:r>
              <a:rPr lang="en-US" b="true" sz="2400">
                <a:solidFill>
                  <a:srgbClr val="FFFFFF"/>
                </a:solidFill>
                <a:latin typeface="Courier Prime Bold"/>
                <a:ea typeface="Courier Prime Bold"/>
                <a:cs typeface="Courier Prime Bold"/>
                <a:sym typeface="Courier Prime Bold"/>
              </a:rPr>
              <a:t>preguntas exploratorias</a:t>
            </a:r>
            <a:r>
              <a:rPr lang="en-US" sz="2400">
                <a:solidFill>
                  <a:srgbClr val="FFFFFF"/>
                </a:solidFill>
                <a:latin typeface="Courier Prime"/>
                <a:ea typeface="Courier Prime"/>
                <a:cs typeface="Courier Prime"/>
                <a:sym typeface="Courier Prime"/>
              </a:rPr>
              <a:t> que guiaron la elaboración de visualizaciones básicas mediante herramientas como </a:t>
            </a:r>
            <a:r>
              <a:rPr lang="en-US" b="true" sz="2400">
                <a:solidFill>
                  <a:srgbClr val="FFFFFF"/>
                </a:solidFill>
                <a:latin typeface="Courier Prime Bold"/>
                <a:ea typeface="Courier Prime Bold"/>
                <a:cs typeface="Courier Prime Bold"/>
                <a:sym typeface="Courier Prime Bold"/>
              </a:rPr>
              <a:t>gráficos de barras, histogramas y gráficos de torta</a:t>
            </a:r>
            <a:r>
              <a:rPr lang="en-US" sz="2400">
                <a:solidFill>
                  <a:srgbClr val="FFFFFF"/>
                </a:solidFill>
                <a:latin typeface="Courier Prime"/>
                <a:ea typeface="Courier Prime"/>
                <a:cs typeface="Courier Prime"/>
                <a:sym typeface="Courier Prime"/>
              </a:rPr>
              <a:t>, configurados a través de las bibliotecas </a:t>
            </a:r>
            <a:r>
              <a:rPr lang="en-US" b="true" sz="2400" i="true">
                <a:solidFill>
                  <a:srgbClr val="8F8F8F"/>
                </a:solidFill>
                <a:latin typeface="Courier Prime Bold Italics"/>
                <a:ea typeface="Courier Prime Bold Italics"/>
                <a:cs typeface="Courier Prime Bold Italics"/>
                <a:sym typeface="Courier Prime Bold Italics"/>
              </a:rPr>
              <a:t>matplotlib</a:t>
            </a:r>
            <a:r>
              <a:rPr lang="en-US" sz="2400">
                <a:solidFill>
                  <a:srgbClr val="FFFFFF"/>
                </a:solidFill>
                <a:latin typeface="Courier Prime"/>
                <a:ea typeface="Courier Prime"/>
                <a:cs typeface="Courier Prime"/>
                <a:sym typeface="Courier Prime"/>
              </a:rPr>
              <a:t> y </a:t>
            </a:r>
            <a:r>
              <a:rPr lang="en-US" b="true" sz="2400" i="true">
                <a:solidFill>
                  <a:srgbClr val="8F8F8F"/>
                </a:solidFill>
                <a:latin typeface="Courier Prime Bold Italics"/>
                <a:ea typeface="Courier Prime Bold Italics"/>
                <a:cs typeface="Courier Prime Bold Italics"/>
                <a:sym typeface="Courier Prime Bold Italics"/>
              </a:rPr>
              <a:t>seaborn</a:t>
            </a:r>
            <a:r>
              <a:rPr lang="en-US" sz="2400">
                <a:solidFill>
                  <a:srgbClr val="FFFFFF"/>
                </a:solidFill>
                <a:latin typeface="Courier Prime"/>
                <a:ea typeface="Courier Prime"/>
                <a:cs typeface="Courier Prime"/>
                <a:sym typeface="Courier Prime"/>
              </a:rPr>
              <a:t> de Python.</a:t>
            </a:r>
          </a:p>
        </p:txBody>
      </p:sp>
      <p:sp>
        <p:nvSpPr>
          <p:cNvPr name="TextBox 10" id="10"/>
          <p:cNvSpPr txBox="true"/>
          <p:nvPr/>
        </p:nvSpPr>
        <p:spPr>
          <a:xfrm rot="0">
            <a:off x="10184109" y="1401897"/>
            <a:ext cx="7323419" cy="8157393"/>
          </a:xfrm>
          <a:prstGeom prst="rect">
            <a:avLst/>
          </a:prstGeom>
        </p:spPr>
        <p:txBody>
          <a:bodyPr anchor="t" rtlCol="false" tIns="0" lIns="0" bIns="0" rIns="0">
            <a:spAutoFit/>
          </a:bodyPr>
          <a:lstStyle/>
          <a:p>
            <a:pPr algn="l" marL="473884" indent="-236942" lvl="1">
              <a:lnSpc>
                <a:spcPts val="3643"/>
              </a:lnSpc>
              <a:buFont typeface="Arial"/>
              <a:buChar char="•"/>
            </a:pPr>
            <a:r>
              <a:rPr lang="en-US" sz="2194">
                <a:solidFill>
                  <a:srgbClr val="FF914D"/>
                </a:solidFill>
                <a:latin typeface="Courier Prime"/>
                <a:ea typeface="Courier Prime"/>
                <a:cs typeface="Courier Prime"/>
                <a:sym typeface="Courier Prime"/>
              </a:rPr>
              <a:t>¿Cuál es la distribución de edad de las personas que han sufrido accidentes eléctricos?</a:t>
            </a:r>
          </a:p>
          <a:p>
            <a:pPr algn="l" marL="473884" indent="-236942" lvl="1">
              <a:lnSpc>
                <a:spcPts val="3643"/>
              </a:lnSpc>
              <a:buFont typeface="Arial"/>
              <a:buChar char="•"/>
            </a:pPr>
            <a:r>
              <a:rPr lang="en-US" sz="2194">
                <a:solidFill>
                  <a:srgbClr val="FF914D"/>
                </a:solidFill>
                <a:latin typeface="Courier Prime"/>
                <a:ea typeface="Courier Prime"/>
                <a:cs typeface="Courier Prime"/>
                <a:sym typeface="Courier Prime"/>
              </a:rPr>
              <a:t>¿Cómo varía la edad según el sexo?</a:t>
            </a:r>
          </a:p>
          <a:p>
            <a:pPr algn="l" marL="473884" indent="-236942" lvl="1">
              <a:lnSpc>
                <a:spcPts val="3643"/>
              </a:lnSpc>
              <a:buFont typeface="Arial"/>
              <a:buChar char="•"/>
            </a:pPr>
            <a:r>
              <a:rPr lang="en-US" sz="2194">
                <a:solidFill>
                  <a:srgbClr val="FF914D"/>
                </a:solidFill>
                <a:latin typeface="Courier Prime"/>
                <a:ea typeface="Courier Prime"/>
                <a:cs typeface="Courier Prime"/>
                <a:sym typeface="Courier Prime"/>
              </a:rPr>
              <a:t>¿Cómo se distribuyen los accidentes por año?</a:t>
            </a:r>
          </a:p>
          <a:p>
            <a:pPr algn="l" marL="473884" indent="-236942" lvl="1">
              <a:lnSpc>
                <a:spcPts val="3643"/>
              </a:lnSpc>
              <a:buFont typeface="Arial"/>
              <a:buChar char="•"/>
            </a:pPr>
            <a:r>
              <a:rPr lang="en-US" sz="2194">
                <a:solidFill>
                  <a:srgbClr val="FF914D"/>
                </a:solidFill>
                <a:latin typeface="Courier Prime"/>
                <a:ea typeface="Courier Prime"/>
                <a:cs typeface="Courier Prime"/>
                <a:sym typeface="Courier Prime"/>
              </a:rPr>
              <a:t>¿Cuál es el trimestre con más accidentes y su porcentaje?</a:t>
            </a:r>
          </a:p>
          <a:p>
            <a:pPr algn="l" marL="473884" indent="-236942" lvl="1">
              <a:lnSpc>
                <a:spcPts val="3643"/>
              </a:lnSpc>
              <a:buFont typeface="Arial"/>
              <a:buChar char="•"/>
            </a:pPr>
            <a:r>
              <a:rPr lang="en-US" sz="2194">
                <a:solidFill>
                  <a:srgbClr val="FF914D"/>
                </a:solidFill>
                <a:latin typeface="Courier Prime"/>
                <a:ea typeface="Courier Prime"/>
                <a:cs typeface="Courier Prime"/>
                <a:sym typeface="Courier Prime"/>
              </a:rPr>
              <a:t>¿Cuál es el departamento con más accidentalidad?</a:t>
            </a:r>
          </a:p>
          <a:p>
            <a:pPr algn="l" marL="473884" indent="-236942" lvl="1">
              <a:lnSpc>
                <a:spcPts val="3643"/>
              </a:lnSpc>
              <a:buFont typeface="Arial"/>
              <a:buChar char="•"/>
            </a:pPr>
            <a:r>
              <a:rPr lang="en-US" sz="2194">
                <a:solidFill>
                  <a:srgbClr val="FF914D"/>
                </a:solidFill>
                <a:latin typeface="Courier Prime"/>
                <a:ea typeface="Courier Prime"/>
                <a:cs typeface="Courier Prime"/>
                <a:sym typeface="Courier Prime"/>
              </a:rPr>
              <a:t>¿Cuáles son las principales causas, orígenes y tipos de lesión? </a:t>
            </a:r>
          </a:p>
          <a:p>
            <a:pPr algn="l" marL="473884" indent="-236942" lvl="1">
              <a:lnSpc>
                <a:spcPts val="3643"/>
              </a:lnSpc>
              <a:buFont typeface="Arial"/>
              <a:buChar char="•"/>
            </a:pPr>
            <a:r>
              <a:rPr lang="en-US" sz="2194">
                <a:solidFill>
                  <a:srgbClr val="FF914D"/>
                </a:solidFill>
                <a:latin typeface="Courier Prime"/>
                <a:ea typeface="Courier Prime"/>
                <a:cs typeface="Courier Prime"/>
                <a:sym typeface="Courier Prime"/>
              </a:rPr>
              <a:t>¿Cuáles son las primeras 5 empresas que reportan más accidentes?</a:t>
            </a:r>
          </a:p>
          <a:p>
            <a:pPr algn="l" marL="473884" indent="-236942" lvl="1">
              <a:lnSpc>
                <a:spcPts val="3643"/>
              </a:lnSpc>
              <a:buFont typeface="Arial"/>
              <a:buChar char="•"/>
            </a:pPr>
            <a:r>
              <a:rPr lang="en-US" sz="2194">
                <a:solidFill>
                  <a:srgbClr val="FF914D"/>
                </a:solidFill>
                <a:latin typeface="Courier Prime"/>
                <a:ea typeface="Courier Prime"/>
                <a:cs typeface="Courier Prime"/>
                <a:sym typeface="Courier Prime"/>
              </a:rPr>
              <a:t>¿Cuáles son las principales características de los accidentes en las dos empresas con mayor número de accidentes</a:t>
            </a:r>
          </a:p>
        </p:txBody>
      </p:sp>
      <p:sp>
        <p:nvSpPr>
          <p:cNvPr name="TextBox 11" id="11"/>
          <p:cNvSpPr txBox="true"/>
          <p:nvPr/>
        </p:nvSpPr>
        <p:spPr>
          <a:xfrm rot="0">
            <a:off x="10494072" y="665613"/>
            <a:ext cx="7013455" cy="640450"/>
          </a:xfrm>
          <a:prstGeom prst="rect">
            <a:avLst/>
          </a:prstGeom>
        </p:spPr>
        <p:txBody>
          <a:bodyPr anchor="t" rtlCol="false" tIns="0" lIns="0" bIns="0" rIns="0">
            <a:spAutoFit/>
          </a:bodyPr>
          <a:lstStyle/>
          <a:p>
            <a:pPr algn="l">
              <a:lnSpc>
                <a:spcPts val="5124"/>
              </a:lnSpc>
            </a:pPr>
            <a:r>
              <a:rPr lang="en-US" sz="3660">
                <a:solidFill>
                  <a:srgbClr val="348C1E"/>
                </a:solidFill>
                <a:latin typeface="Courier Prime"/>
                <a:ea typeface="Courier Prime"/>
                <a:cs typeface="Courier Prime"/>
                <a:sym typeface="Courier Prime"/>
              </a:rPr>
              <a:t># Preguntas exploratorias</a:t>
            </a:r>
          </a:p>
        </p:txBody>
      </p:sp>
      <p:sp>
        <p:nvSpPr>
          <p:cNvPr name="TextBox 12" id="12"/>
          <p:cNvSpPr txBox="true"/>
          <p:nvPr/>
        </p:nvSpPr>
        <p:spPr>
          <a:xfrm rot="0">
            <a:off x="7401686" y="8425243"/>
            <a:ext cx="2569376" cy="330679"/>
          </a:xfrm>
          <a:prstGeom prst="rect">
            <a:avLst/>
          </a:prstGeom>
        </p:spPr>
        <p:txBody>
          <a:bodyPr anchor="t" rtlCol="false" tIns="0" lIns="0" bIns="0" rIns="0">
            <a:spAutoFit/>
          </a:bodyPr>
          <a:lstStyle/>
          <a:p>
            <a:pPr algn="l">
              <a:lnSpc>
                <a:spcPts val="2568"/>
              </a:lnSpc>
            </a:pPr>
            <a:r>
              <a:rPr lang="en-US" sz="2122">
                <a:solidFill>
                  <a:srgbClr val="FA3A2F"/>
                </a:solidFill>
                <a:latin typeface="Courier Prime"/>
                <a:ea typeface="Courier Prime"/>
                <a:cs typeface="Courier Prime"/>
                <a:sym typeface="Courier Prime"/>
              </a:rPr>
              <a:t>Librerías</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366732" y="1426519"/>
            <a:ext cx="11301259" cy="2034227"/>
          </a:xfrm>
          <a:custGeom>
            <a:avLst/>
            <a:gdLst/>
            <a:ahLst/>
            <a:cxnLst/>
            <a:rect r="r" b="b" t="t" l="l"/>
            <a:pathLst>
              <a:path h="2034227" w="11301259">
                <a:moveTo>
                  <a:pt x="0" y="0"/>
                </a:moveTo>
                <a:lnTo>
                  <a:pt x="11301259" y="0"/>
                </a:lnTo>
                <a:lnTo>
                  <a:pt x="11301259" y="2034227"/>
                </a:lnTo>
                <a:lnTo>
                  <a:pt x="0" y="2034227"/>
                </a:lnTo>
                <a:lnTo>
                  <a:pt x="0" y="0"/>
                </a:lnTo>
                <a:close/>
              </a:path>
            </a:pathLst>
          </a:custGeom>
          <a:blipFill>
            <a:blip r:embed="rId2"/>
            <a:stretch>
              <a:fillRect l="0" t="0" r="0" b="0"/>
            </a:stretch>
          </a:blipFill>
        </p:spPr>
      </p:sp>
      <p:sp>
        <p:nvSpPr>
          <p:cNvPr name="Freeform 3" id="3"/>
          <p:cNvSpPr/>
          <p:nvPr/>
        </p:nvSpPr>
        <p:spPr>
          <a:xfrm flipH="false" flipV="false" rot="0">
            <a:off x="366732" y="3763006"/>
            <a:ext cx="9506976" cy="5704186"/>
          </a:xfrm>
          <a:custGeom>
            <a:avLst/>
            <a:gdLst/>
            <a:ahLst/>
            <a:cxnLst/>
            <a:rect r="r" b="b" t="t" l="l"/>
            <a:pathLst>
              <a:path h="5704186" w="9506976">
                <a:moveTo>
                  <a:pt x="0" y="0"/>
                </a:moveTo>
                <a:lnTo>
                  <a:pt x="9506976" y="0"/>
                </a:lnTo>
                <a:lnTo>
                  <a:pt x="9506976" y="5704185"/>
                </a:lnTo>
                <a:lnTo>
                  <a:pt x="0" y="5704185"/>
                </a:lnTo>
                <a:lnTo>
                  <a:pt x="0" y="0"/>
                </a:lnTo>
                <a:close/>
              </a:path>
            </a:pathLst>
          </a:custGeom>
          <a:blipFill>
            <a:blip r:embed="rId3"/>
            <a:stretch>
              <a:fillRect l="0" t="0" r="0" b="0"/>
            </a:stretch>
          </a:blipFill>
        </p:spPr>
      </p:sp>
      <p:sp>
        <p:nvSpPr>
          <p:cNvPr name="TextBox 4" id="4"/>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Exploración de los datos {</a:t>
            </a:r>
          </a:p>
        </p:txBody>
      </p:sp>
      <p:sp>
        <p:nvSpPr>
          <p:cNvPr name="TextBox 5" id="5"/>
          <p:cNvSpPr txBox="true"/>
          <p:nvPr/>
        </p:nvSpPr>
        <p:spPr>
          <a:xfrm rot="0">
            <a:off x="10156560" y="6457926"/>
            <a:ext cx="7804905" cy="2407285"/>
          </a:xfrm>
          <a:prstGeom prst="rect">
            <a:avLst/>
          </a:prstGeom>
        </p:spPr>
        <p:txBody>
          <a:bodyPr anchor="t" rtlCol="false" tIns="0" lIns="0" bIns="0" rIns="0">
            <a:spAutoFit/>
          </a:bodyPr>
          <a:lstStyle/>
          <a:p>
            <a:pPr algn="just">
              <a:lnSpc>
                <a:spcPts val="2720"/>
              </a:lnSpc>
            </a:pPr>
            <a:r>
              <a:rPr lang="en-US" sz="2000">
                <a:solidFill>
                  <a:srgbClr val="FFFFFF"/>
                </a:solidFill>
                <a:latin typeface="Courier Prime"/>
                <a:ea typeface="Courier Prime"/>
                <a:cs typeface="Courier Prime"/>
                <a:sym typeface="Courier Prime"/>
              </a:rPr>
              <a:t>Entre 2010 y 2020, la mayoría de los accidentes eléctricos en Colombia afectaron a personas adultas jóvenes y de mediana edad (25-55 años), con un pico alrededor de los 35-40 años. Estos datos sugieren que la población laboralmente activa fue la más expuesta, lo cual es clave para enfocar estrategias de prevención.</a:t>
            </a:r>
          </a:p>
        </p:txBody>
      </p:sp>
      <p:sp>
        <p:nvSpPr>
          <p:cNvPr name="TextBox 6" id="6"/>
          <p:cNvSpPr txBox="true"/>
          <p:nvPr/>
        </p:nvSpPr>
        <p:spPr>
          <a:xfrm rot="0">
            <a:off x="17259300"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7" id="7"/>
          <p:cNvSpPr txBox="true"/>
          <p:nvPr/>
        </p:nvSpPr>
        <p:spPr>
          <a:xfrm rot="0">
            <a:off x="9984574" y="314616"/>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Visual Studio Code</a:t>
            </a:r>
          </a:p>
        </p:txBody>
      </p:sp>
      <p:sp>
        <p:nvSpPr>
          <p:cNvPr name="TextBox 8" id="8"/>
          <p:cNvSpPr txBox="true"/>
          <p:nvPr/>
        </p:nvSpPr>
        <p:spPr>
          <a:xfrm rot="0">
            <a:off x="12016206" y="1876283"/>
            <a:ext cx="5945259" cy="1386242"/>
          </a:xfrm>
          <a:prstGeom prst="rect">
            <a:avLst/>
          </a:prstGeom>
        </p:spPr>
        <p:txBody>
          <a:bodyPr anchor="t" rtlCol="false" tIns="0" lIns="0" bIns="0" rIns="0">
            <a:spAutoFit/>
          </a:bodyPr>
          <a:lstStyle/>
          <a:p>
            <a:pPr algn="l">
              <a:lnSpc>
                <a:spcPts val="3751"/>
              </a:lnSpc>
            </a:pPr>
            <a:r>
              <a:rPr lang="en-US" sz="2260">
                <a:solidFill>
                  <a:srgbClr val="FF914D"/>
                </a:solidFill>
                <a:latin typeface="Courier Prime"/>
                <a:ea typeface="Courier Prime"/>
                <a:cs typeface="Courier Prime"/>
                <a:sym typeface="Courier Prime"/>
              </a:rPr>
              <a:t>¿Cuál es la distribución de edad de las personas que han sufrido accidentes eléctricos?</a:t>
            </a:r>
          </a:p>
        </p:txBody>
      </p:sp>
      <p:sp>
        <p:nvSpPr>
          <p:cNvPr name="TextBox 9" id="9"/>
          <p:cNvSpPr txBox="true"/>
          <p:nvPr/>
        </p:nvSpPr>
        <p:spPr>
          <a:xfrm rot="0">
            <a:off x="12744052" y="3861890"/>
            <a:ext cx="3916732" cy="406117"/>
          </a:xfrm>
          <a:prstGeom prst="rect">
            <a:avLst/>
          </a:prstGeom>
        </p:spPr>
        <p:txBody>
          <a:bodyPr anchor="t" rtlCol="false" tIns="0" lIns="0" bIns="0" rIns="0">
            <a:spAutoFit/>
          </a:bodyPr>
          <a:lstStyle/>
          <a:p>
            <a:pPr algn="l">
              <a:lnSpc>
                <a:spcPts val="3294"/>
              </a:lnSpc>
            </a:pPr>
            <a:r>
              <a:rPr lang="en-US" sz="2722">
                <a:solidFill>
                  <a:srgbClr val="CB6CE6"/>
                </a:solidFill>
                <a:latin typeface="Courier Prime"/>
                <a:ea typeface="Courier Prime"/>
                <a:cs typeface="Courier Prime"/>
                <a:sym typeface="Courier Prime"/>
              </a:rPr>
              <a:t>Hipótesis</a:t>
            </a:r>
          </a:p>
        </p:txBody>
      </p:sp>
      <p:sp>
        <p:nvSpPr>
          <p:cNvPr name="TextBox 10" id="10"/>
          <p:cNvSpPr txBox="true"/>
          <p:nvPr/>
        </p:nvSpPr>
        <p:spPr>
          <a:xfrm rot="0">
            <a:off x="10156560" y="4538693"/>
            <a:ext cx="7804905" cy="692785"/>
          </a:xfrm>
          <a:prstGeom prst="rect">
            <a:avLst/>
          </a:prstGeom>
        </p:spPr>
        <p:txBody>
          <a:bodyPr anchor="t" rtlCol="false" tIns="0" lIns="0" bIns="0" rIns="0">
            <a:spAutoFit/>
          </a:bodyPr>
          <a:lstStyle/>
          <a:p>
            <a:pPr algn="just">
              <a:lnSpc>
                <a:spcPts val="2720"/>
              </a:lnSpc>
            </a:pPr>
            <a:r>
              <a:rPr lang="en-US" sz="2000">
                <a:solidFill>
                  <a:srgbClr val="FFFFFF"/>
                </a:solidFill>
                <a:latin typeface="Courier Prime"/>
                <a:ea typeface="Courier Prime"/>
                <a:cs typeface="Courier Prime"/>
                <a:sym typeface="Courier Prime"/>
              </a:rPr>
              <a:t>La mayor incidencia de accidentes eléctricos se presentan en la población joven.</a:t>
            </a:r>
          </a:p>
        </p:txBody>
      </p:sp>
      <p:sp>
        <p:nvSpPr>
          <p:cNvPr name="TextBox 11" id="11"/>
          <p:cNvSpPr txBox="true"/>
          <p:nvPr/>
        </p:nvSpPr>
        <p:spPr>
          <a:xfrm rot="0">
            <a:off x="12744052" y="5810060"/>
            <a:ext cx="3916732" cy="406117"/>
          </a:xfrm>
          <a:prstGeom prst="rect">
            <a:avLst/>
          </a:prstGeom>
        </p:spPr>
        <p:txBody>
          <a:bodyPr anchor="t" rtlCol="false" tIns="0" lIns="0" bIns="0" rIns="0">
            <a:spAutoFit/>
          </a:bodyPr>
          <a:lstStyle/>
          <a:p>
            <a:pPr algn="l">
              <a:lnSpc>
                <a:spcPts val="3294"/>
              </a:lnSpc>
            </a:pPr>
            <a:r>
              <a:rPr lang="en-US" sz="2722">
                <a:solidFill>
                  <a:srgbClr val="CB6CE6"/>
                </a:solidFill>
                <a:latin typeface="Courier Prime"/>
                <a:ea typeface="Courier Prime"/>
                <a:cs typeface="Courier Prime"/>
                <a:sym typeface="Courier Prime"/>
              </a:rPr>
              <a:t>Conclusión</a:t>
            </a:r>
          </a:p>
        </p:txBody>
      </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319722" y="1200061"/>
            <a:ext cx="11301259" cy="2090733"/>
          </a:xfrm>
          <a:custGeom>
            <a:avLst/>
            <a:gdLst/>
            <a:ahLst/>
            <a:cxnLst/>
            <a:rect r="r" b="b" t="t" l="l"/>
            <a:pathLst>
              <a:path h="2090733" w="11301259">
                <a:moveTo>
                  <a:pt x="0" y="0"/>
                </a:moveTo>
                <a:lnTo>
                  <a:pt x="11301259" y="0"/>
                </a:lnTo>
                <a:lnTo>
                  <a:pt x="11301259" y="2090733"/>
                </a:lnTo>
                <a:lnTo>
                  <a:pt x="0" y="2090733"/>
                </a:lnTo>
                <a:lnTo>
                  <a:pt x="0" y="0"/>
                </a:lnTo>
                <a:close/>
              </a:path>
            </a:pathLst>
          </a:custGeom>
          <a:blipFill>
            <a:blip r:embed="rId2"/>
            <a:stretch>
              <a:fillRect l="0" t="0" r="0" b="0"/>
            </a:stretch>
          </a:blipFill>
        </p:spPr>
      </p:sp>
      <p:sp>
        <p:nvSpPr>
          <p:cNvPr name="Freeform 3" id="3"/>
          <p:cNvSpPr/>
          <p:nvPr/>
        </p:nvSpPr>
        <p:spPr>
          <a:xfrm flipH="false" flipV="false" rot="0">
            <a:off x="319722" y="3554114"/>
            <a:ext cx="9506976" cy="5704186"/>
          </a:xfrm>
          <a:custGeom>
            <a:avLst/>
            <a:gdLst/>
            <a:ahLst/>
            <a:cxnLst/>
            <a:rect r="r" b="b" t="t" l="l"/>
            <a:pathLst>
              <a:path h="5704186" w="9506976">
                <a:moveTo>
                  <a:pt x="0" y="0"/>
                </a:moveTo>
                <a:lnTo>
                  <a:pt x="9506976" y="0"/>
                </a:lnTo>
                <a:lnTo>
                  <a:pt x="9506976" y="5704186"/>
                </a:lnTo>
                <a:lnTo>
                  <a:pt x="0" y="5704186"/>
                </a:lnTo>
                <a:lnTo>
                  <a:pt x="0" y="0"/>
                </a:lnTo>
                <a:close/>
              </a:path>
            </a:pathLst>
          </a:custGeom>
          <a:blipFill>
            <a:blip r:embed="rId3"/>
            <a:stretch>
              <a:fillRect l="0" t="0" r="0" b="0"/>
            </a:stretch>
          </a:blipFill>
        </p:spPr>
      </p:sp>
      <p:sp>
        <p:nvSpPr>
          <p:cNvPr name="TextBox 4" id="4"/>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Exploración de los datos {</a:t>
            </a:r>
          </a:p>
        </p:txBody>
      </p:sp>
      <p:sp>
        <p:nvSpPr>
          <p:cNvPr name="TextBox 5" id="5"/>
          <p:cNvSpPr txBox="true"/>
          <p:nvPr/>
        </p:nvSpPr>
        <p:spPr>
          <a:xfrm rot="0">
            <a:off x="10228402" y="6668801"/>
            <a:ext cx="7030898" cy="2407285"/>
          </a:xfrm>
          <a:prstGeom prst="rect">
            <a:avLst/>
          </a:prstGeom>
        </p:spPr>
        <p:txBody>
          <a:bodyPr anchor="t" rtlCol="false" tIns="0" lIns="0" bIns="0" rIns="0">
            <a:spAutoFit/>
          </a:bodyPr>
          <a:lstStyle/>
          <a:p>
            <a:pPr algn="just">
              <a:lnSpc>
                <a:spcPts val="2720"/>
              </a:lnSpc>
            </a:pPr>
            <a:r>
              <a:rPr lang="en-US" sz="2000">
                <a:solidFill>
                  <a:srgbClr val="FFFFFF"/>
                </a:solidFill>
                <a:latin typeface="Courier Prime"/>
                <a:ea typeface="Courier Prime"/>
                <a:cs typeface="Courier Prime"/>
                <a:sym typeface="Courier Prime"/>
              </a:rPr>
              <a:t>La gráfica muestra que, entre 2010 y 2020 en Colombia, los hombres sufrieron muchos más accidentes eléctricos que las mujeres, especialmente entre los 25 y 55 años. Ambos sexos comparten un patrón de mayor incidencia en la edad adulta, pero la frecuencia en hombres es significativamente mayor. </a:t>
            </a:r>
          </a:p>
        </p:txBody>
      </p:sp>
      <p:sp>
        <p:nvSpPr>
          <p:cNvPr name="TextBox 6" id="6"/>
          <p:cNvSpPr txBox="true"/>
          <p:nvPr/>
        </p:nvSpPr>
        <p:spPr>
          <a:xfrm rot="0">
            <a:off x="17259300" y="8794146"/>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7" id="7"/>
          <p:cNvSpPr txBox="true"/>
          <p:nvPr/>
        </p:nvSpPr>
        <p:spPr>
          <a:xfrm rot="0">
            <a:off x="9984574" y="314616"/>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Visual Studio Code</a:t>
            </a:r>
          </a:p>
        </p:txBody>
      </p:sp>
      <p:sp>
        <p:nvSpPr>
          <p:cNvPr name="TextBox 8" id="8"/>
          <p:cNvSpPr txBox="true"/>
          <p:nvPr/>
        </p:nvSpPr>
        <p:spPr>
          <a:xfrm rot="0">
            <a:off x="12013325" y="1786914"/>
            <a:ext cx="5948139" cy="458513"/>
          </a:xfrm>
          <a:prstGeom prst="rect">
            <a:avLst/>
          </a:prstGeom>
        </p:spPr>
        <p:txBody>
          <a:bodyPr anchor="t" rtlCol="false" tIns="0" lIns="0" bIns="0" rIns="0">
            <a:spAutoFit/>
          </a:bodyPr>
          <a:lstStyle/>
          <a:p>
            <a:pPr algn="l">
              <a:lnSpc>
                <a:spcPts val="3751"/>
              </a:lnSpc>
            </a:pPr>
            <a:r>
              <a:rPr lang="en-US" sz="2260">
                <a:solidFill>
                  <a:srgbClr val="FF914D"/>
                </a:solidFill>
                <a:latin typeface="Courier Prime"/>
                <a:ea typeface="Courier Prime"/>
                <a:cs typeface="Courier Prime"/>
                <a:sym typeface="Courier Prime"/>
              </a:rPr>
              <a:t>¿Cómo varía la edad según el sexo?</a:t>
            </a:r>
          </a:p>
        </p:txBody>
      </p:sp>
      <p:sp>
        <p:nvSpPr>
          <p:cNvPr name="TextBox 9" id="9"/>
          <p:cNvSpPr txBox="true"/>
          <p:nvPr/>
        </p:nvSpPr>
        <p:spPr>
          <a:xfrm rot="0">
            <a:off x="12772087" y="3087735"/>
            <a:ext cx="3916732" cy="406117"/>
          </a:xfrm>
          <a:prstGeom prst="rect">
            <a:avLst/>
          </a:prstGeom>
        </p:spPr>
        <p:txBody>
          <a:bodyPr anchor="t" rtlCol="false" tIns="0" lIns="0" bIns="0" rIns="0">
            <a:spAutoFit/>
          </a:bodyPr>
          <a:lstStyle/>
          <a:p>
            <a:pPr algn="l">
              <a:lnSpc>
                <a:spcPts val="3294"/>
              </a:lnSpc>
            </a:pPr>
            <a:r>
              <a:rPr lang="en-US" sz="2722">
                <a:solidFill>
                  <a:srgbClr val="CB6CE6"/>
                </a:solidFill>
                <a:latin typeface="Courier Prime"/>
                <a:ea typeface="Courier Prime"/>
                <a:cs typeface="Courier Prime"/>
                <a:sym typeface="Courier Prime"/>
              </a:rPr>
              <a:t>Hipótesis</a:t>
            </a:r>
          </a:p>
        </p:txBody>
      </p:sp>
      <p:sp>
        <p:nvSpPr>
          <p:cNvPr name="TextBox 10" id="10"/>
          <p:cNvSpPr txBox="true"/>
          <p:nvPr/>
        </p:nvSpPr>
        <p:spPr>
          <a:xfrm rot="0">
            <a:off x="10228402" y="3640319"/>
            <a:ext cx="7562423" cy="2064385"/>
          </a:xfrm>
          <a:prstGeom prst="rect">
            <a:avLst/>
          </a:prstGeom>
        </p:spPr>
        <p:txBody>
          <a:bodyPr anchor="t" rtlCol="false" tIns="0" lIns="0" bIns="0" rIns="0">
            <a:spAutoFit/>
          </a:bodyPr>
          <a:lstStyle/>
          <a:p>
            <a:pPr algn="just">
              <a:lnSpc>
                <a:spcPts val="2720"/>
              </a:lnSpc>
            </a:pPr>
            <a:r>
              <a:rPr lang="en-US" sz="2000">
                <a:solidFill>
                  <a:srgbClr val="FFFFFF"/>
                </a:solidFill>
                <a:latin typeface="Courier Prime"/>
                <a:ea typeface="Courier Prime"/>
                <a:cs typeface="Courier Prime"/>
                <a:sym typeface="Courier Prime"/>
              </a:rPr>
              <a:t>Los hombres presentan una mayor tasa de accidentes eléctricos laborales que las mujeres en Colombia entre 2010 y 2020 posiblemente a la relación de que los hombres tiene mayor participación en oficios con riesgos eléctricos que las mujeres.</a:t>
            </a:r>
          </a:p>
        </p:txBody>
      </p:sp>
      <p:sp>
        <p:nvSpPr>
          <p:cNvPr name="TextBox 11" id="11"/>
          <p:cNvSpPr txBox="true"/>
          <p:nvPr/>
        </p:nvSpPr>
        <p:spPr>
          <a:xfrm rot="0">
            <a:off x="12772087" y="5761854"/>
            <a:ext cx="3916732" cy="406117"/>
          </a:xfrm>
          <a:prstGeom prst="rect">
            <a:avLst/>
          </a:prstGeom>
        </p:spPr>
        <p:txBody>
          <a:bodyPr anchor="t" rtlCol="false" tIns="0" lIns="0" bIns="0" rIns="0">
            <a:spAutoFit/>
          </a:bodyPr>
          <a:lstStyle/>
          <a:p>
            <a:pPr algn="l">
              <a:lnSpc>
                <a:spcPts val="3294"/>
              </a:lnSpc>
            </a:pPr>
            <a:r>
              <a:rPr lang="en-US" sz="2722">
                <a:solidFill>
                  <a:srgbClr val="CB6CE6"/>
                </a:solidFill>
                <a:latin typeface="Courier Prime"/>
                <a:ea typeface="Courier Prime"/>
                <a:cs typeface="Courier Prime"/>
                <a:sym typeface="Courier Prime"/>
              </a:rPr>
              <a:t>Conclusión</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421523" y="1311320"/>
            <a:ext cx="11097659" cy="2966403"/>
          </a:xfrm>
          <a:custGeom>
            <a:avLst/>
            <a:gdLst/>
            <a:ahLst/>
            <a:cxnLst/>
            <a:rect r="r" b="b" t="t" l="l"/>
            <a:pathLst>
              <a:path h="2966403" w="11097659">
                <a:moveTo>
                  <a:pt x="0" y="0"/>
                </a:moveTo>
                <a:lnTo>
                  <a:pt x="11097658" y="0"/>
                </a:lnTo>
                <a:lnTo>
                  <a:pt x="11097658" y="2966403"/>
                </a:lnTo>
                <a:lnTo>
                  <a:pt x="0" y="2966403"/>
                </a:lnTo>
                <a:lnTo>
                  <a:pt x="0" y="0"/>
                </a:lnTo>
                <a:close/>
              </a:path>
            </a:pathLst>
          </a:custGeom>
          <a:blipFill>
            <a:blip r:embed="rId2"/>
            <a:stretch>
              <a:fillRect l="0" t="0" r="0" b="0"/>
            </a:stretch>
          </a:blipFill>
        </p:spPr>
      </p:sp>
      <p:sp>
        <p:nvSpPr>
          <p:cNvPr name="Freeform 3" id="3"/>
          <p:cNvSpPr/>
          <p:nvPr/>
        </p:nvSpPr>
        <p:spPr>
          <a:xfrm flipH="false" flipV="false" rot="0">
            <a:off x="421523" y="4550613"/>
            <a:ext cx="9822475" cy="5309667"/>
          </a:xfrm>
          <a:custGeom>
            <a:avLst/>
            <a:gdLst/>
            <a:ahLst/>
            <a:cxnLst/>
            <a:rect r="r" b="b" t="t" l="l"/>
            <a:pathLst>
              <a:path h="5309667" w="9822475">
                <a:moveTo>
                  <a:pt x="0" y="0"/>
                </a:moveTo>
                <a:lnTo>
                  <a:pt x="9822474" y="0"/>
                </a:lnTo>
                <a:lnTo>
                  <a:pt x="9822474" y="5309667"/>
                </a:lnTo>
                <a:lnTo>
                  <a:pt x="0" y="5309667"/>
                </a:lnTo>
                <a:lnTo>
                  <a:pt x="0" y="0"/>
                </a:lnTo>
                <a:close/>
              </a:path>
            </a:pathLst>
          </a:custGeom>
          <a:blipFill>
            <a:blip r:embed="rId3"/>
            <a:stretch>
              <a:fillRect l="-7195" t="-6421" r="-7860" b="0"/>
            </a:stretch>
          </a:blipFill>
        </p:spPr>
      </p:sp>
      <p:sp>
        <p:nvSpPr>
          <p:cNvPr name="TextBox 4" id="4"/>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Exploración de los datos {</a:t>
            </a:r>
          </a:p>
        </p:txBody>
      </p:sp>
      <p:sp>
        <p:nvSpPr>
          <p:cNvPr name="TextBox 5" id="5"/>
          <p:cNvSpPr txBox="true"/>
          <p:nvPr/>
        </p:nvSpPr>
        <p:spPr>
          <a:xfrm rot="0">
            <a:off x="10646725" y="6841410"/>
            <a:ext cx="6963657" cy="2407285"/>
          </a:xfrm>
          <a:prstGeom prst="rect">
            <a:avLst/>
          </a:prstGeom>
        </p:spPr>
        <p:txBody>
          <a:bodyPr anchor="t" rtlCol="false" tIns="0" lIns="0" bIns="0" rIns="0">
            <a:spAutoFit/>
          </a:bodyPr>
          <a:lstStyle/>
          <a:p>
            <a:pPr algn="just">
              <a:lnSpc>
                <a:spcPts val="2720"/>
              </a:lnSpc>
            </a:pPr>
            <a:r>
              <a:rPr lang="en-US" sz="2000">
                <a:solidFill>
                  <a:srgbClr val="FFFFFF"/>
                </a:solidFill>
                <a:latin typeface="Courier Prime"/>
                <a:ea typeface="Courier Prime"/>
                <a:cs typeface="Courier Prime"/>
                <a:sym typeface="Courier Prime"/>
              </a:rPr>
              <a:t>La gráfica muestra una tendencia decreciente en los accidentes eléctricos después de 2013, lo que sugiere que, posiblemente, se han implementado acciones efectivas de prevención y control. Sin embargo, las fluctuaciones en algunos años indican que aún existen factores variables que requieren atención continua.</a:t>
            </a:r>
          </a:p>
        </p:txBody>
      </p:sp>
      <p:sp>
        <p:nvSpPr>
          <p:cNvPr name="TextBox 6" id="6"/>
          <p:cNvSpPr txBox="true"/>
          <p:nvPr/>
        </p:nvSpPr>
        <p:spPr>
          <a:xfrm rot="0">
            <a:off x="17259300" y="927735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7" id="7"/>
          <p:cNvSpPr txBox="true"/>
          <p:nvPr/>
        </p:nvSpPr>
        <p:spPr>
          <a:xfrm rot="0">
            <a:off x="9984574" y="314616"/>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Visual Studio Code</a:t>
            </a:r>
          </a:p>
        </p:txBody>
      </p:sp>
      <p:sp>
        <p:nvSpPr>
          <p:cNvPr name="TextBox 8" id="8"/>
          <p:cNvSpPr txBox="true"/>
          <p:nvPr/>
        </p:nvSpPr>
        <p:spPr>
          <a:xfrm rot="0">
            <a:off x="11949838" y="1434260"/>
            <a:ext cx="5660544" cy="934763"/>
          </a:xfrm>
          <a:prstGeom prst="rect">
            <a:avLst/>
          </a:prstGeom>
        </p:spPr>
        <p:txBody>
          <a:bodyPr anchor="t" rtlCol="false" tIns="0" lIns="0" bIns="0" rIns="0">
            <a:spAutoFit/>
          </a:bodyPr>
          <a:lstStyle/>
          <a:p>
            <a:pPr algn="l">
              <a:lnSpc>
                <a:spcPts val="3751"/>
              </a:lnSpc>
            </a:pPr>
            <a:r>
              <a:rPr lang="en-US" sz="2260">
                <a:solidFill>
                  <a:srgbClr val="FF914D"/>
                </a:solidFill>
                <a:latin typeface="Courier Prime"/>
                <a:ea typeface="Courier Prime"/>
                <a:cs typeface="Courier Prime"/>
                <a:sym typeface="Courier Prime"/>
              </a:rPr>
              <a:t>¿Cómo se distribuyen los accidentes por año?</a:t>
            </a:r>
          </a:p>
        </p:txBody>
      </p:sp>
      <p:sp>
        <p:nvSpPr>
          <p:cNvPr name="TextBox 9" id="9"/>
          <p:cNvSpPr txBox="true"/>
          <p:nvPr/>
        </p:nvSpPr>
        <p:spPr>
          <a:xfrm rot="0">
            <a:off x="13342568" y="2950048"/>
            <a:ext cx="3916732" cy="406117"/>
          </a:xfrm>
          <a:prstGeom prst="rect">
            <a:avLst/>
          </a:prstGeom>
        </p:spPr>
        <p:txBody>
          <a:bodyPr anchor="t" rtlCol="false" tIns="0" lIns="0" bIns="0" rIns="0">
            <a:spAutoFit/>
          </a:bodyPr>
          <a:lstStyle/>
          <a:p>
            <a:pPr algn="l">
              <a:lnSpc>
                <a:spcPts val="3294"/>
              </a:lnSpc>
            </a:pPr>
            <a:r>
              <a:rPr lang="en-US" sz="2722">
                <a:solidFill>
                  <a:srgbClr val="CB6CE6"/>
                </a:solidFill>
                <a:latin typeface="Courier Prime"/>
                <a:ea typeface="Courier Prime"/>
                <a:cs typeface="Courier Prime"/>
                <a:sym typeface="Courier Prime"/>
              </a:rPr>
              <a:t>Hipótesis</a:t>
            </a:r>
          </a:p>
        </p:txBody>
      </p:sp>
      <p:sp>
        <p:nvSpPr>
          <p:cNvPr name="TextBox 10" id="10"/>
          <p:cNvSpPr txBox="true"/>
          <p:nvPr/>
        </p:nvSpPr>
        <p:spPr>
          <a:xfrm rot="0">
            <a:off x="11751618" y="3494608"/>
            <a:ext cx="6209847" cy="2064385"/>
          </a:xfrm>
          <a:prstGeom prst="rect">
            <a:avLst/>
          </a:prstGeom>
        </p:spPr>
        <p:txBody>
          <a:bodyPr anchor="t" rtlCol="false" tIns="0" lIns="0" bIns="0" rIns="0">
            <a:spAutoFit/>
          </a:bodyPr>
          <a:lstStyle/>
          <a:p>
            <a:pPr algn="just">
              <a:lnSpc>
                <a:spcPts val="2720"/>
              </a:lnSpc>
            </a:pPr>
            <a:r>
              <a:rPr lang="en-US" sz="2000">
                <a:solidFill>
                  <a:srgbClr val="FFFFFF"/>
                </a:solidFill>
                <a:latin typeface="Courier Prime"/>
                <a:ea typeface="Courier Prime"/>
                <a:cs typeface="Courier Prime"/>
                <a:sym typeface="Courier Prime"/>
              </a:rPr>
              <a:t>Entre 2010 y 2021, las medidas de prevención y control de riesgos laborales en el sector eléctrico contribuyeron a la disminución progresiva de los accidentes eléctricos en Colombia.</a:t>
            </a:r>
          </a:p>
        </p:txBody>
      </p:sp>
      <p:sp>
        <p:nvSpPr>
          <p:cNvPr name="TextBox 11" id="11"/>
          <p:cNvSpPr txBox="true"/>
          <p:nvPr/>
        </p:nvSpPr>
        <p:spPr>
          <a:xfrm rot="0">
            <a:off x="13342568" y="6140018"/>
            <a:ext cx="3916732" cy="406117"/>
          </a:xfrm>
          <a:prstGeom prst="rect">
            <a:avLst/>
          </a:prstGeom>
        </p:spPr>
        <p:txBody>
          <a:bodyPr anchor="t" rtlCol="false" tIns="0" lIns="0" bIns="0" rIns="0">
            <a:spAutoFit/>
          </a:bodyPr>
          <a:lstStyle/>
          <a:p>
            <a:pPr algn="l">
              <a:lnSpc>
                <a:spcPts val="3294"/>
              </a:lnSpc>
            </a:pPr>
            <a:r>
              <a:rPr lang="en-US" sz="2722">
                <a:solidFill>
                  <a:srgbClr val="CB6CE6"/>
                </a:solidFill>
                <a:latin typeface="Courier Prime"/>
                <a:ea typeface="Courier Prime"/>
                <a:cs typeface="Courier Prime"/>
                <a:sym typeface="Courier Prime"/>
              </a:rPr>
              <a:t>Conclusión</a:t>
            </a: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285580" y="1576896"/>
            <a:ext cx="11301259" cy="3898934"/>
          </a:xfrm>
          <a:custGeom>
            <a:avLst/>
            <a:gdLst/>
            <a:ahLst/>
            <a:cxnLst/>
            <a:rect r="r" b="b" t="t" l="l"/>
            <a:pathLst>
              <a:path h="3898934" w="11301259">
                <a:moveTo>
                  <a:pt x="0" y="0"/>
                </a:moveTo>
                <a:lnTo>
                  <a:pt x="11301259" y="0"/>
                </a:lnTo>
                <a:lnTo>
                  <a:pt x="11301259" y="3898934"/>
                </a:lnTo>
                <a:lnTo>
                  <a:pt x="0" y="3898934"/>
                </a:lnTo>
                <a:lnTo>
                  <a:pt x="0" y="0"/>
                </a:lnTo>
                <a:close/>
              </a:path>
            </a:pathLst>
          </a:custGeom>
          <a:blipFill>
            <a:blip r:embed="rId2"/>
            <a:stretch>
              <a:fillRect l="0" t="0" r="0" b="0"/>
            </a:stretch>
          </a:blipFill>
        </p:spPr>
      </p:sp>
      <p:sp>
        <p:nvSpPr>
          <p:cNvPr name="Freeform 3" id="3"/>
          <p:cNvSpPr/>
          <p:nvPr/>
        </p:nvSpPr>
        <p:spPr>
          <a:xfrm flipH="false" flipV="false" rot="0">
            <a:off x="11827049" y="2704287"/>
            <a:ext cx="6134416" cy="5618131"/>
          </a:xfrm>
          <a:custGeom>
            <a:avLst/>
            <a:gdLst/>
            <a:ahLst/>
            <a:cxnLst/>
            <a:rect r="r" b="b" t="t" l="l"/>
            <a:pathLst>
              <a:path h="5618131" w="6134416">
                <a:moveTo>
                  <a:pt x="0" y="0"/>
                </a:moveTo>
                <a:lnTo>
                  <a:pt x="6134416" y="0"/>
                </a:lnTo>
                <a:lnTo>
                  <a:pt x="6134416" y="5618131"/>
                </a:lnTo>
                <a:lnTo>
                  <a:pt x="0" y="5618131"/>
                </a:lnTo>
                <a:lnTo>
                  <a:pt x="0" y="0"/>
                </a:lnTo>
                <a:close/>
              </a:path>
            </a:pathLst>
          </a:custGeom>
          <a:blipFill>
            <a:blip r:embed="rId3"/>
            <a:stretch>
              <a:fillRect l="-50816" t="0" r="-48731" b="-8126"/>
            </a:stretch>
          </a:blipFill>
        </p:spPr>
      </p:sp>
      <p:sp>
        <p:nvSpPr>
          <p:cNvPr name="TextBox 4" id="4"/>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Exploración de los datos {</a:t>
            </a:r>
          </a:p>
        </p:txBody>
      </p:sp>
      <p:sp>
        <p:nvSpPr>
          <p:cNvPr name="TextBox 5" id="5"/>
          <p:cNvSpPr txBox="true"/>
          <p:nvPr/>
        </p:nvSpPr>
        <p:spPr>
          <a:xfrm rot="0">
            <a:off x="285580" y="8455768"/>
            <a:ext cx="16518621" cy="1035685"/>
          </a:xfrm>
          <a:prstGeom prst="rect">
            <a:avLst/>
          </a:prstGeom>
        </p:spPr>
        <p:txBody>
          <a:bodyPr anchor="t" rtlCol="false" tIns="0" lIns="0" bIns="0" rIns="0">
            <a:spAutoFit/>
          </a:bodyPr>
          <a:lstStyle/>
          <a:p>
            <a:pPr algn="just">
              <a:lnSpc>
                <a:spcPts val="2720"/>
              </a:lnSpc>
            </a:pPr>
            <a:r>
              <a:rPr lang="en-US" sz="2000">
                <a:solidFill>
                  <a:srgbClr val="FFFFFF"/>
                </a:solidFill>
                <a:latin typeface="Courier Prime"/>
                <a:ea typeface="Courier Prime"/>
                <a:cs typeface="Courier Prime"/>
                <a:sym typeface="Courier Prime"/>
              </a:rPr>
              <a:t>El hecho de que el mayor porcentaje de accidentes ocurra en el tercer trimestre indica que algo particular sucede en esos meses que aumenta el riesgo. Por eso, es importante prestar más atención a ese periodo para prevenir incidentes.</a:t>
            </a:r>
          </a:p>
        </p:txBody>
      </p:sp>
      <p:sp>
        <p:nvSpPr>
          <p:cNvPr name="TextBox 6" id="6"/>
          <p:cNvSpPr txBox="true"/>
          <p:nvPr/>
        </p:nvSpPr>
        <p:spPr>
          <a:xfrm rot="0">
            <a:off x="17259300" y="927735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7" id="7"/>
          <p:cNvSpPr txBox="true"/>
          <p:nvPr/>
        </p:nvSpPr>
        <p:spPr>
          <a:xfrm rot="0">
            <a:off x="9984574" y="314616"/>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Visual Studio Code</a:t>
            </a:r>
          </a:p>
        </p:txBody>
      </p:sp>
      <p:sp>
        <p:nvSpPr>
          <p:cNvPr name="TextBox 8" id="8"/>
          <p:cNvSpPr txBox="true"/>
          <p:nvPr/>
        </p:nvSpPr>
        <p:spPr>
          <a:xfrm rot="0">
            <a:off x="12126819" y="1585390"/>
            <a:ext cx="5483563" cy="934763"/>
          </a:xfrm>
          <a:prstGeom prst="rect">
            <a:avLst/>
          </a:prstGeom>
        </p:spPr>
        <p:txBody>
          <a:bodyPr anchor="t" rtlCol="false" tIns="0" lIns="0" bIns="0" rIns="0">
            <a:spAutoFit/>
          </a:bodyPr>
          <a:lstStyle/>
          <a:p>
            <a:pPr algn="l">
              <a:lnSpc>
                <a:spcPts val="3751"/>
              </a:lnSpc>
            </a:pPr>
            <a:r>
              <a:rPr lang="en-US" sz="2260">
                <a:solidFill>
                  <a:srgbClr val="FF914D"/>
                </a:solidFill>
                <a:latin typeface="Courier Prime"/>
                <a:ea typeface="Courier Prime"/>
                <a:cs typeface="Courier Prime"/>
                <a:sym typeface="Courier Prime"/>
              </a:rPr>
              <a:t>¿Cuál es el trimestre con más accidentes y su porcentaje?</a:t>
            </a:r>
          </a:p>
        </p:txBody>
      </p:sp>
      <p:sp>
        <p:nvSpPr>
          <p:cNvPr name="TextBox 9" id="9"/>
          <p:cNvSpPr txBox="true"/>
          <p:nvPr/>
        </p:nvSpPr>
        <p:spPr>
          <a:xfrm rot="0">
            <a:off x="4170354" y="5769404"/>
            <a:ext cx="3916732" cy="406117"/>
          </a:xfrm>
          <a:prstGeom prst="rect">
            <a:avLst/>
          </a:prstGeom>
        </p:spPr>
        <p:txBody>
          <a:bodyPr anchor="t" rtlCol="false" tIns="0" lIns="0" bIns="0" rIns="0">
            <a:spAutoFit/>
          </a:bodyPr>
          <a:lstStyle/>
          <a:p>
            <a:pPr algn="l">
              <a:lnSpc>
                <a:spcPts val="3294"/>
              </a:lnSpc>
            </a:pPr>
            <a:r>
              <a:rPr lang="en-US" sz="2722">
                <a:solidFill>
                  <a:srgbClr val="CB6CE6"/>
                </a:solidFill>
                <a:latin typeface="Courier Prime"/>
                <a:ea typeface="Courier Prime"/>
                <a:cs typeface="Courier Prime"/>
                <a:sym typeface="Courier Prime"/>
              </a:rPr>
              <a:t>Hipótesis</a:t>
            </a:r>
          </a:p>
        </p:txBody>
      </p:sp>
      <p:sp>
        <p:nvSpPr>
          <p:cNvPr name="TextBox 10" id="10"/>
          <p:cNvSpPr txBox="true"/>
          <p:nvPr/>
        </p:nvSpPr>
        <p:spPr>
          <a:xfrm rot="0">
            <a:off x="285580" y="6421470"/>
            <a:ext cx="11015734" cy="1035685"/>
          </a:xfrm>
          <a:prstGeom prst="rect">
            <a:avLst/>
          </a:prstGeom>
        </p:spPr>
        <p:txBody>
          <a:bodyPr anchor="t" rtlCol="false" tIns="0" lIns="0" bIns="0" rIns="0">
            <a:spAutoFit/>
          </a:bodyPr>
          <a:lstStyle/>
          <a:p>
            <a:pPr algn="just">
              <a:lnSpc>
                <a:spcPts val="2720"/>
              </a:lnSpc>
            </a:pPr>
            <a:r>
              <a:rPr lang="en-US" sz="2000">
                <a:solidFill>
                  <a:srgbClr val="FFFFFF"/>
                </a:solidFill>
                <a:latin typeface="Courier Prime"/>
                <a:ea typeface="Courier Prime"/>
                <a:cs typeface="Courier Prime"/>
                <a:sym typeface="Courier Prime"/>
              </a:rPr>
              <a:t>Es posible que durante el tercer trimestre del año se presenten más accidentes eléctricos en Colombia por situaciones que suelen repetirse en esa época, como cambios en el clima o mayor uso de energía.</a:t>
            </a:r>
          </a:p>
        </p:txBody>
      </p:sp>
      <p:sp>
        <p:nvSpPr>
          <p:cNvPr name="TextBox 11" id="11"/>
          <p:cNvSpPr txBox="true"/>
          <p:nvPr/>
        </p:nvSpPr>
        <p:spPr>
          <a:xfrm rot="0">
            <a:off x="4170354" y="7752430"/>
            <a:ext cx="3916732" cy="406117"/>
          </a:xfrm>
          <a:prstGeom prst="rect">
            <a:avLst/>
          </a:prstGeom>
        </p:spPr>
        <p:txBody>
          <a:bodyPr anchor="t" rtlCol="false" tIns="0" lIns="0" bIns="0" rIns="0">
            <a:spAutoFit/>
          </a:bodyPr>
          <a:lstStyle/>
          <a:p>
            <a:pPr algn="l">
              <a:lnSpc>
                <a:spcPts val="3294"/>
              </a:lnSpc>
            </a:pPr>
            <a:r>
              <a:rPr lang="en-US" sz="2722">
                <a:solidFill>
                  <a:srgbClr val="CB6CE6"/>
                </a:solidFill>
                <a:latin typeface="Courier Prime"/>
                <a:ea typeface="Courier Prime"/>
                <a:cs typeface="Courier Prime"/>
                <a:sym typeface="Courier Prime"/>
              </a:rPr>
              <a:t>Conclusiones</a:t>
            </a: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383712" y="1263742"/>
            <a:ext cx="10732086" cy="4504652"/>
          </a:xfrm>
          <a:custGeom>
            <a:avLst/>
            <a:gdLst/>
            <a:ahLst/>
            <a:cxnLst/>
            <a:rect r="r" b="b" t="t" l="l"/>
            <a:pathLst>
              <a:path h="4504652" w="10732086">
                <a:moveTo>
                  <a:pt x="0" y="0"/>
                </a:moveTo>
                <a:lnTo>
                  <a:pt x="10732086" y="0"/>
                </a:lnTo>
                <a:lnTo>
                  <a:pt x="10732086" y="4504652"/>
                </a:lnTo>
                <a:lnTo>
                  <a:pt x="0" y="4504652"/>
                </a:lnTo>
                <a:lnTo>
                  <a:pt x="0" y="0"/>
                </a:lnTo>
                <a:close/>
              </a:path>
            </a:pathLst>
          </a:custGeom>
          <a:blipFill>
            <a:blip r:embed="rId2"/>
            <a:stretch>
              <a:fillRect l="0" t="0" r="0" b="0"/>
            </a:stretch>
          </a:blipFill>
        </p:spPr>
      </p:sp>
      <p:sp>
        <p:nvSpPr>
          <p:cNvPr name="Freeform 3" id="3"/>
          <p:cNvSpPr/>
          <p:nvPr/>
        </p:nvSpPr>
        <p:spPr>
          <a:xfrm flipH="false" flipV="false" rot="0">
            <a:off x="7413461" y="5143500"/>
            <a:ext cx="9845839" cy="4922919"/>
          </a:xfrm>
          <a:custGeom>
            <a:avLst/>
            <a:gdLst/>
            <a:ahLst/>
            <a:cxnLst/>
            <a:rect r="r" b="b" t="t" l="l"/>
            <a:pathLst>
              <a:path h="4922919" w="9845839">
                <a:moveTo>
                  <a:pt x="0" y="0"/>
                </a:moveTo>
                <a:lnTo>
                  <a:pt x="9845839" y="0"/>
                </a:lnTo>
                <a:lnTo>
                  <a:pt x="9845839" y="4922919"/>
                </a:lnTo>
                <a:lnTo>
                  <a:pt x="0" y="4922919"/>
                </a:lnTo>
                <a:lnTo>
                  <a:pt x="0" y="0"/>
                </a:lnTo>
                <a:close/>
              </a:path>
            </a:pathLst>
          </a:custGeom>
          <a:blipFill>
            <a:blip r:embed="rId3"/>
            <a:stretch>
              <a:fillRect l="0" t="0" r="0" b="0"/>
            </a:stretch>
          </a:blipFill>
        </p:spPr>
      </p:sp>
      <p:sp>
        <p:nvSpPr>
          <p:cNvPr name="TextBox 4" id="4"/>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Exploración de los datos {</a:t>
            </a:r>
          </a:p>
        </p:txBody>
      </p:sp>
      <p:sp>
        <p:nvSpPr>
          <p:cNvPr name="TextBox 5" id="5"/>
          <p:cNvSpPr txBox="true"/>
          <p:nvPr/>
        </p:nvSpPr>
        <p:spPr>
          <a:xfrm rot="0">
            <a:off x="11308280" y="2542131"/>
            <a:ext cx="6653185" cy="2150110"/>
          </a:xfrm>
          <a:prstGeom prst="rect">
            <a:avLst/>
          </a:prstGeom>
        </p:spPr>
        <p:txBody>
          <a:bodyPr anchor="t" rtlCol="false" tIns="0" lIns="0" bIns="0" rIns="0">
            <a:spAutoFit/>
          </a:bodyPr>
          <a:lstStyle/>
          <a:p>
            <a:pPr algn="just">
              <a:lnSpc>
                <a:spcPts val="2420"/>
              </a:lnSpc>
            </a:pPr>
            <a:r>
              <a:rPr lang="en-US" sz="2000">
                <a:solidFill>
                  <a:srgbClr val="FFFFFF"/>
                </a:solidFill>
                <a:latin typeface="Courier Prime"/>
                <a:ea typeface="Courier Prime"/>
                <a:cs typeface="Courier Prime"/>
                <a:sym typeface="Courier Prime"/>
              </a:rPr>
              <a:t>Putumayo presenta el mayor porcentaje de accidentes eléctricos en el país durante el periodo analizado. Esto sugiere que en ese departamento hay factores específicos que podrían estar aumentando el riesgo y que deben ser identificados y atendidos para reducir la accidentalidad.</a:t>
            </a:r>
          </a:p>
        </p:txBody>
      </p:sp>
      <p:sp>
        <p:nvSpPr>
          <p:cNvPr name="TextBox 6" id="6"/>
          <p:cNvSpPr txBox="true"/>
          <p:nvPr/>
        </p:nvSpPr>
        <p:spPr>
          <a:xfrm rot="0">
            <a:off x="17259300" y="927735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7" id="7"/>
          <p:cNvSpPr txBox="true"/>
          <p:nvPr/>
        </p:nvSpPr>
        <p:spPr>
          <a:xfrm rot="0">
            <a:off x="9984574" y="314616"/>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Visual Studio Code</a:t>
            </a:r>
          </a:p>
        </p:txBody>
      </p:sp>
      <p:sp>
        <p:nvSpPr>
          <p:cNvPr name="TextBox 8" id="8"/>
          <p:cNvSpPr txBox="true"/>
          <p:nvPr/>
        </p:nvSpPr>
        <p:spPr>
          <a:xfrm rot="0">
            <a:off x="11662243" y="1191672"/>
            <a:ext cx="6299222" cy="918249"/>
          </a:xfrm>
          <a:prstGeom prst="rect">
            <a:avLst/>
          </a:prstGeom>
        </p:spPr>
        <p:txBody>
          <a:bodyPr anchor="t" rtlCol="false" tIns="0" lIns="0" bIns="0" rIns="0">
            <a:spAutoFit/>
          </a:bodyPr>
          <a:lstStyle/>
          <a:p>
            <a:pPr algn="l">
              <a:lnSpc>
                <a:spcPts val="3751"/>
              </a:lnSpc>
            </a:pPr>
            <a:r>
              <a:rPr lang="en-US" sz="2260">
                <a:solidFill>
                  <a:srgbClr val="FF914D"/>
                </a:solidFill>
                <a:latin typeface="Courier Prime"/>
                <a:ea typeface="Courier Prime"/>
                <a:cs typeface="Courier Prime"/>
                <a:sym typeface="Courier Prime"/>
              </a:rPr>
              <a:t>¿Cuál es el departamento con más accidentalidad?</a:t>
            </a:r>
          </a:p>
        </p:txBody>
      </p:sp>
      <p:sp>
        <p:nvSpPr>
          <p:cNvPr name="TextBox 9" id="9"/>
          <p:cNvSpPr txBox="true"/>
          <p:nvPr/>
        </p:nvSpPr>
        <p:spPr>
          <a:xfrm rot="0">
            <a:off x="2111929" y="6487033"/>
            <a:ext cx="3916732" cy="406117"/>
          </a:xfrm>
          <a:prstGeom prst="rect">
            <a:avLst/>
          </a:prstGeom>
        </p:spPr>
        <p:txBody>
          <a:bodyPr anchor="t" rtlCol="false" tIns="0" lIns="0" bIns="0" rIns="0">
            <a:spAutoFit/>
          </a:bodyPr>
          <a:lstStyle/>
          <a:p>
            <a:pPr algn="l">
              <a:lnSpc>
                <a:spcPts val="3294"/>
              </a:lnSpc>
            </a:pPr>
            <a:r>
              <a:rPr lang="en-US" sz="2722">
                <a:solidFill>
                  <a:srgbClr val="CB6CE6"/>
                </a:solidFill>
                <a:latin typeface="Courier Prime"/>
                <a:ea typeface="Courier Prime"/>
                <a:cs typeface="Courier Prime"/>
                <a:sym typeface="Courier Prime"/>
              </a:rPr>
              <a:t>Hipótesis</a:t>
            </a:r>
          </a:p>
        </p:txBody>
      </p:sp>
      <p:sp>
        <p:nvSpPr>
          <p:cNvPr name="TextBox 10" id="10"/>
          <p:cNvSpPr txBox="true"/>
          <p:nvPr/>
        </p:nvSpPr>
        <p:spPr>
          <a:xfrm rot="0">
            <a:off x="383712" y="7108190"/>
            <a:ext cx="6653185" cy="1845310"/>
          </a:xfrm>
          <a:prstGeom prst="rect">
            <a:avLst/>
          </a:prstGeom>
        </p:spPr>
        <p:txBody>
          <a:bodyPr anchor="t" rtlCol="false" tIns="0" lIns="0" bIns="0" rIns="0">
            <a:spAutoFit/>
          </a:bodyPr>
          <a:lstStyle/>
          <a:p>
            <a:pPr algn="just">
              <a:lnSpc>
                <a:spcPts val="2420"/>
              </a:lnSpc>
            </a:pPr>
            <a:r>
              <a:rPr lang="en-US" sz="2000">
                <a:solidFill>
                  <a:srgbClr val="FFFFFF"/>
                </a:solidFill>
                <a:latin typeface="Courier Prime"/>
                <a:ea typeface="Courier Prime"/>
                <a:cs typeface="Courier Prime"/>
                <a:sym typeface="Courier Prime"/>
              </a:rPr>
              <a:t>Es probable que el alto porcentaje de accidentes eléctricos en Putumayo se relacione con condiciones particulares del departamento, como el tipo de trabajo que se realiza, la infraestructura eléctrica o la formación del personal.</a:t>
            </a:r>
          </a:p>
        </p:txBody>
      </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484685" y="1418949"/>
            <a:ext cx="9679104" cy="3883740"/>
          </a:xfrm>
          <a:custGeom>
            <a:avLst/>
            <a:gdLst/>
            <a:ahLst/>
            <a:cxnLst/>
            <a:rect r="r" b="b" t="t" l="l"/>
            <a:pathLst>
              <a:path h="3883740" w="9679104">
                <a:moveTo>
                  <a:pt x="0" y="0"/>
                </a:moveTo>
                <a:lnTo>
                  <a:pt x="9679103" y="0"/>
                </a:lnTo>
                <a:lnTo>
                  <a:pt x="9679103" y="3883740"/>
                </a:lnTo>
                <a:lnTo>
                  <a:pt x="0" y="3883740"/>
                </a:lnTo>
                <a:lnTo>
                  <a:pt x="0" y="0"/>
                </a:lnTo>
                <a:close/>
              </a:path>
            </a:pathLst>
          </a:custGeom>
          <a:blipFill>
            <a:blip r:embed="rId2"/>
            <a:stretch>
              <a:fillRect l="0" t="0" r="0" b="0"/>
            </a:stretch>
          </a:blipFill>
        </p:spPr>
      </p:sp>
      <p:sp>
        <p:nvSpPr>
          <p:cNvPr name="Freeform 3" id="3"/>
          <p:cNvSpPr/>
          <p:nvPr/>
        </p:nvSpPr>
        <p:spPr>
          <a:xfrm flipH="false" flipV="false" rot="0">
            <a:off x="484685" y="5376854"/>
            <a:ext cx="12789930" cy="3141874"/>
          </a:xfrm>
          <a:custGeom>
            <a:avLst/>
            <a:gdLst/>
            <a:ahLst/>
            <a:cxnLst/>
            <a:rect r="r" b="b" t="t" l="l"/>
            <a:pathLst>
              <a:path h="3141874" w="12789930">
                <a:moveTo>
                  <a:pt x="0" y="0"/>
                </a:moveTo>
                <a:lnTo>
                  <a:pt x="12789930" y="0"/>
                </a:lnTo>
                <a:lnTo>
                  <a:pt x="12789930" y="3141875"/>
                </a:lnTo>
                <a:lnTo>
                  <a:pt x="0" y="3141875"/>
                </a:lnTo>
                <a:lnTo>
                  <a:pt x="0" y="0"/>
                </a:lnTo>
                <a:close/>
              </a:path>
            </a:pathLst>
          </a:custGeom>
          <a:blipFill>
            <a:blip r:embed="rId3"/>
            <a:stretch>
              <a:fillRect l="-2193" t="-27713" r="-8859" b="-48596"/>
            </a:stretch>
          </a:blipFill>
        </p:spPr>
      </p:sp>
      <p:sp>
        <p:nvSpPr>
          <p:cNvPr name="TextBox 4" id="4"/>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Exploración de los datos {</a:t>
            </a:r>
          </a:p>
        </p:txBody>
      </p:sp>
      <p:sp>
        <p:nvSpPr>
          <p:cNvPr name="TextBox 5" id="5"/>
          <p:cNvSpPr txBox="true"/>
          <p:nvPr/>
        </p:nvSpPr>
        <p:spPr>
          <a:xfrm rot="0">
            <a:off x="10365773" y="3058795"/>
            <a:ext cx="7595692" cy="2064385"/>
          </a:xfrm>
          <a:prstGeom prst="rect">
            <a:avLst/>
          </a:prstGeom>
        </p:spPr>
        <p:txBody>
          <a:bodyPr anchor="t" rtlCol="false" tIns="0" lIns="0" bIns="0" rIns="0">
            <a:spAutoFit/>
          </a:bodyPr>
          <a:lstStyle/>
          <a:p>
            <a:pPr algn="just" marL="431802" indent="-215901" lvl="1">
              <a:lnSpc>
                <a:spcPts val="2720"/>
              </a:lnSpc>
              <a:buFont typeface="Arial"/>
              <a:buChar char="•"/>
            </a:pPr>
            <a:r>
              <a:rPr lang="en-US" b="true" sz="2000">
                <a:solidFill>
                  <a:srgbClr val="FFFFFF"/>
                </a:solidFill>
                <a:latin typeface="Courier Prime Bold"/>
                <a:ea typeface="Courier Prime Bold"/>
                <a:cs typeface="Courier Prime Bold"/>
                <a:sym typeface="Courier Prime Bold"/>
              </a:rPr>
              <a:t>Causas:</a:t>
            </a:r>
            <a:r>
              <a:rPr lang="en-US" sz="2000">
                <a:solidFill>
                  <a:srgbClr val="FFFFFF"/>
                </a:solidFill>
                <a:latin typeface="Courier Prime"/>
                <a:ea typeface="Courier Prime"/>
                <a:cs typeface="Courier Prime"/>
                <a:sym typeface="Courier Prime"/>
              </a:rPr>
              <a:t> La causa más frecuente de los accidentes eléctricos en Colombia durante el periodo 2010–2021 es el contacto directo con fuentes eléctricas.</a:t>
            </a:r>
          </a:p>
          <a:p>
            <a:pPr algn="just" marL="431802" indent="-215901" lvl="1">
              <a:lnSpc>
                <a:spcPts val="2720"/>
              </a:lnSpc>
              <a:buFont typeface="Arial"/>
              <a:buChar char="•"/>
            </a:pPr>
            <a:r>
              <a:rPr lang="en-US" b="true" sz="2000">
                <a:solidFill>
                  <a:srgbClr val="FFFFFF"/>
                </a:solidFill>
                <a:latin typeface="Courier Prime Bold"/>
                <a:ea typeface="Courier Prime Bold"/>
                <a:cs typeface="Courier Prime Bold"/>
                <a:sym typeface="Courier Prime Bold"/>
              </a:rPr>
              <a:t>Orígenes:</a:t>
            </a:r>
            <a:r>
              <a:rPr lang="en-US" sz="2000">
                <a:solidFill>
                  <a:srgbClr val="FFFFFF"/>
                </a:solidFill>
                <a:latin typeface="Courier Prime"/>
                <a:ea typeface="Courier Prime"/>
                <a:cs typeface="Courier Prime"/>
                <a:sym typeface="Courier Prime"/>
              </a:rPr>
              <a:t> La mayoría de los accidentes eléctricos tienen su origen en el</a:t>
            </a:r>
          </a:p>
        </p:txBody>
      </p:sp>
      <p:sp>
        <p:nvSpPr>
          <p:cNvPr name="TextBox 6" id="6"/>
          <p:cNvSpPr txBox="true"/>
          <p:nvPr/>
        </p:nvSpPr>
        <p:spPr>
          <a:xfrm rot="0">
            <a:off x="17259300" y="927735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7" id="7"/>
          <p:cNvSpPr txBox="true"/>
          <p:nvPr/>
        </p:nvSpPr>
        <p:spPr>
          <a:xfrm rot="0">
            <a:off x="9984574" y="314616"/>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Visual Studio Code</a:t>
            </a:r>
          </a:p>
        </p:txBody>
      </p:sp>
      <p:sp>
        <p:nvSpPr>
          <p:cNvPr name="TextBox 8" id="8"/>
          <p:cNvSpPr txBox="true"/>
          <p:nvPr/>
        </p:nvSpPr>
        <p:spPr>
          <a:xfrm rot="0">
            <a:off x="10716855" y="1304649"/>
            <a:ext cx="6169366" cy="918249"/>
          </a:xfrm>
          <a:prstGeom prst="rect">
            <a:avLst/>
          </a:prstGeom>
        </p:spPr>
        <p:txBody>
          <a:bodyPr anchor="t" rtlCol="false" tIns="0" lIns="0" bIns="0" rIns="0">
            <a:spAutoFit/>
          </a:bodyPr>
          <a:lstStyle/>
          <a:p>
            <a:pPr algn="l">
              <a:lnSpc>
                <a:spcPts val="3751"/>
              </a:lnSpc>
            </a:pPr>
            <a:r>
              <a:rPr lang="en-US" sz="2260">
                <a:solidFill>
                  <a:srgbClr val="FF914D"/>
                </a:solidFill>
                <a:latin typeface="Courier Prime"/>
                <a:ea typeface="Courier Prime"/>
                <a:cs typeface="Courier Prime"/>
                <a:sym typeface="Courier Prime"/>
              </a:rPr>
              <a:t>¿Cuáles son las principales causas, orígenes y tipos de lesión? </a:t>
            </a:r>
          </a:p>
        </p:txBody>
      </p:sp>
      <p:sp>
        <p:nvSpPr>
          <p:cNvPr name="TextBox 9" id="9"/>
          <p:cNvSpPr txBox="true"/>
          <p:nvPr/>
        </p:nvSpPr>
        <p:spPr>
          <a:xfrm rot="0">
            <a:off x="12835749" y="2461601"/>
            <a:ext cx="2655739" cy="406117"/>
          </a:xfrm>
          <a:prstGeom prst="rect">
            <a:avLst/>
          </a:prstGeom>
        </p:spPr>
        <p:txBody>
          <a:bodyPr anchor="t" rtlCol="false" tIns="0" lIns="0" bIns="0" rIns="0">
            <a:spAutoFit/>
          </a:bodyPr>
          <a:lstStyle/>
          <a:p>
            <a:pPr algn="l">
              <a:lnSpc>
                <a:spcPts val="3294"/>
              </a:lnSpc>
            </a:pPr>
            <a:r>
              <a:rPr lang="en-US" sz="2722">
                <a:solidFill>
                  <a:srgbClr val="CB6CE6"/>
                </a:solidFill>
                <a:latin typeface="Courier Prime"/>
                <a:ea typeface="Courier Prime"/>
                <a:cs typeface="Courier Prime"/>
                <a:sym typeface="Courier Prime"/>
              </a:rPr>
              <a:t>Hipótesis</a:t>
            </a:r>
          </a:p>
        </p:txBody>
      </p:sp>
      <p:sp>
        <p:nvSpPr>
          <p:cNvPr name="TextBox 10" id="10"/>
          <p:cNvSpPr txBox="true"/>
          <p:nvPr/>
        </p:nvSpPr>
        <p:spPr>
          <a:xfrm rot="0">
            <a:off x="13274615" y="5329229"/>
            <a:ext cx="4512728" cy="2407285"/>
          </a:xfrm>
          <a:prstGeom prst="rect">
            <a:avLst/>
          </a:prstGeom>
        </p:spPr>
        <p:txBody>
          <a:bodyPr anchor="t" rtlCol="false" tIns="0" lIns="0" bIns="0" rIns="0">
            <a:spAutoFit/>
          </a:bodyPr>
          <a:lstStyle/>
          <a:p>
            <a:pPr algn="just">
              <a:lnSpc>
                <a:spcPts val="2720"/>
              </a:lnSpc>
            </a:pPr>
            <a:r>
              <a:rPr lang="en-US" sz="2000">
                <a:solidFill>
                  <a:srgbClr val="FFFFFF"/>
                </a:solidFill>
                <a:latin typeface="Courier Prime"/>
                <a:ea typeface="Courier Prime"/>
                <a:cs typeface="Courier Prime"/>
                <a:sym typeface="Courier Prime"/>
              </a:rPr>
              <a:t>  incumplimiento de normas </a:t>
            </a:r>
          </a:p>
          <a:p>
            <a:pPr algn="just">
              <a:lnSpc>
                <a:spcPts val="2720"/>
              </a:lnSpc>
            </a:pPr>
            <a:r>
              <a:rPr lang="en-US" sz="2000">
                <a:solidFill>
                  <a:srgbClr val="FFFFFF"/>
                </a:solidFill>
                <a:latin typeface="Courier Prime"/>
                <a:ea typeface="Courier Prime"/>
                <a:cs typeface="Courier Prime"/>
                <a:sym typeface="Courier Prime"/>
              </a:rPr>
              <a:t>  técnicas y de seguridad.</a:t>
            </a:r>
          </a:p>
          <a:p>
            <a:pPr algn="just" marL="431802" indent="-215901" lvl="1">
              <a:lnSpc>
                <a:spcPts val="2720"/>
              </a:lnSpc>
              <a:buFont typeface="Arial"/>
              <a:buChar char="•"/>
            </a:pPr>
            <a:r>
              <a:rPr lang="en-US" b="true" sz="2000">
                <a:solidFill>
                  <a:srgbClr val="FFFFFF"/>
                </a:solidFill>
                <a:latin typeface="Courier Prime Bold"/>
                <a:ea typeface="Courier Prime Bold"/>
                <a:cs typeface="Courier Prime Bold"/>
                <a:sym typeface="Courier Prime Bold"/>
              </a:rPr>
              <a:t>Tipos de lesión:</a:t>
            </a:r>
            <a:r>
              <a:rPr lang="en-US" sz="2000">
                <a:solidFill>
                  <a:srgbClr val="FFFFFF"/>
                </a:solidFill>
                <a:latin typeface="Courier Prime"/>
                <a:ea typeface="Courier Prime"/>
                <a:cs typeface="Courier Prime"/>
                <a:sym typeface="Courier Prime"/>
              </a:rPr>
              <a:t> Las quemaduras son el tipo de lesión más común derivado de accidentes eléctricos.</a:t>
            </a:r>
          </a:p>
          <a:p>
            <a:pPr algn="just">
              <a:lnSpc>
                <a:spcPts val="2720"/>
              </a:lnSpc>
            </a:pPr>
          </a:p>
        </p:txBody>
      </p:sp>
      <p:sp>
        <p:nvSpPr>
          <p:cNvPr name="TextBox 11" id="11"/>
          <p:cNvSpPr txBox="true"/>
          <p:nvPr/>
        </p:nvSpPr>
        <p:spPr>
          <a:xfrm rot="0">
            <a:off x="14230483" y="7736514"/>
            <a:ext cx="2655739" cy="406117"/>
          </a:xfrm>
          <a:prstGeom prst="rect">
            <a:avLst/>
          </a:prstGeom>
        </p:spPr>
        <p:txBody>
          <a:bodyPr anchor="t" rtlCol="false" tIns="0" lIns="0" bIns="0" rIns="0">
            <a:spAutoFit/>
          </a:bodyPr>
          <a:lstStyle/>
          <a:p>
            <a:pPr algn="l">
              <a:lnSpc>
                <a:spcPts val="3294"/>
              </a:lnSpc>
            </a:pPr>
            <a:r>
              <a:rPr lang="en-US" sz="2722">
                <a:solidFill>
                  <a:srgbClr val="CB6CE6"/>
                </a:solidFill>
                <a:latin typeface="Courier Prime"/>
                <a:ea typeface="Courier Prime"/>
                <a:cs typeface="Courier Prime"/>
                <a:sym typeface="Courier Prime"/>
              </a:rPr>
              <a:t>Conclusión</a:t>
            </a:r>
          </a:p>
        </p:txBody>
      </p:sp>
      <p:sp>
        <p:nvSpPr>
          <p:cNvPr name="TextBox 12" id="12"/>
          <p:cNvSpPr txBox="true"/>
          <p:nvPr/>
        </p:nvSpPr>
        <p:spPr>
          <a:xfrm rot="0">
            <a:off x="484685" y="8547304"/>
            <a:ext cx="16957490" cy="1378585"/>
          </a:xfrm>
          <a:prstGeom prst="rect">
            <a:avLst/>
          </a:prstGeom>
        </p:spPr>
        <p:txBody>
          <a:bodyPr anchor="t" rtlCol="false" tIns="0" lIns="0" bIns="0" rIns="0">
            <a:spAutoFit/>
          </a:bodyPr>
          <a:lstStyle/>
          <a:p>
            <a:pPr algn="just" marL="431802" indent="-215901" lvl="1">
              <a:lnSpc>
                <a:spcPts val="2720"/>
              </a:lnSpc>
              <a:buFont typeface="Arial"/>
              <a:buChar char="•"/>
            </a:pPr>
            <a:r>
              <a:rPr lang="en-US" b="true" sz="2000">
                <a:solidFill>
                  <a:srgbClr val="FFFFFF"/>
                </a:solidFill>
                <a:latin typeface="Courier Prime Bold"/>
                <a:ea typeface="Courier Prime Bold"/>
                <a:cs typeface="Courier Prime Bold"/>
                <a:sym typeface="Courier Prime Bold"/>
              </a:rPr>
              <a:t>Principales causas</a:t>
            </a:r>
            <a:r>
              <a:rPr lang="en-US" sz="2000">
                <a:solidFill>
                  <a:srgbClr val="FFFFFF"/>
                </a:solidFill>
                <a:latin typeface="Courier Prime"/>
                <a:ea typeface="Courier Prime"/>
                <a:cs typeface="Courier Prime"/>
                <a:sym typeface="Courier Prime"/>
              </a:rPr>
              <a:t>: Muestra que el contacto directo es la causa principal (33.7%), seguido por "otra" (24.9%), y negligencia en operación (22.6%). Una parte importante de los incidentes se debe al contacto físico con fuentes eléctricas activas, ya sea de forma directa o por arco eléctrico, lo que evidencia fallas en los sistemas de protección y aislamiento.</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3294138" y="4385494"/>
            <a:ext cx="9650362"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278912" y="1213482"/>
            <a:ext cx="12387683" cy="5018691"/>
          </a:xfrm>
          <a:prstGeom prst="rect">
            <a:avLst/>
          </a:prstGeom>
        </p:spPr>
        <p:txBody>
          <a:bodyPr anchor="t" rtlCol="false" tIns="0" lIns="0" bIns="0" rIns="0">
            <a:spAutoFit/>
          </a:bodyPr>
          <a:lstStyle/>
          <a:p>
            <a:pPr algn="l">
              <a:lnSpc>
                <a:spcPts val="9827"/>
              </a:lnSpc>
            </a:pPr>
            <a:r>
              <a:rPr lang="en-US" sz="8620">
                <a:solidFill>
                  <a:srgbClr val="FFFFFF"/>
                </a:solidFill>
                <a:latin typeface="Courier Prime"/>
                <a:ea typeface="Courier Prime"/>
                <a:cs typeface="Courier Prime"/>
                <a:sym typeface="Courier Prime"/>
              </a:rPr>
              <a:t>Día 1: Introducción y Preparación de los Datos {</a:t>
            </a:r>
          </a:p>
        </p:txBody>
      </p:sp>
      <p:sp>
        <p:nvSpPr>
          <p:cNvPr name="TextBox 4" id="4"/>
          <p:cNvSpPr txBox="true"/>
          <p:nvPr/>
        </p:nvSpPr>
        <p:spPr>
          <a:xfrm rot="0">
            <a:off x="2022894" y="8175205"/>
            <a:ext cx="2471972" cy="1607392"/>
          </a:xfrm>
          <a:prstGeom prst="rect">
            <a:avLst/>
          </a:prstGeom>
        </p:spPr>
        <p:txBody>
          <a:bodyPr anchor="t" rtlCol="false" tIns="0" lIns="0" bIns="0" rIns="0">
            <a:spAutoFit/>
          </a:bodyPr>
          <a:lstStyle/>
          <a:p>
            <a:pPr algn="l">
              <a:lnSpc>
                <a:spcPts val="12477"/>
              </a:lnSpc>
            </a:pPr>
            <a:r>
              <a:rPr lang="en-US" sz="10944">
                <a:solidFill>
                  <a:srgbClr val="FFFFFF"/>
                </a:solidFill>
                <a:latin typeface="Courier Prime"/>
                <a:ea typeface="Courier Prime"/>
                <a:cs typeface="Courier Prime"/>
                <a:sym typeface="Courier Prime"/>
              </a:rPr>
              <a:t>}</a:t>
            </a:r>
          </a:p>
        </p:txBody>
      </p:sp>
      <p:sp>
        <p:nvSpPr>
          <p:cNvPr name="TextBox 5" id="5"/>
          <p:cNvSpPr txBox="true"/>
          <p:nvPr/>
        </p:nvSpPr>
        <p:spPr>
          <a:xfrm rot="0">
            <a:off x="2278912" y="6603648"/>
            <a:ext cx="10747189" cy="787361"/>
          </a:xfrm>
          <a:prstGeom prst="rect">
            <a:avLst/>
          </a:prstGeom>
        </p:spPr>
        <p:txBody>
          <a:bodyPr anchor="t" rtlCol="false" tIns="0" lIns="0" bIns="0" rIns="0">
            <a:spAutoFit/>
          </a:bodyPr>
          <a:lstStyle/>
          <a:p>
            <a:pPr algn="l">
              <a:lnSpc>
                <a:spcPts val="6384"/>
              </a:lnSpc>
            </a:pPr>
            <a:r>
              <a:rPr lang="en-US" sz="4560">
                <a:solidFill>
                  <a:srgbClr val="FF914D"/>
                </a:solidFill>
                <a:latin typeface="Courier Prime"/>
                <a:ea typeface="Courier Prime"/>
                <a:cs typeface="Courier Prime"/>
                <a:sym typeface="Courier Prime"/>
              </a:rPr>
              <a:t>&lt;Por=Grupo de trabajo # 3</a:t>
            </a:r>
          </a:p>
        </p:txBody>
      </p:sp>
      <p:sp>
        <p:nvSpPr>
          <p:cNvPr name="TextBox 6" id="6"/>
          <p:cNvSpPr txBox="true"/>
          <p:nvPr/>
        </p:nvSpPr>
        <p:spPr>
          <a:xfrm rot="0">
            <a:off x="2022894" y="234503"/>
            <a:ext cx="11259224" cy="474154"/>
          </a:xfrm>
          <a:prstGeom prst="rect">
            <a:avLst/>
          </a:prstGeom>
        </p:spPr>
        <p:txBody>
          <a:bodyPr anchor="t" rtlCol="false" tIns="0" lIns="0" bIns="0" rIns="0">
            <a:spAutoFit/>
          </a:bodyPr>
          <a:lstStyle/>
          <a:p>
            <a:pPr algn="l">
              <a:lnSpc>
                <a:spcPts val="3830"/>
              </a:lnSpc>
            </a:pPr>
            <a:r>
              <a:rPr lang="en-US" sz="2736">
                <a:solidFill>
                  <a:srgbClr val="8F8F8F"/>
                </a:solidFill>
                <a:latin typeface="Courier Prime"/>
                <a:ea typeface="Courier Prime"/>
                <a:cs typeface="Courier Prime"/>
                <a:sym typeface="Courier Prime"/>
              </a:rPr>
              <a:t>&lt;!--Simulacro proyecto final--&gt;</a:t>
            </a:r>
          </a:p>
        </p:txBody>
      </p:sp>
      <p:grpSp>
        <p:nvGrpSpPr>
          <p:cNvPr name="Group 7" id="7"/>
          <p:cNvGrpSpPr/>
          <p:nvPr/>
        </p:nvGrpSpPr>
        <p:grpSpPr>
          <a:xfrm rot="0">
            <a:off x="14762002" y="-102870"/>
            <a:ext cx="4230823" cy="10389870"/>
            <a:chOff x="0" y="0"/>
            <a:chExt cx="1543416" cy="3790253"/>
          </a:xfrm>
        </p:grpSpPr>
        <p:sp>
          <p:nvSpPr>
            <p:cNvPr name="Freeform 8" id="8"/>
            <p:cNvSpPr/>
            <p:nvPr/>
          </p:nvSpPr>
          <p:spPr>
            <a:xfrm flipH="false" flipV="false" rot="0">
              <a:off x="0" y="0"/>
              <a:ext cx="1543416" cy="3790253"/>
            </a:xfrm>
            <a:custGeom>
              <a:avLst/>
              <a:gdLst/>
              <a:ahLst/>
              <a:cxnLst/>
              <a:rect r="r" b="b" t="t" l="l"/>
              <a:pathLst>
                <a:path h="3790253" w="1543416">
                  <a:moveTo>
                    <a:pt x="0" y="0"/>
                  </a:moveTo>
                  <a:lnTo>
                    <a:pt x="1543416" y="0"/>
                  </a:lnTo>
                  <a:lnTo>
                    <a:pt x="1543416" y="3790253"/>
                  </a:lnTo>
                  <a:lnTo>
                    <a:pt x="0" y="3790253"/>
                  </a:lnTo>
                  <a:close/>
                </a:path>
              </a:pathLst>
            </a:custGeom>
            <a:solidFill>
              <a:srgbClr val="2D2D35"/>
            </a:solidFill>
          </p:spPr>
        </p:sp>
      </p:grpSp>
      <p:sp>
        <p:nvSpPr>
          <p:cNvPr name="AutoShape 9" id="9"/>
          <p:cNvSpPr/>
          <p:nvPr/>
        </p:nvSpPr>
        <p:spPr>
          <a:xfrm rot="0">
            <a:off x="14666595" y="9210675"/>
            <a:ext cx="1539000" cy="0"/>
          </a:xfrm>
          <a:prstGeom prst="line">
            <a:avLst/>
          </a:prstGeom>
          <a:ln cap="flat" w="47625">
            <a:solidFill>
              <a:srgbClr val="FFFFFF"/>
            </a:solidFill>
            <a:prstDash val="solid"/>
            <a:headEnd type="diamond" len="lg" w="lg"/>
            <a:tailEnd type="arrow" len="sm" w="med"/>
          </a:ln>
        </p:spPr>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484685" y="1418949"/>
            <a:ext cx="9679104" cy="3883740"/>
          </a:xfrm>
          <a:custGeom>
            <a:avLst/>
            <a:gdLst/>
            <a:ahLst/>
            <a:cxnLst/>
            <a:rect r="r" b="b" t="t" l="l"/>
            <a:pathLst>
              <a:path h="3883740" w="9679104">
                <a:moveTo>
                  <a:pt x="0" y="0"/>
                </a:moveTo>
                <a:lnTo>
                  <a:pt x="9679103" y="0"/>
                </a:lnTo>
                <a:lnTo>
                  <a:pt x="9679103" y="3883740"/>
                </a:lnTo>
                <a:lnTo>
                  <a:pt x="0" y="3883740"/>
                </a:lnTo>
                <a:lnTo>
                  <a:pt x="0" y="0"/>
                </a:lnTo>
                <a:close/>
              </a:path>
            </a:pathLst>
          </a:custGeom>
          <a:blipFill>
            <a:blip r:embed="rId2"/>
            <a:stretch>
              <a:fillRect l="0" t="0" r="0" b="0"/>
            </a:stretch>
          </a:blipFill>
        </p:spPr>
      </p:sp>
      <p:sp>
        <p:nvSpPr>
          <p:cNvPr name="Freeform 3" id="3"/>
          <p:cNvSpPr/>
          <p:nvPr/>
        </p:nvSpPr>
        <p:spPr>
          <a:xfrm flipH="false" flipV="false" rot="0">
            <a:off x="267034" y="5540954"/>
            <a:ext cx="12789930" cy="3141874"/>
          </a:xfrm>
          <a:custGeom>
            <a:avLst/>
            <a:gdLst/>
            <a:ahLst/>
            <a:cxnLst/>
            <a:rect r="r" b="b" t="t" l="l"/>
            <a:pathLst>
              <a:path h="3141874" w="12789930">
                <a:moveTo>
                  <a:pt x="0" y="0"/>
                </a:moveTo>
                <a:lnTo>
                  <a:pt x="12789931" y="0"/>
                </a:lnTo>
                <a:lnTo>
                  <a:pt x="12789931" y="3141874"/>
                </a:lnTo>
                <a:lnTo>
                  <a:pt x="0" y="3141874"/>
                </a:lnTo>
                <a:lnTo>
                  <a:pt x="0" y="0"/>
                </a:lnTo>
                <a:close/>
              </a:path>
            </a:pathLst>
          </a:custGeom>
          <a:blipFill>
            <a:blip r:embed="rId3"/>
            <a:stretch>
              <a:fillRect l="-2193" t="-27713" r="-8859" b="-48596"/>
            </a:stretch>
          </a:blipFill>
        </p:spPr>
      </p:sp>
      <p:sp>
        <p:nvSpPr>
          <p:cNvPr name="TextBox 4" id="4"/>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Exploración de los datos {</a:t>
            </a:r>
          </a:p>
        </p:txBody>
      </p:sp>
      <p:sp>
        <p:nvSpPr>
          <p:cNvPr name="TextBox 5" id="5"/>
          <p:cNvSpPr txBox="true"/>
          <p:nvPr/>
        </p:nvSpPr>
        <p:spPr>
          <a:xfrm rot="0">
            <a:off x="17259300" y="927735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6" id="6"/>
          <p:cNvSpPr txBox="true"/>
          <p:nvPr/>
        </p:nvSpPr>
        <p:spPr>
          <a:xfrm rot="0">
            <a:off x="9984574" y="314616"/>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Visual Studio Code</a:t>
            </a:r>
          </a:p>
        </p:txBody>
      </p:sp>
      <p:sp>
        <p:nvSpPr>
          <p:cNvPr name="TextBox 7" id="7"/>
          <p:cNvSpPr txBox="true"/>
          <p:nvPr/>
        </p:nvSpPr>
        <p:spPr>
          <a:xfrm rot="0">
            <a:off x="10716855" y="1304649"/>
            <a:ext cx="6169366" cy="918249"/>
          </a:xfrm>
          <a:prstGeom prst="rect">
            <a:avLst/>
          </a:prstGeom>
        </p:spPr>
        <p:txBody>
          <a:bodyPr anchor="t" rtlCol="false" tIns="0" lIns="0" bIns="0" rIns="0">
            <a:spAutoFit/>
          </a:bodyPr>
          <a:lstStyle/>
          <a:p>
            <a:pPr algn="l">
              <a:lnSpc>
                <a:spcPts val="3751"/>
              </a:lnSpc>
            </a:pPr>
            <a:r>
              <a:rPr lang="en-US" sz="2260">
                <a:solidFill>
                  <a:srgbClr val="FF914D"/>
                </a:solidFill>
                <a:latin typeface="Courier Prime"/>
                <a:ea typeface="Courier Prime"/>
                <a:cs typeface="Courier Prime"/>
                <a:sym typeface="Courier Prime"/>
              </a:rPr>
              <a:t>¿Cuáles son las principales causas, orígenes y tipos de lesión? </a:t>
            </a:r>
          </a:p>
        </p:txBody>
      </p:sp>
      <p:sp>
        <p:nvSpPr>
          <p:cNvPr name="TextBox 8" id="8"/>
          <p:cNvSpPr txBox="true"/>
          <p:nvPr/>
        </p:nvSpPr>
        <p:spPr>
          <a:xfrm rot="0">
            <a:off x="12744651" y="2670573"/>
            <a:ext cx="2655739" cy="406117"/>
          </a:xfrm>
          <a:prstGeom prst="rect">
            <a:avLst/>
          </a:prstGeom>
        </p:spPr>
        <p:txBody>
          <a:bodyPr anchor="t" rtlCol="false" tIns="0" lIns="0" bIns="0" rIns="0">
            <a:spAutoFit/>
          </a:bodyPr>
          <a:lstStyle/>
          <a:p>
            <a:pPr algn="l">
              <a:lnSpc>
                <a:spcPts val="3294"/>
              </a:lnSpc>
            </a:pPr>
            <a:r>
              <a:rPr lang="en-US" sz="2722">
                <a:solidFill>
                  <a:srgbClr val="CB6CE6"/>
                </a:solidFill>
                <a:latin typeface="Courier Prime"/>
                <a:ea typeface="Courier Prime"/>
                <a:cs typeface="Courier Prime"/>
                <a:sym typeface="Courier Prime"/>
              </a:rPr>
              <a:t>Conclusión</a:t>
            </a:r>
          </a:p>
        </p:txBody>
      </p:sp>
      <p:sp>
        <p:nvSpPr>
          <p:cNvPr name="TextBox 9" id="9"/>
          <p:cNvSpPr txBox="true"/>
          <p:nvPr/>
        </p:nvSpPr>
        <p:spPr>
          <a:xfrm rot="0">
            <a:off x="10163788" y="3029065"/>
            <a:ext cx="7446594" cy="2407285"/>
          </a:xfrm>
          <a:prstGeom prst="rect">
            <a:avLst/>
          </a:prstGeom>
        </p:spPr>
        <p:txBody>
          <a:bodyPr anchor="t" rtlCol="false" tIns="0" lIns="0" bIns="0" rIns="0">
            <a:spAutoFit/>
          </a:bodyPr>
          <a:lstStyle/>
          <a:p>
            <a:pPr algn="just" marL="431802" indent="-215901" lvl="1">
              <a:lnSpc>
                <a:spcPts val="2720"/>
              </a:lnSpc>
              <a:buFont typeface="Arial"/>
              <a:buChar char="•"/>
            </a:pPr>
            <a:r>
              <a:rPr lang="en-US" b="true" sz="2000">
                <a:solidFill>
                  <a:srgbClr val="FFFFFF"/>
                </a:solidFill>
                <a:latin typeface="Courier Prime Bold"/>
                <a:ea typeface="Courier Prime Bold"/>
                <a:cs typeface="Courier Prime Bold"/>
                <a:sym typeface="Courier Prime Bold"/>
              </a:rPr>
              <a:t>Principales orígenes:</a:t>
            </a:r>
            <a:r>
              <a:rPr lang="en-US" sz="2000">
                <a:solidFill>
                  <a:srgbClr val="FFFFFF"/>
                </a:solidFill>
                <a:latin typeface="Courier Prime"/>
                <a:ea typeface="Courier Prime"/>
                <a:cs typeface="Courier Prime"/>
                <a:sym typeface="Courier Prime"/>
              </a:rPr>
              <a:t> Indica que la desatención a normas técnicas es la principal causa (28.7%), seguida por violación de distancias de seguridad (17.9%). Más del 45% de los incidentes están relacionados directamente con el incumplimiento de normas de seguridad eléctrica, lo que pone en</a:t>
            </a:r>
          </a:p>
        </p:txBody>
      </p:sp>
      <p:sp>
        <p:nvSpPr>
          <p:cNvPr name="TextBox 10" id="10"/>
          <p:cNvSpPr txBox="true"/>
          <p:nvPr/>
        </p:nvSpPr>
        <p:spPr>
          <a:xfrm rot="0">
            <a:off x="267034" y="8644728"/>
            <a:ext cx="17259300" cy="1324371"/>
          </a:xfrm>
          <a:prstGeom prst="rect">
            <a:avLst/>
          </a:prstGeom>
        </p:spPr>
        <p:txBody>
          <a:bodyPr anchor="t" rtlCol="false" tIns="0" lIns="0" bIns="0" rIns="0">
            <a:spAutoFit/>
          </a:bodyPr>
          <a:lstStyle/>
          <a:p>
            <a:pPr algn="just" marL="417304" indent="-208652" lvl="1">
              <a:lnSpc>
                <a:spcPts val="2628"/>
              </a:lnSpc>
              <a:buFont typeface="Arial"/>
              <a:buChar char="•"/>
            </a:pPr>
            <a:r>
              <a:rPr lang="en-US" b="true" sz="1932">
                <a:solidFill>
                  <a:srgbClr val="FFFFFF"/>
                </a:solidFill>
                <a:latin typeface="Courier Prime Bold"/>
                <a:ea typeface="Courier Prime Bold"/>
                <a:cs typeface="Courier Prime Bold"/>
                <a:sym typeface="Courier Prime Bold"/>
              </a:rPr>
              <a:t>Tipos de lesión más frecuentes</a:t>
            </a:r>
            <a:r>
              <a:rPr lang="en-US" sz="1932">
                <a:solidFill>
                  <a:srgbClr val="FFFFFF"/>
                </a:solidFill>
                <a:latin typeface="Courier Prime"/>
                <a:ea typeface="Courier Prime"/>
                <a:cs typeface="Courier Prime"/>
                <a:sym typeface="Courier Prime"/>
              </a:rPr>
              <a:t>: Señala que las quemaduras son la lesión más común (51.5%), seguida por "otra" (23.6%) y traumatismos (13.0%). Las quemaduras representan el principal tipo de lesión, lo cual guarda coherencia con las causas reportadas (como el contacto directo o arcos eléctricos), indicando un alto nivel de riesgo térmico en los entornos analizados.</a:t>
            </a:r>
          </a:p>
        </p:txBody>
      </p:sp>
      <p:sp>
        <p:nvSpPr>
          <p:cNvPr name="TextBox 11" id="11"/>
          <p:cNvSpPr txBox="true"/>
          <p:nvPr/>
        </p:nvSpPr>
        <p:spPr>
          <a:xfrm rot="0">
            <a:off x="13225172" y="5493329"/>
            <a:ext cx="4385210" cy="1378585"/>
          </a:xfrm>
          <a:prstGeom prst="rect">
            <a:avLst/>
          </a:prstGeom>
        </p:spPr>
        <p:txBody>
          <a:bodyPr anchor="t" rtlCol="false" tIns="0" lIns="0" bIns="0" rIns="0">
            <a:spAutoFit/>
          </a:bodyPr>
          <a:lstStyle/>
          <a:p>
            <a:pPr algn="just">
              <a:lnSpc>
                <a:spcPts val="2720"/>
              </a:lnSpc>
            </a:pPr>
            <a:r>
              <a:rPr lang="en-US" sz="2000">
                <a:solidFill>
                  <a:srgbClr val="FFFFFF"/>
                </a:solidFill>
                <a:latin typeface="Courier Prime"/>
                <a:ea typeface="Courier Prime"/>
                <a:cs typeface="Courier Prime"/>
                <a:sym typeface="Courier Prime"/>
              </a:rPr>
              <a:t>evidencia deficiencias en la capacitación, supervisión o aplicación de procedimientos técnicos.</a:t>
            </a:r>
          </a:p>
        </p:txBody>
      </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506807" y="1491323"/>
            <a:ext cx="11301259" cy="1709315"/>
          </a:xfrm>
          <a:custGeom>
            <a:avLst/>
            <a:gdLst/>
            <a:ahLst/>
            <a:cxnLst/>
            <a:rect r="r" b="b" t="t" l="l"/>
            <a:pathLst>
              <a:path h="1709315" w="11301259">
                <a:moveTo>
                  <a:pt x="0" y="0"/>
                </a:moveTo>
                <a:lnTo>
                  <a:pt x="11301259" y="0"/>
                </a:lnTo>
                <a:lnTo>
                  <a:pt x="11301259" y="1709316"/>
                </a:lnTo>
                <a:lnTo>
                  <a:pt x="0" y="1709316"/>
                </a:lnTo>
                <a:lnTo>
                  <a:pt x="0" y="0"/>
                </a:lnTo>
                <a:close/>
              </a:path>
            </a:pathLst>
          </a:custGeom>
          <a:blipFill>
            <a:blip r:embed="rId2"/>
            <a:stretch>
              <a:fillRect l="0" t="0" r="0" b="0"/>
            </a:stretch>
          </a:blipFill>
        </p:spPr>
      </p:sp>
      <p:sp>
        <p:nvSpPr>
          <p:cNvPr name="Freeform 3" id="3"/>
          <p:cNvSpPr/>
          <p:nvPr/>
        </p:nvSpPr>
        <p:spPr>
          <a:xfrm flipH="false" flipV="false" rot="0">
            <a:off x="506807" y="3724514"/>
            <a:ext cx="9477767" cy="5146346"/>
          </a:xfrm>
          <a:custGeom>
            <a:avLst/>
            <a:gdLst/>
            <a:ahLst/>
            <a:cxnLst/>
            <a:rect r="r" b="b" t="t" l="l"/>
            <a:pathLst>
              <a:path h="5146346" w="9477767">
                <a:moveTo>
                  <a:pt x="0" y="0"/>
                </a:moveTo>
                <a:lnTo>
                  <a:pt x="9477767" y="0"/>
                </a:lnTo>
                <a:lnTo>
                  <a:pt x="9477767" y="5146345"/>
                </a:lnTo>
                <a:lnTo>
                  <a:pt x="0" y="5146345"/>
                </a:lnTo>
                <a:lnTo>
                  <a:pt x="0" y="0"/>
                </a:lnTo>
                <a:close/>
              </a:path>
            </a:pathLst>
          </a:custGeom>
          <a:blipFill>
            <a:blip r:embed="rId3"/>
            <a:stretch>
              <a:fillRect l="-10120" t="0" r="-15702" b="-14992"/>
            </a:stretch>
          </a:blipFill>
        </p:spPr>
      </p:sp>
      <p:sp>
        <p:nvSpPr>
          <p:cNvPr name="TextBox 4" id="4"/>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Exploración de los datos {</a:t>
            </a:r>
          </a:p>
        </p:txBody>
      </p:sp>
      <p:sp>
        <p:nvSpPr>
          <p:cNvPr name="TextBox 5" id="5"/>
          <p:cNvSpPr txBox="true"/>
          <p:nvPr/>
        </p:nvSpPr>
        <p:spPr>
          <a:xfrm rot="0">
            <a:off x="10257490" y="4108584"/>
            <a:ext cx="7703975" cy="1378585"/>
          </a:xfrm>
          <a:prstGeom prst="rect">
            <a:avLst/>
          </a:prstGeom>
        </p:spPr>
        <p:txBody>
          <a:bodyPr anchor="t" rtlCol="false" tIns="0" lIns="0" bIns="0" rIns="0">
            <a:spAutoFit/>
          </a:bodyPr>
          <a:lstStyle/>
          <a:p>
            <a:pPr algn="just">
              <a:lnSpc>
                <a:spcPts val="2720"/>
              </a:lnSpc>
            </a:pPr>
            <a:r>
              <a:rPr lang="en-US" sz="2000">
                <a:solidFill>
                  <a:srgbClr val="FFFFFF"/>
                </a:solidFill>
                <a:latin typeface="Courier Prime"/>
                <a:ea typeface="Courier Prime"/>
                <a:cs typeface="Courier Prime"/>
                <a:sym typeface="Courier Prime"/>
              </a:rPr>
              <a:t>Las empresas que reportan más accidentes eléctricos podrían no estar aplicando de forma adecuada las medidas de seguridad necesarias para proteger a sus trabajadores.</a:t>
            </a:r>
          </a:p>
        </p:txBody>
      </p:sp>
      <p:sp>
        <p:nvSpPr>
          <p:cNvPr name="TextBox 6" id="6"/>
          <p:cNvSpPr txBox="true"/>
          <p:nvPr/>
        </p:nvSpPr>
        <p:spPr>
          <a:xfrm rot="0">
            <a:off x="17259300" y="927735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7" id="7"/>
          <p:cNvSpPr txBox="true"/>
          <p:nvPr/>
        </p:nvSpPr>
        <p:spPr>
          <a:xfrm rot="0">
            <a:off x="9984574" y="314616"/>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Visual Studio Code</a:t>
            </a:r>
          </a:p>
        </p:txBody>
      </p:sp>
      <p:sp>
        <p:nvSpPr>
          <p:cNvPr name="TextBox 8" id="8"/>
          <p:cNvSpPr txBox="true"/>
          <p:nvPr/>
        </p:nvSpPr>
        <p:spPr>
          <a:xfrm rot="0">
            <a:off x="12107577" y="1461972"/>
            <a:ext cx="5151723" cy="1386242"/>
          </a:xfrm>
          <a:prstGeom prst="rect">
            <a:avLst/>
          </a:prstGeom>
        </p:spPr>
        <p:txBody>
          <a:bodyPr anchor="t" rtlCol="false" tIns="0" lIns="0" bIns="0" rIns="0">
            <a:spAutoFit/>
          </a:bodyPr>
          <a:lstStyle/>
          <a:p>
            <a:pPr algn="l">
              <a:lnSpc>
                <a:spcPts val="3751"/>
              </a:lnSpc>
            </a:pPr>
            <a:r>
              <a:rPr lang="en-US" sz="2260">
                <a:solidFill>
                  <a:srgbClr val="FF914D"/>
                </a:solidFill>
                <a:latin typeface="Courier Prime"/>
                <a:ea typeface="Courier Prime"/>
                <a:cs typeface="Courier Prime"/>
                <a:sym typeface="Courier Prime"/>
              </a:rPr>
              <a:t>¿Cuáles son las primeras 5 empresas que reportan más accidentes?</a:t>
            </a:r>
          </a:p>
        </p:txBody>
      </p:sp>
      <p:sp>
        <p:nvSpPr>
          <p:cNvPr name="TextBox 9" id="9"/>
          <p:cNvSpPr txBox="true"/>
          <p:nvPr/>
        </p:nvSpPr>
        <p:spPr>
          <a:xfrm rot="0">
            <a:off x="13047080" y="3318397"/>
            <a:ext cx="2124794" cy="406117"/>
          </a:xfrm>
          <a:prstGeom prst="rect">
            <a:avLst/>
          </a:prstGeom>
        </p:spPr>
        <p:txBody>
          <a:bodyPr anchor="t" rtlCol="false" tIns="0" lIns="0" bIns="0" rIns="0">
            <a:spAutoFit/>
          </a:bodyPr>
          <a:lstStyle/>
          <a:p>
            <a:pPr algn="l">
              <a:lnSpc>
                <a:spcPts val="3294"/>
              </a:lnSpc>
            </a:pPr>
            <a:r>
              <a:rPr lang="en-US" sz="2722">
                <a:solidFill>
                  <a:srgbClr val="CB6CE6"/>
                </a:solidFill>
                <a:latin typeface="Courier Prime"/>
                <a:ea typeface="Courier Prime"/>
                <a:cs typeface="Courier Prime"/>
                <a:sym typeface="Courier Prime"/>
              </a:rPr>
              <a:t>Hipótesis</a:t>
            </a:r>
          </a:p>
        </p:txBody>
      </p:sp>
      <p:sp>
        <p:nvSpPr>
          <p:cNvPr name="TextBox 10" id="10"/>
          <p:cNvSpPr txBox="true"/>
          <p:nvPr/>
        </p:nvSpPr>
        <p:spPr>
          <a:xfrm rot="0">
            <a:off x="13047080" y="6094628"/>
            <a:ext cx="2791120" cy="406117"/>
          </a:xfrm>
          <a:prstGeom prst="rect">
            <a:avLst/>
          </a:prstGeom>
        </p:spPr>
        <p:txBody>
          <a:bodyPr anchor="t" rtlCol="false" tIns="0" lIns="0" bIns="0" rIns="0">
            <a:spAutoFit/>
          </a:bodyPr>
          <a:lstStyle/>
          <a:p>
            <a:pPr algn="l">
              <a:lnSpc>
                <a:spcPts val="3294"/>
              </a:lnSpc>
            </a:pPr>
            <a:r>
              <a:rPr lang="en-US" sz="2722">
                <a:solidFill>
                  <a:srgbClr val="CB6CE6"/>
                </a:solidFill>
                <a:latin typeface="Courier Prime"/>
                <a:ea typeface="Courier Prime"/>
                <a:cs typeface="Courier Prime"/>
                <a:sym typeface="Courier Prime"/>
              </a:rPr>
              <a:t>Conclusiones</a:t>
            </a:r>
          </a:p>
        </p:txBody>
      </p:sp>
      <p:sp>
        <p:nvSpPr>
          <p:cNvPr name="TextBox 11" id="11"/>
          <p:cNvSpPr txBox="true"/>
          <p:nvPr/>
        </p:nvSpPr>
        <p:spPr>
          <a:xfrm rot="0">
            <a:off x="10257490" y="6809105"/>
            <a:ext cx="7703975" cy="2750185"/>
          </a:xfrm>
          <a:prstGeom prst="rect">
            <a:avLst/>
          </a:prstGeom>
        </p:spPr>
        <p:txBody>
          <a:bodyPr anchor="t" rtlCol="false" tIns="0" lIns="0" bIns="0" rIns="0">
            <a:spAutoFit/>
          </a:bodyPr>
          <a:lstStyle/>
          <a:p>
            <a:pPr algn="just">
              <a:lnSpc>
                <a:spcPts val="2720"/>
              </a:lnSpc>
            </a:pPr>
            <a:r>
              <a:rPr lang="en-US" sz="2000">
                <a:solidFill>
                  <a:srgbClr val="FFFFFF"/>
                </a:solidFill>
                <a:latin typeface="Courier Prime"/>
                <a:ea typeface="Courier Prime"/>
                <a:cs typeface="Courier Prime"/>
                <a:sym typeface="Courier Prime"/>
              </a:rPr>
              <a:t>La Electrificadora del Caribe S.A. E.S.P. es la empresa que más accidentes eléctricos presenta entre las cinco principales, lo que indica que se deben revisar y mejorar sus condiciones de trabajo. Como las tres primeras empresas suman más del 70% de los casos, centrarse en ellas podría ayudar a reducir de manera importante los accidentes en el país.</a:t>
            </a:r>
          </a:p>
        </p:txBody>
      </p:sp>
    </p:spTree>
  </p:cSld>
  <p:clrMapOvr>
    <a:masterClrMapping/>
  </p:clrMapOvr>
  <p:transition spd="slow">
    <p:push dir="l"/>
  </p:transition>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462562" y="1253098"/>
            <a:ext cx="11301259" cy="5170326"/>
          </a:xfrm>
          <a:custGeom>
            <a:avLst/>
            <a:gdLst/>
            <a:ahLst/>
            <a:cxnLst/>
            <a:rect r="r" b="b" t="t" l="l"/>
            <a:pathLst>
              <a:path h="5170326" w="11301259">
                <a:moveTo>
                  <a:pt x="0" y="0"/>
                </a:moveTo>
                <a:lnTo>
                  <a:pt x="11301259" y="0"/>
                </a:lnTo>
                <a:lnTo>
                  <a:pt x="11301259" y="5170326"/>
                </a:lnTo>
                <a:lnTo>
                  <a:pt x="0" y="5170326"/>
                </a:lnTo>
                <a:lnTo>
                  <a:pt x="0" y="0"/>
                </a:lnTo>
                <a:close/>
              </a:path>
            </a:pathLst>
          </a:custGeom>
          <a:blipFill>
            <a:blip r:embed="rId2"/>
            <a:stretch>
              <a:fillRect l="0" t="0" r="0" b="0"/>
            </a:stretch>
          </a:blipFill>
        </p:spPr>
      </p:sp>
      <p:sp>
        <p:nvSpPr>
          <p:cNvPr name="Freeform 3" id="3"/>
          <p:cNvSpPr/>
          <p:nvPr/>
        </p:nvSpPr>
        <p:spPr>
          <a:xfrm flipH="false" flipV="false" rot="0">
            <a:off x="7350508" y="3200639"/>
            <a:ext cx="10787938" cy="5353514"/>
          </a:xfrm>
          <a:custGeom>
            <a:avLst/>
            <a:gdLst/>
            <a:ahLst/>
            <a:cxnLst/>
            <a:rect r="r" b="b" t="t" l="l"/>
            <a:pathLst>
              <a:path h="5353514" w="10787938">
                <a:moveTo>
                  <a:pt x="0" y="0"/>
                </a:moveTo>
                <a:lnTo>
                  <a:pt x="10787938" y="0"/>
                </a:lnTo>
                <a:lnTo>
                  <a:pt x="10787938" y="5353514"/>
                </a:lnTo>
                <a:lnTo>
                  <a:pt x="0" y="5353514"/>
                </a:lnTo>
                <a:lnTo>
                  <a:pt x="0" y="0"/>
                </a:lnTo>
                <a:close/>
              </a:path>
            </a:pathLst>
          </a:custGeom>
          <a:blipFill>
            <a:blip r:embed="rId3"/>
            <a:stretch>
              <a:fillRect l="0" t="0" r="0" b="0"/>
            </a:stretch>
          </a:blipFill>
        </p:spPr>
      </p:sp>
      <p:sp>
        <p:nvSpPr>
          <p:cNvPr name="TextBox 4" id="4"/>
          <p:cNvSpPr txBox="true"/>
          <p:nvPr/>
        </p:nvSpPr>
        <p:spPr>
          <a:xfrm rot="0">
            <a:off x="675415"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Exploración de los datos {</a:t>
            </a:r>
          </a:p>
        </p:txBody>
      </p:sp>
      <p:sp>
        <p:nvSpPr>
          <p:cNvPr name="TextBox 5" id="5"/>
          <p:cNvSpPr txBox="true"/>
          <p:nvPr/>
        </p:nvSpPr>
        <p:spPr>
          <a:xfrm rot="0">
            <a:off x="462562" y="6405289"/>
            <a:ext cx="6619565" cy="3146806"/>
          </a:xfrm>
          <a:prstGeom prst="rect">
            <a:avLst/>
          </a:prstGeom>
        </p:spPr>
        <p:txBody>
          <a:bodyPr anchor="t" rtlCol="false" tIns="0" lIns="0" bIns="0" rIns="0">
            <a:spAutoFit/>
          </a:bodyPr>
          <a:lstStyle/>
          <a:p>
            <a:pPr algn="just">
              <a:lnSpc>
                <a:spcPts val="2312"/>
              </a:lnSpc>
            </a:pPr>
            <a:r>
              <a:rPr lang="en-US" sz="1700">
                <a:solidFill>
                  <a:srgbClr val="FFFFFF"/>
                </a:solidFill>
                <a:latin typeface="Courier Prime"/>
                <a:ea typeface="Courier Prime"/>
                <a:cs typeface="Courier Prime"/>
                <a:sym typeface="Courier Prime"/>
              </a:rPr>
              <a:t>En las dos empresas con más accidentes, se observan diferencias en las causas y en el perfil de los empleados afectados. En la Electrificadora del Caribe, los accidentes parecen estar más relacionados con el contacto directo y los contratistas, mientras que en la Empresa de Energía del Bajo Putumayo predominan otras causas y los trabajadores vinculados a planta. Estos factores sugieren que las condiciones de trabajo y el tipo de vinculación laboral juegan un papel importante en la ocurrencia de accidentes.</a:t>
            </a:r>
          </a:p>
        </p:txBody>
      </p:sp>
      <p:sp>
        <p:nvSpPr>
          <p:cNvPr name="TextBox 6" id="6"/>
          <p:cNvSpPr txBox="true"/>
          <p:nvPr/>
        </p:nvSpPr>
        <p:spPr>
          <a:xfrm rot="0">
            <a:off x="17436282" y="9375281"/>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7" id="7"/>
          <p:cNvSpPr txBox="true"/>
          <p:nvPr/>
        </p:nvSpPr>
        <p:spPr>
          <a:xfrm rot="0">
            <a:off x="9984574" y="314616"/>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Visual Studio Code</a:t>
            </a:r>
          </a:p>
        </p:txBody>
      </p:sp>
      <p:sp>
        <p:nvSpPr>
          <p:cNvPr name="TextBox 8" id="8"/>
          <p:cNvSpPr txBox="true"/>
          <p:nvPr/>
        </p:nvSpPr>
        <p:spPr>
          <a:xfrm rot="0">
            <a:off x="12126819" y="1346404"/>
            <a:ext cx="5483563" cy="1854235"/>
          </a:xfrm>
          <a:prstGeom prst="rect">
            <a:avLst/>
          </a:prstGeom>
        </p:spPr>
        <p:txBody>
          <a:bodyPr anchor="t" rtlCol="false" tIns="0" lIns="0" bIns="0" rIns="0">
            <a:spAutoFit/>
          </a:bodyPr>
          <a:lstStyle/>
          <a:p>
            <a:pPr algn="l">
              <a:lnSpc>
                <a:spcPts val="3751"/>
              </a:lnSpc>
            </a:pPr>
            <a:r>
              <a:rPr lang="en-US" sz="2260">
                <a:solidFill>
                  <a:srgbClr val="FF914D"/>
                </a:solidFill>
                <a:latin typeface="Courier Prime"/>
                <a:ea typeface="Courier Prime"/>
                <a:cs typeface="Courier Prime"/>
                <a:sym typeface="Courier Prime"/>
              </a:rPr>
              <a:t>¿Cuáles son las principales características de los accidentes en las dos empresas con mayor número de accidentes</a:t>
            </a:r>
          </a:p>
        </p:txBody>
      </p:sp>
      <p:sp>
        <p:nvSpPr>
          <p:cNvPr name="TextBox 9" id="9"/>
          <p:cNvSpPr txBox="true"/>
          <p:nvPr/>
        </p:nvSpPr>
        <p:spPr>
          <a:xfrm rot="0">
            <a:off x="5227268" y="9552094"/>
            <a:ext cx="3916732" cy="406117"/>
          </a:xfrm>
          <a:prstGeom prst="rect">
            <a:avLst/>
          </a:prstGeom>
        </p:spPr>
        <p:txBody>
          <a:bodyPr anchor="t" rtlCol="false" tIns="0" lIns="0" bIns="0" rIns="0">
            <a:spAutoFit/>
          </a:bodyPr>
          <a:lstStyle/>
          <a:p>
            <a:pPr algn="l">
              <a:lnSpc>
                <a:spcPts val="3294"/>
              </a:lnSpc>
            </a:pPr>
            <a:r>
              <a:rPr lang="en-US" sz="2722">
                <a:solidFill>
                  <a:srgbClr val="CB6CE6"/>
                </a:solidFill>
                <a:latin typeface="Courier Prime"/>
                <a:ea typeface="Courier Prime"/>
                <a:cs typeface="Courier Prime"/>
                <a:sym typeface="Courier Prime"/>
              </a:rPr>
              <a:t>Hipótesis: </a:t>
            </a:r>
          </a:p>
        </p:txBody>
      </p:sp>
      <p:sp>
        <p:nvSpPr>
          <p:cNvPr name="TextBox 10" id="10"/>
          <p:cNvSpPr txBox="true"/>
          <p:nvPr/>
        </p:nvSpPr>
        <p:spPr>
          <a:xfrm rot="0">
            <a:off x="7527489" y="8786654"/>
            <a:ext cx="10259875" cy="1073626"/>
          </a:xfrm>
          <a:prstGeom prst="rect">
            <a:avLst/>
          </a:prstGeom>
        </p:spPr>
        <p:txBody>
          <a:bodyPr anchor="t" rtlCol="false" tIns="0" lIns="0" bIns="0" rIns="0">
            <a:spAutoFit/>
          </a:bodyPr>
          <a:lstStyle/>
          <a:p>
            <a:pPr algn="just">
              <a:lnSpc>
                <a:spcPts val="2120"/>
              </a:lnSpc>
            </a:pPr>
            <a:r>
              <a:rPr lang="en-US" sz="1559">
                <a:solidFill>
                  <a:srgbClr val="FFFFFF"/>
                </a:solidFill>
                <a:latin typeface="Courier Prime"/>
                <a:ea typeface="Courier Prime"/>
                <a:cs typeface="Courier Prime"/>
                <a:sym typeface="Courier Prime"/>
              </a:rPr>
              <a:t>Es probable que las características de los accidentes en las dos empresas más afectadas, como las causas y el tipo de vinculación de los trabajadores, estén relacionadas con los perfiles laborales y el tipo de tareas que realizan, lo que podría influir en la frecuencia y naturaleza de los accidentes.</a:t>
            </a:r>
          </a:p>
        </p:txBody>
      </p:sp>
    </p:spTree>
  </p:cSld>
  <p:clrMapOvr>
    <a:masterClrMapping/>
  </p:clrMapOvr>
  <p:transition spd="slow">
    <p:push dir="l"/>
  </p:transition>
</p:sld>
</file>

<file path=ppt/slides/slide23.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3294138" y="4385494"/>
            <a:ext cx="9650362"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278912" y="2204082"/>
            <a:ext cx="12387683" cy="3770916"/>
          </a:xfrm>
          <a:prstGeom prst="rect">
            <a:avLst/>
          </a:prstGeom>
        </p:spPr>
        <p:txBody>
          <a:bodyPr anchor="t" rtlCol="false" tIns="0" lIns="0" bIns="0" rIns="0">
            <a:spAutoFit/>
          </a:bodyPr>
          <a:lstStyle/>
          <a:p>
            <a:pPr algn="l">
              <a:lnSpc>
                <a:spcPts val="9827"/>
              </a:lnSpc>
            </a:pPr>
            <a:r>
              <a:rPr lang="en-US" sz="8620">
                <a:solidFill>
                  <a:srgbClr val="FFFFFF"/>
                </a:solidFill>
                <a:latin typeface="Courier Prime"/>
                <a:ea typeface="Courier Prime"/>
                <a:cs typeface="Courier Prime"/>
                <a:sym typeface="Courier Prime"/>
              </a:rPr>
              <a:t>Día 2:  Análisis y Visualización de los Datos {</a:t>
            </a:r>
          </a:p>
        </p:txBody>
      </p:sp>
      <p:sp>
        <p:nvSpPr>
          <p:cNvPr name="TextBox 4" id="4"/>
          <p:cNvSpPr txBox="true"/>
          <p:nvPr/>
        </p:nvSpPr>
        <p:spPr>
          <a:xfrm rot="0">
            <a:off x="2022894" y="8175205"/>
            <a:ext cx="2471972" cy="1607392"/>
          </a:xfrm>
          <a:prstGeom prst="rect">
            <a:avLst/>
          </a:prstGeom>
        </p:spPr>
        <p:txBody>
          <a:bodyPr anchor="t" rtlCol="false" tIns="0" lIns="0" bIns="0" rIns="0">
            <a:spAutoFit/>
          </a:bodyPr>
          <a:lstStyle/>
          <a:p>
            <a:pPr algn="l">
              <a:lnSpc>
                <a:spcPts val="12477"/>
              </a:lnSpc>
            </a:pPr>
            <a:r>
              <a:rPr lang="en-US" sz="10944">
                <a:solidFill>
                  <a:srgbClr val="FFFFFF"/>
                </a:solidFill>
                <a:latin typeface="Courier Prime"/>
                <a:ea typeface="Courier Prime"/>
                <a:cs typeface="Courier Prime"/>
                <a:sym typeface="Courier Prime"/>
              </a:rPr>
              <a:t>}</a:t>
            </a:r>
          </a:p>
        </p:txBody>
      </p:sp>
      <p:sp>
        <p:nvSpPr>
          <p:cNvPr name="TextBox 5" id="5"/>
          <p:cNvSpPr txBox="true"/>
          <p:nvPr/>
        </p:nvSpPr>
        <p:spPr>
          <a:xfrm rot="0">
            <a:off x="2278912" y="6603648"/>
            <a:ext cx="10747189" cy="787361"/>
          </a:xfrm>
          <a:prstGeom prst="rect">
            <a:avLst/>
          </a:prstGeom>
        </p:spPr>
        <p:txBody>
          <a:bodyPr anchor="t" rtlCol="false" tIns="0" lIns="0" bIns="0" rIns="0">
            <a:spAutoFit/>
          </a:bodyPr>
          <a:lstStyle/>
          <a:p>
            <a:pPr algn="l">
              <a:lnSpc>
                <a:spcPts val="6384"/>
              </a:lnSpc>
            </a:pPr>
            <a:r>
              <a:rPr lang="en-US" sz="4560">
                <a:solidFill>
                  <a:srgbClr val="FF914D"/>
                </a:solidFill>
                <a:latin typeface="Courier Prime"/>
                <a:ea typeface="Courier Prime"/>
                <a:cs typeface="Courier Prime"/>
                <a:sym typeface="Courier Prime"/>
              </a:rPr>
              <a:t>&lt;Por=Grupo de trabajo # 3</a:t>
            </a:r>
          </a:p>
        </p:txBody>
      </p:sp>
      <p:sp>
        <p:nvSpPr>
          <p:cNvPr name="TextBox 6" id="6"/>
          <p:cNvSpPr txBox="true"/>
          <p:nvPr/>
        </p:nvSpPr>
        <p:spPr>
          <a:xfrm rot="0">
            <a:off x="2022894" y="763048"/>
            <a:ext cx="11259224" cy="474154"/>
          </a:xfrm>
          <a:prstGeom prst="rect">
            <a:avLst/>
          </a:prstGeom>
        </p:spPr>
        <p:txBody>
          <a:bodyPr anchor="t" rtlCol="false" tIns="0" lIns="0" bIns="0" rIns="0">
            <a:spAutoFit/>
          </a:bodyPr>
          <a:lstStyle/>
          <a:p>
            <a:pPr algn="l">
              <a:lnSpc>
                <a:spcPts val="3830"/>
              </a:lnSpc>
            </a:pPr>
            <a:r>
              <a:rPr lang="en-US" sz="2736">
                <a:solidFill>
                  <a:srgbClr val="8F8F8F"/>
                </a:solidFill>
                <a:latin typeface="Courier Prime"/>
                <a:ea typeface="Courier Prime"/>
                <a:cs typeface="Courier Prime"/>
                <a:sym typeface="Courier Prime"/>
              </a:rPr>
              <a:t>&lt;!--Simulacro proyecto final--&gt;</a:t>
            </a:r>
          </a:p>
        </p:txBody>
      </p:sp>
      <p:grpSp>
        <p:nvGrpSpPr>
          <p:cNvPr name="Group 7" id="7"/>
          <p:cNvGrpSpPr/>
          <p:nvPr/>
        </p:nvGrpSpPr>
        <p:grpSpPr>
          <a:xfrm rot="0">
            <a:off x="14762002" y="-102870"/>
            <a:ext cx="4230823" cy="10389870"/>
            <a:chOff x="0" y="0"/>
            <a:chExt cx="1543416" cy="3790253"/>
          </a:xfrm>
        </p:grpSpPr>
        <p:sp>
          <p:nvSpPr>
            <p:cNvPr name="Freeform 8" id="8"/>
            <p:cNvSpPr/>
            <p:nvPr/>
          </p:nvSpPr>
          <p:spPr>
            <a:xfrm flipH="false" flipV="false" rot="0">
              <a:off x="0" y="0"/>
              <a:ext cx="1543416" cy="3790253"/>
            </a:xfrm>
            <a:custGeom>
              <a:avLst/>
              <a:gdLst/>
              <a:ahLst/>
              <a:cxnLst/>
              <a:rect r="r" b="b" t="t" l="l"/>
              <a:pathLst>
                <a:path h="3790253" w="1543416">
                  <a:moveTo>
                    <a:pt x="0" y="0"/>
                  </a:moveTo>
                  <a:lnTo>
                    <a:pt x="1543416" y="0"/>
                  </a:lnTo>
                  <a:lnTo>
                    <a:pt x="1543416" y="3790253"/>
                  </a:lnTo>
                  <a:lnTo>
                    <a:pt x="0" y="3790253"/>
                  </a:lnTo>
                  <a:close/>
                </a:path>
              </a:pathLst>
            </a:custGeom>
            <a:solidFill>
              <a:srgbClr val="2D2D35"/>
            </a:solidFill>
          </p:spPr>
        </p:sp>
      </p:grpSp>
      <p:sp>
        <p:nvSpPr>
          <p:cNvPr name="AutoShape 9" id="9"/>
          <p:cNvSpPr/>
          <p:nvPr/>
        </p:nvSpPr>
        <p:spPr>
          <a:xfrm rot="0">
            <a:off x="14666595" y="9210675"/>
            <a:ext cx="1539000" cy="0"/>
          </a:xfrm>
          <a:prstGeom prst="line">
            <a:avLst/>
          </a:prstGeom>
          <a:ln cap="flat" w="47625">
            <a:solidFill>
              <a:srgbClr val="FFFFFF"/>
            </a:solidFill>
            <a:prstDash val="solid"/>
            <a:headEnd type="diamond" len="lg" w="lg"/>
            <a:tailEnd type="arrow" len="sm" w="med"/>
          </a:ln>
        </p:spPr>
      </p:sp>
    </p:spTree>
  </p:cSld>
  <p:clrMapOvr>
    <a:masterClrMapping/>
  </p:clrMapOvr>
  <p:transition spd="slow">
    <p:push dir="l"/>
  </p:transition>
</p:sld>
</file>

<file path=ppt/slides/slide24.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Tareas del día {</a:t>
            </a:r>
          </a:p>
        </p:txBody>
      </p:sp>
      <p:sp>
        <p:nvSpPr>
          <p:cNvPr name="TextBox 3" id="3"/>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4" id="4"/>
          <p:cNvSpPr txBox="true"/>
          <p:nvPr/>
        </p:nvSpPr>
        <p:spPr>
          <a:xfrm rot="0">
            <a:off x="1179287" y="3856299"/>
            <a:ext cx="3159843" cy="89789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Análisis de los datos</a:t>
            </a:r>
          </a:p>
        </p:txBody>
      </p:sp>
      <p:sp>
        <p:nvSpPr>
          <p:cNvPr name="TextBox 5" id="5"/>
          <p:cNvSpPr txBox="true"/>
          <p:nvPr/>
        </p:nvSpPr>
        <p:spPr>
          <a:xfrm rot="0">
            <a:off x="7740840" y="6792094"/>
            <a:ext cx="3583869" cy="89789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Documentación y Reporte</a:t>
            </a:r>
          </a:p>
        </p:txBody>
      </p:sp>
      <p:sp>
        <p:nvSpPr>
          <p:cNvPr name="TextBox 6" id="6"/>
          <p:cNvSpPr txBox="true"/>
          <p:nvPr/>
        </p:nvSpPr>
        <p:spPr>
          <a:xfrm rot="0">
            <a:off x="7665547" y="3551816"/>
            <a:ext cx="3235136" cy="89789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Visualización de los datos</a:t>
            </a:r>
          </a:p>
        </p:txBody>
      </p:sp>
      <p:sp>
        <p:nvSpPr>
          <p:cNvPr name="TextBox 7" id="7"/>
          <p:cNvSpPr txBox="true"/>
          <p:nvPr/>
        </p:nvSpPr>
        <p:spPr>
          <a:xfrm rot="0">
            <a:off x="14099457" y="3551816"/>
            <a:ext cx="3159843" cy="89789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Hypothesis testing</a:t>
            </a:r>
          </a:p>
        </p:txBody>
      </p:sp>
      <p:sp>
        <p:nvSpPr>
          <p:cNvPr name="TextBox 8" id="8"/>
          <p:cNvSpPr txBox="true"/>
          <p:nvPr/>
        </p:nvSpPr>
        <p:spPr>
          <a:xfrm rot="0">
            <a:off x="1153610" y="6997819"/>
            <a:ext cx="3159843" cy="45974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SQL y NoSQL</a:t>
            </a:r>
          </a:p>
        </p:txBody>
      </p:sp>
      <p:sp>
        <p:nvSpPr>
          <p:cNvPr name="TextBox 9" id="9"/>
          <p:cNvSpPr txBox="true"/>
          <p:nvPr/>
        </p:nvSpPr>
        <p:spPr>
          <a:xfrm rot="0">
            <a:off x="1028700" y="2801325"/>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01</a:t>
            </a:r>
          </a:p>
        </p:txBody>
      </p:sp>
      <p:sp>
        <p:nvSpPr>
          <p:cNvPr name="TextBox 10" id="10"/>
          <p:cNvSpPr txBox="true"/>
          <p:nvPr/>
        </p:nvSpPr>
        <p:spPr>
          <a:xfrm rot="0">
            <a:off x="7590253" y="5754631"/>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05</a:t>
            </a:r>
          </a:p>
        </p:txBody>
      </p:sp>
      <p:sp>
        <p:nvSpPr>
          <p:cNvPr name="TextBox 11" id="11"/>
          <p:cNvSpPr txBox="true"/>
          <p:nvPr/>
        </p:nvSpPr>
        <p:spPr>
          <a:xfrm rot="0">
            <a:off x="7462610" y="2496843"/>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02</a:t>
            </a:r>
          </a:p>
        </p:txBody>
      </p:sp>
      <p:sp>
        <p:nvSpPr>
          <p:cNvPr name="TextBox 12" id="12"/>
          <p:cNvSpPr txBox="true"/>
          <p:nvPr/>
        </p:nvSpPr>
        <p:spPr>
          <a:xfrm rot="0">
            <a:off x="13954710" y="2496843"/>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03</a:t>
            </a:r>
          </a:p>
        </p:txBody>
      </p:sp>
      <p:sp>
        <p:nvSpPr>
          <p:cNvPr name="TextBox 13" id="13"/>
          <p:cNvSpPr txBox="true"/>
          <p:nvPr/>
        </p:nvSpPr>
        <p:spPr>
          <a:xfrm rot="0">
            <a:off x="1028700" y="5942845"/>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04</a:t>
            </a:r>
          </a:p>
        </p:txBody>
      </p:sp>
      <p:sp>
        <p:nvSpPr>
          <p:cNvPr name="TextBox 14" id="14"/>
          <p:cNvSpPr txBox="true"/>
          <p:nvPr/>
        </p:nvSpPr>
        <p:spPr>
          <a:xfrm rot="0">
            <a:off x="13748374" y="6792094"/>
            <a:ext cx="3159843" cy="89789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Entregable del día</a:t>
            </a:r>
          </a:p>
        </p:txBody>
      </p:sp>
      <p:sp>
        <p:nvSpPr>
          <p:cNvPr name="TextBox 15" id="15"/>
          <p:cNvSpPr txBox="true"/>
          <p:nvPr/>
        </p:nvSpPr>
        <p:spPr>
          <a:xfrm rot="0">
            <a:off x="13597788" y="5754631"/>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06</a:t>
            </a:r>
          </a:p>
        </p:txBody>
      </p:sp>
    </p:spTree>
  </p:cSld>
  <p:clrMapOvr>
    <a:masterClrMapping/>
  </p:clrMapOvr>
  <p:transition spd="slow">
    <p:push dir="l"/>
  </p:transition>
</p:sld>
</file>

<file path=ppt/slides/slide25.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1204241" y="736774"/>
            <a:ext cx="15879518" cy="9956802"/>
          </a:xfrm>
          <a:prstGeom prst="rect">
            <a:avLst/>
          </a:prstGeom>
        </p:spPr>
        <p:txBody>
          <a:bodyPr anchor="t" rtlCol="false" tIns="0" lIns="0" bIns="0" rIns="0">
            <a:spAutoFit/>
          </a:bodyPr>
          <a:lstStyle/>
          <a:p>
            <a:pPr algn="l">
              <a:lnSpc>
                <a:spcPts val="4663"/>
              </a:lnSpc>
            </a:pPr>
          </a:p>
          <a:p>
            <a:pPr algn="l">
              <a:lnSpc>
                <a:spcPts val="4663"/>
              </a:lnSpc>
            </a:pPr>
            <a:r>
              <a:rPr lang="en-US" sz="4090">
                <a:solidFill>
                  <a:srgbClr val="FFFFFF"/>
                </a:solidFill>
                <a:latin typeface="Courier Prime"/>
                <a:ea typeface="Courier Prime"/>
                <a:cs typeface="Courier Prime"/>
                <a:sym typeface="Courier Prime"/>
              </a:rPr>
              <a:t>1¿Cuál es la distribución anual de los accidentes eléctricos?</a:t>
            </a:r>
          </a:p>
          <a:p>
            <a:pPr algn="l">
              <a:lnSpc>
                <a:spcPts val="4663"/>
              </a:lnSpc>
            </a:pPr>
            <a:r>
              <a:rPr lang="en-US" sz="4090">
                <a:solidFill>
                  <a:srgbClr val="FFFFFF"/>
                </a:solidFill>
                <a:latin typeface="Courier Prime"/>
                <a:ea typeface="Courier Prime"/>
                <a:cs typeface="Courier Prime"/>
                <a:sym typeface="Courier Prime"/>
              </a:rPr>
              <a:t>2.    ¿Qué departamentos y municipios registran más accidentes?</a:t>
            </a:r>
          </a:p>
          <a:p>
            <a:pPr algn="l">
              <a:lnSpc>
                <a:spcPts val="4663"/>
              </a:lnSpc>
            </a:pPr>
            <a:r>
              <a:rPr lang="en-US" sz="4090">
                <a:solidFill>
                  <a:srgbClr val="FFFFFF"/>
                </a:solidFill>
                <a:latin typeface="Courier Prime"/>
                <a:ea typeface="Courier Prime"/>
                <a:cs typeface="Courier Prime"/>
                <a:sym typeface="Courier Prime"/>
              </a:rPr>
              <a:t>3.    ¿Cuál es la causa más frecuente de los accidentes eléctricos?</a:t>
            </a:r>
          </a:p>
          <a:p>
            <a:pPr algn="l">
              <a:lnSpc>
                <a:spcPts val="4663"/>
              </a:lnSpc>
            </a:pPr>
            <a:r>
              <a:rPr lang="en-US" sz="4090">
                <a:solidFill>
                  <a:srgbClr val="FFFFFF"/>
                </a:solidFill>
                <a:latin typeface="Courier Prime"/>
                <a:ea typeface="Courier Prime"/>
                <a:cs typeface="Courier Prime"/>
                <a:sym typeface="Courier Prime"/>
              </a:rPr>
              <a:t>4.    ¿Qué tipo de lesión ocurre con mayor frecuencia?</a:t>
            </a:r>
          </a:p>
          <a:p>
            <a:pPr algn="l">
              <a:lnSpc>
                <a:spcPts val="4663"/>
              </a:lnSpc>
            </a:pPr>
            <a:r>
              <a:rPr lang="en-US" sz="4090">
                <a:solidFill>
                  <a:srgbClr val="FFFFFF"/>
                </a:solidFill>
                <a:latin typeface="Courier Prime"/>
                <a:ea typeface="Courier Prime"/>
                <a:cs typeface="Courier Prime"/>
                <a:sym typeface="Courier Prime"/>
              </a:rPr>
              <a:t>5.    ¿Existe relación entre la vinculación laboral y el tipo de lesión?</a:t>
            </a:r>
          </a:p>
          <a:p>
            <a:pPr algn="l">
              <a:lnSpc>
                <a:spcPts val="4663"/>
              </a:lnSpc>
            </a:pPr>
            <a:r>
              <a:rPr lang="en-US" sz="4090">
                <a:solidFill>
                  <a:srgbClr val="FFFFFF"/>
                </a:solidFill>
                <a:latin typeface="Courier Prime"/>
                <a:ea typeface="Courier Prime"/>
                <a:cs typeface="Courier Prime"/>
                <a:sym typeface="Courier Prime"/>
              </a:rPr>
              <a:t>6.    ¿Las fallas de mantenimiento o de operación son la causa principal de muertes?</a:t>
            </a:r>
          </a:p>
          <a:p>
            <a:pPr algn="l">
              <a:lnSpc>
                <a:spcPts val="4663"/>
              </a:lnSpc>
            </a:pPr>
            <a:r>
              <a:rPr lang="en-US" sz="4090">
                <a:solidFill>
                  <a:srgbClr val="FFFFFF"/>
                </a:solidFill>
                <a:latin typeface="Courier Prime"/>
                <a:ea typeface="Courier Prime"/>
                <a:cs typeface="Courier Prime"/>
                <a:sym typeface="Courier Prime"/>
              </a:rPr>
              <a:t>7.    ¿Qué empresas presentan más accidentes?</a:t>
            </a:r>
          </a:p>
          <a:p>
            <a:pPr algn="l">
              <a:lnSpc>
                <a:spcPts val="4663"/>
              </a:lnSpc>
            </a:pPr>
          </a:p>
          <a:p>
            <a:pPr algn="l">
              <a:lnSpc>
                <a:spcPts val="4663"/>
              </a:lnSpc>
            </a:pPr>
          </a:p>
          <a:p>
            <a:pPr algn="l">
              <a:lnSpc>
                <a:spcPts val="4663"/>
              </a:lnSpc>
            </a:pPr>
          </a:p>
        </p:txBody>
      </p:sp>
      <p:sp>
        <p:nvSpPr>
          <p:cNvPr name="TextBox 3" id="3"/>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transition spd="slow">
    <p:push dir="l"/>
  </p:transition>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7669986" y="2110834"/>
            <a:ext cx="9589314" cy="6217784"/>
          </a:xfrm>
          <a:custGeom>
            <a:avLst/>
            <a:gdLst/>
            <a:ahLst/>
            <a:cxnLst/>
            <a:rect r="r" b="b" t="t" l="l"/>
            <a:pathLst>
              <a:path h="6217784" w="9589314">
                <a:moveTo>
                  <a:pt x="0" y="0"/>
                </a:moveTo>
                <a:lnTo>
                  <a:pt x="9589314" y="0"/>
                </a:lnTo>
                <a:lnTo>
                  <a:pt x="9589314" y="6217785"/>
                </a:lnTo>
                <a:lnTo>
                  <a:pt x="0" y="6217785"/>
                </a:lnTo>
                <a:lnTo>
                  <a:pt x="0" y="0"/>
                </a:lnTo>
                <a:close/>
              </a:path>
            </a:pathLst>
          </a:custGeom>
          <a:blipFill>
            <a:blip r:embed="rId2"/>
            <a:stretch>
              <a:fillRect l="0" t="0" r="0" b="0"/>
            </a:stretch>
          </a:blipFill>
        </p:spPr>
      </p:sp>
      <p:sp>
        <p:nvSpPr>
          <p:cNvPr name="Freeform 3" id="3"/>
          <p:cNvSpPr/>
          <p:nvPr/>
        </p:nvSpPr>
        <p:spPr>
          <a:xfrm flipH="false" flipV="false" rot="0">
            <a:off x="475908" y="1413421"/>
            <a:ext cx="3802982" cy="6335623"/>
          </a:xfrm>
          <a:custGeom>
            <a:avLst/>
            <a:gdLst/>
            <a:ahLst/>
            <a:cxnLst/>
            <a:rect r="r" b="b" t="t" l="l"/>
            <a:pathLst>
              <a:path h="6335623" w="3802982">
                <a:moveTo>
                  <a:pt x="0" y="0"/>
                </a:moveTo>
                <a:lnTo>
                  <a:pt x="3802982" y="0"/>
                </a:lnTo>
                <a:lnTo>
                  <a:pt x="3802982" y="6335623"/>
                </a:lnTo>
                <a:lnTo>
                  <a:pt x="0" y="6335623"/>
                </a:lnTo>
                <a:lnTo>
                  <a:pt x="0" y="0"/>
                </a:lnTo>
                <a:close/>
              </a:path>
            </a:pathLst>
          </a:custGeom>
          <a:blipFill>
            <a:blip r:embed="rId3"/>
            <a:stretch>
              <a:fillRect l="0" t="0" r="0" b="0"/>
            </a:stretch>
          </a:blipFill>
        </p:spPr>
      </p:sp>
      <p:sp>
        <p:nvSpPr>
          <p:cNvPr name="Freeform 4" id="4"/>
          <p:cNvSpPr/>
          <p:nvPr/>
        </p:nvSpPr>
        <p:spPr>
          <a:xfrm flipH="false" flipV="false" rot="0">
            <a:off x="2666119" y="2045963"/>
            <a:ext cx="1612771" cy="472102"/>
          </a:xfrm>
          <a:custGeom>
            <a:avLst/>
            <a:gdLst/>
            <a:ahLst/>
            <a:cxnLst/>
            <a:rect r="r" b="b" t="t" l="l"/>
            <a:pathLst>
              <a:path h="472102" w="1612771">
                <a:moveTo>
                  <a:pt x="0" y="0"/>
                </a:moveTo>
                <a:lnTo>
                  <a:pt x="1612771" y="0"/>
                </a:lnTo>
                <a:lnTo>
                  <a:pt x="1612771" y="472102"/>
                </a:lnTo>
                <a:lnTo>
                  <a:pt x="0" y="4721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837907" y="7123053"/>
            <a:ext cx="1612771" cy="472102"/>
          </a:xfrm>
          <a:custGeom>
            <a:avLst/>
            <a:gdLst/>
            <a:ahLst/>
            <a:cxnLst/>
            <a:rect r="r" b="b" t="t" l="l"/>
            <a:pathLst>
              <a:path h="472102" w="1612771">
                <a:moveTo>
                  <a:pt x="0" y="0"/>
                </a:moveTo>
                <a:lnTo>
                  <a:pt x="1612771" y="0"/>
                </a:lnTo>
                <a:lnTo>
                  <a:pt x="1612771" y="472102"/>
                </a:lnTo>
                <a:lnTo>
                  <a:pt x="0" y="4721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339599" y="4581232"/>
            <a:ext cx="1882160" cy="1663145"/>
          </a:xfrm>
          <a:custGeom>
            <a:avLst/>
            <a:gdLst/>
            <a:ahLst/>
            <a:cxnLst/>
            <a:rect r="r" b="b" t="t" l="l"/>
            <a:pathLst>
              <a:path h="1663145" w="1882160">
                <a:moveTo>
                  <a:pt x="0" y="0"/>
                </a:moveTo>
                <a:lnTo>
                  <a:pt x="1882160" y="0"/>
                </a:lnTo>
                <a:lnTo>
                  <a:pt x="1882160" y="1663145"/>
                </a:lnTo>
                <a:lnTo>
                  <a:pt x="0" y="16631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475908" y="8320278"/>
            <a:ext cx="16998191" cy="1780794"/>
          </a:xfrm>
          <a:prstGeom prst="rect">
            <a:avLst/>
          </a:prstGeom>
        </p:spPr>
        <p:txBody>
          <a:bodyPr anchor="t" rtlCol="false" tIns="0" lIns="0" bIns="0" rIns="0">
            <a:spAutoFit/>
          </a:bodyPr>
          <a:lstStyle/>
          <a:p>
            <a:pPr algn="just">
              <a:lnSpc>
                <a:spcPts val="3588"/>
              </a:lnSpc>
            </a:pPr>
            <a:r>
              <a:rPr lang="en-US" sz="2300">
                <a:solidFill>
                  <a:srgbClr val="FFFFFF"/>
                </a:solidFill>
                <a:latin typeface="Courier Prime"/>
                <a:ea typeface="Courier Prime"/>
                <a:cs typeface="Courier Prime"/>
                <a:sym typeface="Courier Prime"/>
              </a:rPr>
              <a:t>La gráfica presenta cómo se distribuyen los accidentes eléctricos por año entre 2010 y 2021. Se observa que el mayor</a:t>
            </a:r>
            <a:r>
              <a:rPr lang="en-US" sz="2300">
                <a:solidFill>
                  <a:srgbClr val="FFFFFF"/>
                </a:solidFill>
                <a:latin typeface="Courier Prime"/>
                <a:ea typeface="Courier Prime"/>
                <a:cs typeface="Courier Prime"/>
                <a:sym typeface="Courier Prime"/>
              </a:rPr>
              <a:t> número de casos se registró en 2013, superando los 90 incidentes. A partir de 2015, la tendencia muestra una disminución más notable, llegando a cifras considerablemente bajas en los años 2020 y 2021.</a:t>
            </a:r>
          </a:p>
        </p:txBody>
      </p:sp>
      <p:sp>
        <p:nvSpPr>
          <p:cNvPr name="TextBox 8" id="8"/>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Visualización de datos {</a:t>
            </a:r>
          </a:p>
        </p:txBody>
      </p:sp>
      <p:sp>
        <p:nvSpPr>
          <p:cNvPr name="TextBox 9" id="9"/>
          <p:cNvSpPr txBox="true"/>
          <p:nvPr/>
        </p:nvSpPr>
        <p:spPr>
          <a:xfrm rot="0">
            <a:off x="9984574" y="314616"/>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Power BI</a:t>
            </a:r>
          </a:p>
        </p:txBody>
      </p:sp>
      <p:sp>
        <p:nvSpPr>
          <p:cNvPr name="TextBox 10" id="10"/>
          <p:cNvSpPr txBox="true"/>
          <p:nvPr/>
        </p:nvSpPr>
        <p:spPr>
          <a:xfrm rot="0">
            <a:off x="17259300" y="927735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1" id="11"/>
          <p:cNvSpPr txBox="true"/>
          <p:nvPr/>
        </p:nvSpPr>
        <p:spPr>
          <a:xfrm rot="0">
            <a:off x="6535413" y="1260528"/>
            <a:ext cx="10938686" cy="450256"/>
          </a:xfrm>
          <a:prstGeom prst="rect">
            <a:avLst/>
          </a:prstGeom>
        </p:spPr>
        <p:txBody>
          <a:bodyPr anchor="t" rtlCol="false" tIns="0" lIns="0" bIns="0" rIns="0">
            <a:spAutoFit/>
          </a:bodyPr>
          <a:lstStyle/>
          <a:p>
            <a:pPr algn="l">
              <a:lnSpc>
                <a:spcPts val="3751"/>
              </a:lnSpc>
            </a:pPr>
            <a:r>
              <a:rPr lang="en-US" sz="2260">
                <a:solidFill>
                  <a:srgbClr val="FF914D"/>
                </a:solidFill>
                <a:latin typeface="Courier Prime"/>
                <a:ea typeface="Courier Prime"/>
                <a:cs typeface="Courier Prime"/>
                <a:sym typeface="Courier Prime"/>
              </a:rPr>
              <a:t>¿Cuál es la distribución anual de los accidentes eléctricos?</a:t>
            </a:r>
          </a:p>
        </p:txBody>
      </p:sp>
      <p:sp>
        <p:nvSpPr>
          <p:cNvPr name="Freeform 12" id="12"/>
          <p:cNvSpPr/>
          <p:nvPr/>
        </p:nvSpPr>
        <p:spPr>
          <a:xfrm flipH="false" flipV="false" rot="0">
            <a:off x="963193" y="2697835"/>
            <a:ext cx="634971" cy="561083"/>
          </a:xfrm>
          <a:custGeom>
            <a:avLst/>
            <a:gdLst/>
            <a:ahLst/>
            <a:cxnLst/>
            <a:rect r="r" b="b" t="t" l="l"/>
            <a:pathLst>
              <a:path h="561083" w="634971">
                <a:moveTo>
                  <a:pt x="0" y="0"/>
                </a:moveTo>
                <a:lnTo>
                  <a:pt x="634971" y="0"/>
                </a:lnTo>
                <a:lnTo>
                  <a:pt x="634971" y="561084"/>
                </a:lnTo>
                <a:lnTo>
                  <a:pt x="0" y="5610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3" id="13"/>
          <p:cNvSpPr/>
          <p:nvPr/>
        </p:nvSpPr>
        <p:spPr>
          <a:xfrm flipV="true">
            <a:off x="3869953" y="2282014"/>
            <a:ext cx="1209237" cy="28537"/>
          </a:xfrm>
          <a:prstGeom prst="line">
            <a:avLst/>
          </a:prstGeom>
          <a:ln cap="flat" w="57150">
            <a:solidFill>
              <a:srgbClr val="FA3A2F"/>
            </a:solidFill>
            <a:prstDash val="solid"/>
            <a:headEnd type="none" len="sm" w="sm"/>
            <a:tailEnd type="triangle" len="med" w="lg"/>
          </a:ln>
        </p:spPr>
      </p:sp>
      <p:sp>
        <p:nvSpPr>
          <p:cNvPr name="TextBox 14" id="14"/>
          <p:cNvSpPr txBox="true"/>
          <p:nvPr/>
        </p:nvSpPr>
        <p:spPr>
          <a:xfrm rot="0">
            <a:off x="5214272" y="2037836"/>
            <a:ext cx="1432263" cy="295699"/>
          </a:xfrm>
          <a:prstGeom prst="rect">
            <a:avLst/>
          </a:prstGeom>
        </p:spPr>
        <p:txBody>
          <a:bodyPr anchor="t" rtlCol="false" tIns="0" lIns="0" bIns="0" rIns="0">
            <a:spAutoFit/>
          </a:bodyPr>
          <a:lstStyle/>
          <a:p>
            <a:pPr algn="l">
              <a:lnSpc>
                <a:spcPts val="2423"/>
              </a:lnSpc>
            </a:pPr>
            <a:r>
              <a:rPr lang="en-US" sz="1460">
                <a:solidFill>
                  <a:srgbClr val="FA3A2F"/>
                </a:solidFill>
                <a:latin typeface="Courier Prime"/>
                <a:ea typeface="Courier Prime"/>
                <a:cs typeface="Courier Prime"/>
                <a:sym typeface="Courier Prime"/>
              </a:rPr>
              <a:t>Dato 1</a:t>
            </a:r>
          </a:p>
        </p:txBody>
      </p:sp>
      <p:sp>
        <p:nvSpPr>
          <p:cNvPr name="AutoShape 15" id="15"/>
          <p:cNvSpPr/>
          <p:nvPr/>
        </p:nvSpPr>
        <p:spPr>
          <a:xfrm>
            <a:off x="2061500" y="5384238"/>
            <a:ext cx="2663378" cy="28567"/>
          </a:xfrm>
          <a:prstGeom prst="line">
            <a:avLst/>
          </a:prstGeom>
          <a:ln cap="flat" w="57150">
            <a:solidFill>
              <a:srgbClr val="FA3A2F"/>
            </a:solidFill>
            <a:prstDash val="solid"/>
            <a:headEnd type="none" len="sm" w="sm"/>
            <a:tailEnd type="triangle" len="med" w="lg"/>
          </a:ln>
        </p:spPr>
      </p:sp>
      <p:sp>
        <p:nvSpPr>
          <p:cNvPr name="TextBox 16" id="16"/>
          <p:cNvSpPr txBox="true"/>
          <p:nvPr/>
        </p:nvSpPr>
        <p:spPr>
          <a:xfrm rot="0">
            <a:off x="4888505" y="5168626"/>
            <a:ext cx="1432263" cy="905299"/>
          </a:xfrm>
          <a:prstGeom prst="rect">
            <a:avLst/>
          </a:prstGeom>
        </p:spPr>
        <p:txBody>
          <a:bodyPr anchor="t" rtlCol="false" tIns="0" lIns="0" bIns="0" rIns="0">
            <a:spAutoFit/>
          </a:bodyPr>
          <a:lstStyle/>
          <a:p>
            <a:pPr algn="l">
              <a:lnSpc>
                <a:spcPts val="2423"/>
              </a:lnSpc>
            </a:pPr>
            <a:r>
              <a:rPr lang="en-US" sz="1460">
                <a:solidFill>
                  <a:srgbClr val="FA3A2F"/>
                </a:solidFill>
                <a:latin typeface="Courier Prime"/>
                <a:ea typeface="Courier Prime"/>
                <a:cs typeface="Courier Prime"/>
                <a:sym typeface="Courier Prime"/>
              </a:rPr>
              <a:t>Campos de visualización</a:t>
            </a:r>
          </a:p>
        </p:txBody>
      </p:sp>
      <p:sp>
        <p:nvSpPr>
          <p:cNvPr name="AutoShape 17" id="17"/>
          <p:cNvSpPr/>
          <p:nvPr/>
        </p:nvSpPr>
        <p:spPr>
          <a:xfrm flipV="true">
            <a:off x="4134741" y="7352920"/>
            <a:ext cx="631875" cy="12368"/>
          </a:xfrm>
          <a:prstGeom prst="line">
            <a:avLst/>
          </a:prstGeom>
          <a:ln cap="flat" w="57150">
            <a:solidFill>
              <a:srgbClr val="FA3A2F"/>
            </a:solidFill>
            <a:prstDash val="solid"/>
            <a:headEnd type="none" len="sm" w="sm"/>
            <a:tailEnd type="triangle" len="med" w="lg"/>
          </a:ln>
        </p:spPr>
      </p:sp>
      <p:sp>
        <p:nvSpPr>
          <p:cNvPr name="AutoShape 18" id="18"/>
          <p:cNvSpPr/>
          <p:nvPr/>
        </p:nvSpPr>
        <p:spPr>
          <a:xfrm>
            <a:off x="1519889" y="3006881"/>
            <a:ext cx="3557282" cy="251986"/>
          </a:xfrm>
          <a:prstGeom prst="line">
            <a:avLst/>
          </a:prstGeom>
          <a:ln cap="flat" w="57150">
            <a:solidFill>
              <a:srgbClr val="FA3A2F"/>
            </a:solidFill>
            <a:prstDash val="solid"/>
            <a:headEnd type="none" len="sm" w="sm"/>
            <a:tailEnd type="triangle" len="med" w="lg"/>
          </a:ln>
        </p:spPr>
      </p:sp>
      <p:sp>
        <p:nvSpPr>
          <p:cNvPr name="TextBox 19" id="19"/>
          <p:cNvSpPr txBox="true"/>
          <p:nvPr/>
        </p:nvSpPr>
        <p:spPr>
          <a:xfrm rot="0">
            <a:off x="5214272" y="3044151"/>
            <a:ext cx="2886403" cy="295699"/>
          </a:xfrm>
          <a:prstGeom prst="rect">
            <a:avLst/>
          </a:prstGeom>
        </p:spPr>
        <p:txBody>
          <a:bodyPr anchor="t" rtlCol="false" tIns="0" lIns="0" bIns="0" rIns="0">
            <a:spAutoFit/>
          </a:bodyPr>
          <a:lstStyle/>
          <a:p>
            <a:pPr algn="l">
              <a:lnSpc>
                <a:spcPts val="2423"/>
              </a:lnSpc>
            </a:pPr>
            <a:r>
              <a:rPr lang="en-US" sz="1460">
                <a:solidFill>
                  <a:srgbClr val="FA3A2F"/>
                </a:solidFill>
                <a:latin typeface="Courier Prime"/>
                <a:ea typeface="Courier Prime"/>
                <a:cs typeface="Courier Prime"/>
                <a:sym typeface="Courier Prime"/>
              </a:rPr>
              <a:t>Gráfica de área</a:t>
            </a:r>
          </a:p>
        </p:txBody>
      </p:sp>
      <p:sp>
        <p:nvSpPr>
          <p:cNvPr name="TextBox 20" id="20"/>
          <p:cNvSpPr txBox="true"/>
          <p:nvPr/>
        </p:nvSpPr>
        <p:spPr>
          <a:xfrm rot="0">
            <a:off x="4888505" y="7179339"/>
            <a:ext cx="1432263" cy="295699"/>
          </a:xfrm>
          <a:prstGeom prst="rect">
            <a:avLst/>
          </a:prstGeom>
        </p:spPr>
        <p:txBody>
          <a:bodyPr anchor="t" rtlCol="false" tIns="0" lIns="0" bIns="0" rIns="0">
            <a:spAutoFit/>
          </a:bodyPr>
          <a:lstStyle/>
          <a:p>
            <a:pPr algn="l">
              <a:lnSpc>
                <a:spcPts val="2423"/>
              </a:lnSpc>
            </a:pPr>
            <a:r>
              <a:rPr lang="en-US" sz="1460">
                <a:solidFill>
                  <a:srgbClr val="FA3A2F"/>
                </a:solidFill>
                <a:latin typeface="Courier Prime"/>
                <a:ea typeface="Courier Prime"/>
                <a:cs typeface="Courier Prime"/>
                <a:sym typeface="Courier Prime"/>
              </a:rPr>
              <a:t>Dato 2</a:t>
            </a:r>
          </a:p>
        </p:txBody>
      </p:sp>
    </p:spTree>
  </p:cSld>
  <p:clrMapOvr>
    <a:masterClrMapping/>
  </p:clrMapOvr>
  <p:transition spd="slow">
    <p:push dir="l"/>
  </p:transition>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8540569" y="4749632"/>
            <a:ext cx="8718731" cy="5209442"/>
          </a:xfrm>
          <a:custGeom>
            <a:avLst/>
            <a:gdLst/>
            <a:ahLst/>
            <a:cxnLst/>
            <a:rect r="r" b="b" t="t" l="l"/>
            <a:pathLst>
              <a:path h="5209442" w="8718731">
                <a:moveTo>
                  <a:pt x="0" y="0"/>
                </a:moveTo>
                <a:lnTo>
                  <a:pt x="8718731" y="0"/>
                </a:lnTo>
                <a:lnTo>
                  <a:pt x="8718731" y="5209442"/>
                </a:lnTo>
                <a:lnTo>
                  <a:pt x="0" y="5209442"/>
                </a:lnTo>
                <a:lnTo>
                  <a:pt x="0" y="0"/>
                </a:lnTo>
                <a:close/>
              </a:path>
            </a:pathLst>
          </a:custGeom>
          <a:blipFill>
            <a:blip r:embed="rId2"/>
            <a:stretch>
              <a:fillRect l="0" t="0" r="0" b="0"/>
            </a:stretch>
          </a:blipFill>
        </p:spPr>
      </p:sp>
      <p:sp>
        <p:nvSpPr>
          <p:cNvPr name="Freeform 3" id="3"/>
          <p:cNvSpPr/>
          <p:nvPr/>
        </p:nvSpPr>
        <p:spPr>
          <a:xfrm flipH="false" flipV="false" rot="0">
            <a:off x="646840" y="1374828"/>
            <a:ext cx="3332219" cy="5621799"/>
          </a:xfrm>
          <a:custGeom>
            <a:avLst/>
            <a:gdLst/>
            <a:ahLst/>
            <a:cxnLst/>
            <a:rect r="r" b="b" t="t" l="l"/>
            <a:pathLst>
              <a:path h="5621799" w="3332219">
                <a:moveTo>
                  <a:pt x="0" y="0"/>
                </a:moveTo>
                <a:lnTo>
                  <a:pt x="3332220" y="0"/>
                </a:lnTo>
                <a:lnTo>
                  <a:pt x="3332220" y="5621799"/>
                </a:lnTo>
                <a:lnTo>
                  <a:pt x="0" y="5621799"/>
                </a:lnTo>
                <a:lnTo>
                  <a:pt x="0" y="0"/>
                </a:lnTo>
                <a:close/>
              </a:path>
            </a:pathLst>
          </a:custGeom>
          <a:blipFill>
            <a:blip r:embed="rId3"/>
            <a:stretch>
              <a:fillRect l="0" t="0" r="0" b="0"/>
            </a:stretch>
          </a:blipFill>
        </p:spPr>
      </p:sp>
      <p:sp>
        <p:nvSpPr>
          <p:cNvPr name="TextBox 4" id="4"/>
          <p:cNvSpPr txBox="true"/>
          <p:nvPr/>
        </p:nvSpPr>
        <p:spPr>
          <a:xfrm rot="0">
            <a:off x="6594622" y="1625059"/>
            <a:ext cx="11015760" cy="3118485"/>
          </a:xfrm>
          <a:prstGeom prst="rect">
            <a:avLst/>
          </a:prstGeom>
        </p:spPr>
        <p:txBody>
          <a:bodyPr anchor="t" rtlCol="false" tIns="0" lIns="0" bIns="0" rIns="0">
            <a:spAutoFit/>
          </a:bodyPr>
          <a:lstStyle/>
          <a:p>
            <a:pPr algn="just">
              <a:lnSpc>
                <a:spcPts val="3600"/>
              </a:lnSpc>
            </a:pPr>
          </a:p>
          <a:p>
            <a:pPr algn="just" marL="518160" indent="-259080" lvl="1">
              <a:lnSpc>
                <a:spcPts val="3600"/>
              </a:lnSpc>
              <a:buFont typeface="Arial"/>
              <a:buChar char="•"/>
            </a:pPr>
            <a:r>
              <a:rPr lang="en-US" sz="2400">
                <a:solidFill>
                  <a:srgbClr val="FFFFFF"/>
                </a:solidFill>
                <a:latin typeface="Courier Prime"/>
                <a:ea typeface="Courier Prime"/>
                <a:cs typeface="Courier Prime"/>
                <a:sym typeface="Courier Prime"/>
              </a:rPr>
              <a:t>Putumayo concentra el mayor número de accidentes, con 90 casos (17,31%), lo que lo posiciona como el departamento con mayor incidencia.</a:t>
            </a:r>
          </a:p>
          <a:p>
            <a:pPr algn="just" marL="474981" indent="-237491" lvl="1">
              <a:lnSpc>
                <a:spcPts val="3300"/>
              </a:lnSpc>
              <a:buFont typeface="Arial"/>
              <a:buChar char="•"/>
            </a:pPr>
            <a:r>
              <a:rPr lang="en-US" sz="2200">
                <a:solidFill>
                  <a:srgbClr val="FFFFFF"/>
                </a:solidFill>
                <a:latin typeface="Courier Prime"/>
                <a:ea typeface="Courier Prime"/>
                <a:cs typeface="Courier Prime"/>
                <a:sym typeface="Courier Prime"/>
              </a:rPr>
              <a:t>Le siguen Antioquia (50 accidentes, 9,62%), Tolima (45 accidentes, 8,65%) y Cauca (41 accidentes, 7,88%).</a:t>
            </a:r>
          </a:p>
          <a:p>
            <a:pPr algn="just">
              <a:lnSpc>
                <a:spcPts val="3600"/>
              </a:lnSpc>
            </a:pPr>
          </a:p>
        </p:txBody>
      </p:sp>
      <p:sp>
        <p:nvSpPr>
          <p:cNvPr name="TextBox 5" id="5"/>
          <p:cNvSpPr txBox="true"/>
          <p:nvPr/>
        </p:nvSpPr>
        <p:spPr>
          <a:xfrm rot="0">
            <a:off x="17259300" y="927735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6" id="6"/>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Visualización de datos {</a:t>
            </a:r>
          </a:p>
        </p:txBody>
      </p:sp>
      <p:sp>
        <p:nvSpPr>
          <p:cNvPr name="TextBox 7" id="7"/>
          <p:cNvSpPr txBox="true"/>
          <p:nvPr/>
        </p:nvSpPr>
        <p:spPr>
          <a:xfrm rot="0">
            <a:off x="9984574" y="314616"/>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Power BI</a:t>
            </a:r>
          </a:p>
        </p:txBody>
      </p:sp>
      <p:sp>
        <p:nvSpPr>
          <p:cNvPr name="TextBox 8" id="8"/>
          <p:cNvSpPr txBox="true"/>
          <p:nvPr/>
        </p:nvSpPr>
        <p:spPr>
          <a:xfrm rot="0">
            <a:off x="6535413" y="1260528"/>
            <a:ext cx="10938686" cy="450256"/>
          </a:xfrm>
          <a:prstGeom prst="rect">
            <a:avLst/>
          </a:prstGeom>
        </p:spPr>
        <p:txBody>
          <a:bodyPr anchor="t" rtlCol="false" tIns="0" lIns="0" bIns="0" rIns="0">
            <a:spAutoFit/>
          </a:bodyPr>
          <a:lstStyle/>
          <a:p>
            <a:pPr algn="l">
              <a:lnSpc>
                <a:spcPts val="3751"/>
              </a:lnSpc>
            </a:pPr>
            <a:r>
              <a:rPr lang="en-US" sz="2260">
                <a:solidFill>
                  <a:srgbClr val="FF914D"/>
                </a:solidFill>
                <a:latin typeface="Courier Prime"/>
                <a:ea typeface="Courier Prime"/>
                <a:cs typeface="Courier Prime"/>
                <a:sym typeface="Courier Prime"/>
              </a:rPr>
              <a:t>¿Qué departamentos y municipios registran más accidentes?</a:t>
            </a:r>
          </a:p>
        </p:txBody>
      </p:sp>
      <p:sp>
        <p:nvSpPr>
          <p:cNvPr name="Freeform 9" id="9"/>
          <p:cNvSpPr/>
          <p:nvPr/>
        </p:nvSpPr>
        <p:spPr>
          <a:xfrm flipH="false" flipV="false" rot="0">
            <a:off x="2763166" y="2394487"/>
            <a:ext cx="1427054" cy="417738"/>
          </a:xfrm>
          <a:custGeom>
            <a:avLst/>
            <a:gdLst/>
            <a:ahLst/>
            <a:cxnLst/>
            <a:rect r="r" b="b" t="t" l="l"/>
            <a:pathLst>
              <a:path h="417738" w="1427054">
                <a:moveTo>
                  <a:pt x="0" y="0"/>
                </a:moveTo>
                <a:lnTo>
                  <a:pt x="1427054" y="0"/>
                </a:lnTo>
                <a:lnTo>
                  <a:pt x="1427054" y="417737"/>
                </a:lnTo>
                <a:lnTo>
                  <a:pt x="0" y="4177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713685" y="5952278"/>
            <a:ext cx="1427054" cy="417738"/>
          </a:xfrm>
          <a:custGeom>
            <a:avLst/>
            <a:gdLst/>
            <a:ahLst/>
            <a:cxnLst/>
            <a:rect r="r" b="b" t="t" l="l"/>
            <a:pathLst>
              <a:path h="417738" w="1427054">
                <a:moveTo>
                  <a:pt x="0" y="0"/>
                </a:moveTo>
                <a:lnTo>
                  <a:pt x="1427054" y="0"/>
                </a:lnTo>
                <a:lnTo>
                  <a:pt x="1427054" y="417737"/>
                </a:lnTo>
                <a:lnTo>
                  <a:pt x="0" y="4177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646840" y="4121447"/>
            <a:ext cx="1665422" cy="1471628"/>
          </a:xfrm>
          <a:custGeom>
            <a:avLst/>
            <a:gdLst/>
            <a:ahLst/>
            <a:cxnLst/>
            <a:rect r="r" b="b" t="t" l="l"/>
            <a:pathLst>
              <a:path h="1471628" w="1665422">
                <a:moveTo>
                  <a:pt x="0" y="0"/>
                </a:moveTo>
                <a:lnTo>
                  <a:pt x="1665423" y="0"/>
                </a:lnTo>
                <a:lnTo>
                  <a:pt x="1665423" y="1471628"/>
                </a:lnTo>
                <a:lnTo>
                  <a:pt x="0" y="14716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2151833" y="2728732"/>
            <a:ext cx="561852" cy="496473"/>
          </a:xfrm>
          <a:custGeom>
            <a:avLst/>
            <a:gdLst/>
            <a:ahLst/>
            <a:cxnLst/>
            <a:rect r="r" b="b" t="t" l="l"/>
            <a:pathLst>
              <a:path h="496473" w="561852">
                <a:moveTo>
                  <a:pt x="0" y="0"/>
                </a:moveTo>
                <a:lnTo>
                  <a:pt x="561852" y="0"/>
                </a:lnTo>
                <a:lnTo>
                  <a:pt x="561852" y="496472"/>
                </a:lnTo>
                <a:lnTo>
                  <a:pt x="0" y="4964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3" id="13"/>
          <p:cNvSpPr/>
          <p:nvPr/>
        </p:nvSpPr>
        <p:spPr>
          <a:xfrm flipV="true">
            <a:off x="3979977" y="2598424"/>
            <a:ext cx="695820" cy="25251"/>
          </a:xfrm>
          <a:prstGeom prst="line">
            <a:avLst/>
          </a:prstGeom>
          <a:ln cap="flat" w="47625">
            <a:solidFill>
              <a:srgbClr val="FA3A2F"/>
            </a:solidFill>
            <a:prstDash val="solid"/>
            <a:headEnd type="none" len="sm" w="sm"/>
            <a:tailEnd type="triangle" len="med" w="lg"/>
          </a:ln>
        </p:spPr>
      </p:sp>
      <p:sp>
        <p:nvSpPr>
          <p:cNvPr name="TextBox 14" id="14"/>
          <p:cNvSpPr txBox="true"/>
          <p:nvPr/>
        </p:nvSpPr>
        <p:spPr>
          <a:xfrm rot="0">
            <a:off x="4846680" y="2409145"/>
            <a:ext cx="1267333" cy="251373"/>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Dato 1</a:t>
            </a:r>
          </a:p>
        </p:txBody>
      </p:sp>
      <p:sp>
        <p:nvSpPr>
          <p:cNvPr name="AutoShape 15" id="15"/>
          <p:cNvSpPr/>
          <p:nvPr/>
        </p:nvSpPr>
        <p:spPr>
          <a:xfrm>
            <a:off x="1833269" y="5031179"/>
            <a:ext cx="2356680" cy="25277"/>
          </a:xfrm>
          <a:prstGeom prst="line">
            <a:avLst/>
          </a:prstGeom>
          <a:ln cap="flat" w="47625">
            <a:solidFill>
              <a:srgbClr val="FA3A2F"/>
            </a:solidFill>
            <a:prstDash val="solid"/>
            <a:headEnd type="none" len="sm" w="sm"/>
            <a:tailEnd type="triangle" len="med" w="lg"/>
          </a:ln>
        </p:spPr>
      </p:sp>
      <p:sp>
        <p:nvSpPr>
          <p:cNvPr name="TextBox 16" id="16"/>
          <p:cNvSpPr txBox="true"/>
          <p:nvPr/>
        </p:nvSpPr>
        <p:spPr>
          <a:xfrm rot="0">
            <a:off x="4357798" y="4766327"/>
            <a:ext cx="1437683" cy="521074"/>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Campos de visualización</a:t>
            </a:r>
          </a:p>
        </p:txBody>
      </p:sp>
      <p:sp>
        <p:nvSpPr>
          <p:cNvPr name="AutoShape 17" id="17"/>
          <p:cNvSpPr/>
          <p:nvPr/>
        </p:nvSpPr>
        <p:spPr>
          <a:xfrm flipV="true">
            <a:off x="3861183" y="6155675"/>
            <a:ext cx="559112" cy="10943"/>
          </a:xfrm>
          <a:prstGeom prst="line">
            <a:avLst/>
          </a:prstGeom>
          <a:ln cap="flat" w="47625">
            <a:solidFill>
              <a:srgbClr val="FA3A2F"/>
            </a:solidFill>
            <a:prstDash val="solid"/>
            <a:headEnd type="none" len="sm" w="sm"/>
            <a:tailEnd type="triangle" len="med" w="lg"/>
          </a:ln>
        </p:spPr>
      </p:sp>
      <p:sp>
        <p:nvSpPr>
          <p:cNvPr name="AutoShape 18" id="18"/>
          <p:cNvSpPr/>
          <p:nvPr/>
        </p:nvSpPr>
        <p:spPr>
          <a:xfrm>
            <a:off x="2434546" y="2977014"/>
            <a:ext cx="1923253" cy="248190"/>
          </a:xfrm>
          <a:prstGeom prst="line">
            <a:avLst/>
          </a:prstGeom>
          <a:ln cap="flat" w="47625">
            <a:solidFill>
              <a:srgbClr val="FA3A2F"/>
            </a:solidFill>
            <a:prstDash val="solid"/>
            <a:headEnd type="none" len="sm" w="sm"/>
            <a:tailEnd type="triangle" len="med" w="lg"/>
          </a:ln>
        </p:spPr>
      </p:sp>
      <p:sp>
        <p:nvSpPr>
          <p:cNvPr name="TextBox 19" id="19"/>
          <p:cNvSpPr txBox="true"/>
          <p:nvPr/>
        </p:nvSpPr>
        <p:spPr>
          <a:xfrm rot="0">
            <a:off x="4420295" y="3070943"/>
            <a:ext cx="2554024" cy="251373"/>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Gráfica de anillos</a:t>
            </a:r>
          </a:p>
        </p:txBody>
      </p:sp>
      <p:sp>
        <p:nvSpPr>
          <p:cNvPr name="TextBox 20" id="20"/>
          <p:cNvSpPr txBox="true"/>
          <p:nvPr/>
        </p:nvSpPr>
        <p:spPr>
          <a:xfrm rot="0">
            <a:off x="4528149" y="6012357"/>
            <a:ext cx="1267333" cy="251373"/>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Dato 2</a:t>
            </a:r>
          </a:p>
        </p:txBody>
      </p:sp>
      <p:sp>
        <p:nvSpPr>
          <p:cNvPr name="TextBox 21" id="21"/>
          <p:cNvSpPr txBox="true"/>
          <p:nvPr/>
        </p:nvSpPr>
        <p:spPr>
          <a:xfrm rot="0">
            <a:off x="0" y="6910902"/>
            <a:ext cx="8331019" cy="3651885"/>
          </a:xfrm>
          <a:prstGeom prst="rect">
            <a:avLst/>
          </a:prstGeom>
        </p:spPr>
        <p:txBody>
          <a:bodyPr anchor="t" rtlCol="false" tIns="0" lIns="0" bIns="0" rIns="0">
            <a:spAutoFit/>
          </a:bodyPr>
          <a:lstStyle/>
          <a:p>
            <a:pPr algn="just" marL="518160" indent="-259080" lvl="1">
              <a:lnSpc>
                <a:spcPts val="3600"/>
              </a:lnSpc>
              <a:buFont typeface="Arial"/>
              <a:buChar char="•"/>
            </a:pPr>
            <a:r>
              <a:rPr lang="en-US" sz="2400">
                <a:solidFill>
                  <a:srgbClr val="FFFFFF"/>
                </a:solidFill>
                <a:latin typeface="Courier Prime"/>
                <a:ea typeface="Courier Prime"/>
                <a:cs typeface="Courier Prime"/>
                <a:sym typeface="Courier Prime"/>
              </a:rPr>
              <a:t>L</a:t>
            </a:r>
            <a:r>
              <a:rPr lang="en-US" sz="2400">
                <a:solidFill>
                  <a:srgbClr val="FFFFFF"/>
                </a:solidFill>
                <a:latin typeface="Courier Prime"/>
                <a:ea typeface="Courier Prime"/>
                <a:cs typeface="Courier Prime"/>
                <a:sym typeface="Courier Prime"/>
              </a:rPr>
              <a:t>a distribución no es uniforme. Algunos departamentos tienen una carga desproporcionadamente alta de accidentes en comparación con otros, lo que podría reflejar diferencias en factores</a:t>
            </a:r>
          </a:p>
          <a:p>
            <a:pPr algn="just" marL="518160" indent="-259080" lvl="1">
              <a:lnSpc>
                <a:spcPts val="3600"/>
              </a:lnSpc>
              <a:buFont typeface="Arial"/>
              <a:buChar char="•"/>
            </a:pPr>
            <a:r>
              <a:rPr lang="en-US" sz="2400">
                <a:solidFill>
                  <a:srgbClr val="FFFFFF"/>
                </a:solidFill>
                <a:latin typeface="Courier Prime"/>
                <a:ea typeface="Courier Prime"/>
                <a:cs typeface="Courier Prime"/>
                <a:sym typeface="Courier Prime"/>
              </a:rPr>
              <a:t>Niv</a:t>
            </a:r>
            <a:r>
              <a:rPr lang="en-US" sz="2400">
                <a:solidFill>
                  <a:srgbClr val="FFFFFF"/>
                </a:solidFill>
                <a:latin typeface="Courier Prime"/>
                <a:ea typeface="Courier Prime"/>
                <a:cs typeface="Courier Prime"/>
                <a:sym typeface="Courier Prime"/>
              </a:rPr>
              <a:t>el de tránsito o actividades industriales</a:t>
            </a:r>
          </a:p>
          <a:p>
            <a:pPr algn="just">
              <a:lnSpc>
                <a:spcPts val="3600"/>
              </a:lnSpc>
            </a:pPr>
          </a:p>
        </p:txBody>
      </p:sp>
    </p:spTree>
  </p:cSld>
  <p:clrMapOvr>
    <a:masterClrMapping/>
  </p:clrMapOvr>
  <p:transition spd="slow">
    <p:push dir="l"/>
  </p:transition>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6602081" y="1893916"/>
            <a:ext cx="9611566" cy="5223176"/>
          </a:xfrm>
          <a:custGeom>
            <a:avLst/>
            <a:gdLst/>
            <a:ahLst/>
            <a:cxnLst/>
            <a:rect r="r" b="b" t="t" l="l"/>
            <a:pathLst>
              <a:path h="5223176" w="9611566">
                <a:moveTo>
                  <a:pt x="0" y="0"/>
                </a:moveTo>
                <a:lnTo>
                  <a:pt x="9611566" y="0"/>
                </a:lnTo>
                <a:lnTo>
                  <a:pt x="9611566" y="5223176"/>
                </a:lnTo>
                <a:lnTo>
                  <a:pt x="0" y="5223176"/>
                </a:lnTo>
                <a:lnTo>
                  <a:pt x="0" y="0"/>
                </a:lnTo>
                <a:close/>
              </a:path>
            </a:pathLst>
          </a:custGeom>
          <a:blipFill>
            <a:blip r:embed="rId2"/>
            <a:stretch>
              <a:fillRect l="0" t="-604" r="0" b="-604"/>
            </a:stretch>
          </a:blipFill>
        </p:spPr>
      </p:sp>
      <p:sp>
        <p:nvSpPr>
          <p:cNvPr name="TextBox 3" id="3"/>
          <p:cNvSpPr txBox="true"/>
          <p:nvPr/>
        </p:nvSpPr>
        <p:spPr>
          <a:xfrm rot="0">
            <a:off x="144042" y="7196814"/>
            <a:ext cx="16492003" cy="2958464"/>
          </a:xfrm>
          <a:prstGeom prst="rect">
            <a:avLst/>
          </a:prstGeom>
        </p:spPr>
        <p:txBody>
          <a:bodyPr anchor="t" rtlCol="false" tIns="0" lIns="0" bIns="0" rIns="0">
            <a:spAutoFit/>
          </a:bodyPr>
          <a:lstStyle/>
          <a:p>
            <a:pPr algn="just" marL="561344" indent="-280672" lvl="1">
              <a:lnSpc>
                <a:spcPts val="3900"/>
              </a:lnSpc>
              <a:buFont typeface="Arial"/>
              <a:buChar char="•"/>
            </a:pPr>
            <a:r>
              <a:rPr lang="en-US" sz="2600">
                <a:solidFill>
                  <a:srgbClr val="FFFFFF"/>
                </a:solidFill>
                <a:latin typeface="Courier Prime"/>
                <a:ea typeface="Courier Prime"/>
                <a:cs typeface="Courier Prime"/>
                <a:sym typeface="Courier Prime"/>
              </a:rPr>
              <a:t>Por esta grafica podemos observar una desatención de normas y violación de distancias de seguridad son las siguientes causas más frecuentes, con cifras cercanas a los 100 accidentes, lo que indica problemas de falta de cumplimiento de procedimientos y normas.</a:t>
            </a:r>
          </a:p>
          <a:p>
            <a:pPr algn="just" marL="561344" indent="-280672" lvl="1">
              <a:lnSpc>
                <a:spcPts val="3900"/>
              </a:lnSpc>
              <a:buFont typeface="Arial"/>
              <a:buChar char="•"/>
            </a:pPr>
            <a:r>
              <a:rPr lang="en-US" sz="2600">
                <a:solidFill>
                  <a:srgbClr val="FFFFFF"/>
                </a:solidFill>
                <a:latin typeface="Courier Prime"/>
                <a:ea typeface="Courier Prime"/>
                <a:cs typeface="Courier Prime"/>
                <a:sym typeface="Courier Prime"/>
              </a:rPr>
              <a:t>También resaltan el contacto eléctrico, accidentado externo, y negligencia en operación, lo que señala fallas humanas como una causa predominante.</a:t>
            </a:r>
          </a:p>
        </p:txBody>
      </p:sp>
      <p:sp>
        <p:nvSpPr>
          <p:cNvPr name="Freeform 4" id="4"/>
          <p:cNvSpPr/>
          <p:nvPr/>
        </p:nvSpPr>
        <p:spPr>
          <a:xfrm flipH="false" flipV="false" rot="0">
            <a:off x="467814" y="1432604"/>
            <a:ext cx="3307502" cy="5545135"/>
          </a:xfrm>
          <a:custGeom>
            <a:avLst/>
            <a:gdLst/>
            <a:ahLst/>
            <a:cxnLst/>
            <a:rect r="r" b="b" t="t" l="l"/>
            <a:pathLst>
              <a:path h="5545135" w="3307502">
                <a:moveTo>
                  <a:pt x="0" y="0"/>
                </a:moveTo>
                <a:lnTo>
                  <a:pt x="3307501" y="0"/>
                </a:lnTo>
                <a:lnTo>
                  <a:pt x="3307501" y="5545135"/>
                </a:lnTo>
                <a:lnTo>
                  <a:pt x="0" y="5545135"/>
                </a:lnTo>
                <a:lnTo>
                  <a:pt x="0" y="0"/>
                </a:lnTo>
                <a:close/>
              </a:path>
            </a:pathLst>
          </a:custGeom>
          <a:blipFill>
            <a:blip r:embed="rId3"/>
            <a:stretch>
              <a:fillRect l="0" t="0" r="0" b="0"/>
            </a:stretch>
          </a:blipFill>
        </p:spPr>
      </p:sp>
      <p:sp>
        <p:nvSpPr>
          <p:cNvPr name="TextBox 5" id="5"/>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Visualización de datos {</a:t>
            </a:r>
          </a:p>
        </p:txBody>
      </p:sp>
      <p:sp>
        <p:nvSpPr>
          <p:cNvPr name="TextBox 6" id="6"/>
          <p:cNvSpPr txBox="true"/>
          <p:nvPr/>
        </p:nvSpPr>
        <p:spPr>
          <a:xfrm rot="0">
            <a:off x="9984574" y="314616"/>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Power BI</a:t>
            </a:r>
          </a:p>
        </p:txBody>
      </p:sp>
      <p:sp>
        <p:nvSpPr>
          <p:cNvPr name="TextBox 7" id="7"/>
          <p:cNvSpPr txBox="true"/>
          <p:nvPr/>
        </p:nvSpPr>
        <p:spPr>
          <a:xfrm rot="0">
            <a:off x="17259300" y="927735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8" id="8"/>
          <p:cNvSpPr txBox="true"/>
          <p:nvPr/>
        </p:nvSpPr>
        <p:spPr>
          <a:xfrm rot="0">
            <a:off x="5795481" y="1318304"/>
            <a:ext cx="11463819" cy="471721"/>
          </a:xfrm>
          <a:prstGeom prst="rect">
            <a:avLst/>
          </a:prstGeom>
        </p:spPr>
        <p:txBody>
          <a:bodyPr anchor="t" rtlCol="false" tIns="0" lIns="0" bIns="0" rIns="0">
            <a:spAutoFit/>
          </a:bodyPr>
          <a:lstStyle/>
          <a:p>
            <a:pPr algn="l">
              <a:lnSpc>
                <a:spcPts val="3917"/>
              </a:lnSpc>
            </a:pPr>
            <a:r>
              <a:rPr lang="en-US" sz="2360">
                <a:solidFill>
                  <a:srgbClr val="FF914D"/>
                </a:solidFill>
                <a:latin typeface="Courier Prime"/>
                <a:ea typeface="Courier Prime"/>
                <a:cs typeface="Courier Prime"/>
                <a:sym typeface="Courier Prime"/>
              </a:rPr>
              <a:t>¿Cuál es la causa más frecuente de los accidentes eléctricos?</a:t>
            </a:r>
          </a:p>
        </p:txBody>
      </p:sp>
      <p:sp>
        <p:nvSpPr>
          <p:cNvPr name="Freeform 9" id="9"/>
          <p:cNvSpPr/>
          <p:nvPr/>
        </p:nvSpPr>
        <p:spPr>
          <a:xfrm flipH="false" flipV="false" rot="0">
            <a:off x="2552922" y="4439523"/>
            <a:ext cx="1427054" cy="417738"/>
          </a:xfrm>
          <a:custGeom>
            <a:avLst/>
            <a:gdLst/>
            <a:ahLst/>
            <a:cxnLst/>
            <a:rect r="r" b="b" t="t" l="l"/>
            <a:pathLst>
              <a:path h="417738" w="1427054">
                <a:moveTo>
                  <a:pt x="0" y="0"/>
                </a:moveTo>
                <a:lnTo>
                  <a:pt x="1427055" y="0"/>
                </a:lnTo>
                <a:lnTo>
                  <a:pt x="1427055" y="417738"/>
                </a:lnTo>
                <a:lnTo>
                  <a:pt x="0" y="4177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713685" y="5952278"/>
            <a:ext cx="1427054" cy="417738"/>
          </a:xfrm>
          <a:custGeom>
            <a:avLst/>
            <a:gdLst/>
            <a:ahLst/>
            <a:cxnLst/>
            <a:rect r="r" b="b" t="t" l="l"/>
            <a:pathLst>
              <a:path h="417738" w="1427054">
                <a:moveTo>
                  <a:pt x="0" y="0"/>
                </a:moveTo>
                <a:lnTo>
                  <a:pt x="1427054" y="0"/>
                </a:lnTo>
                <a:lnTo>
                  <a:pt x="1427054" y="417737"/>
                </a:lnTo>
                <a:lnTo>
                  <a:pt x="0" y="4177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646840" y="4121447"/>
            <a:ext cx="1665422" cy="1471628"/>
          </a:xfrm>
          <a:custGeom>
            <a:avLst/>
            <a:gdLst/>
            <a:ahLst/>
            <a:cxnLst/>
            <a:rect r="r" b="b" t="t" l="l"/>
            <a:pathLst>
              <a:path h="1471628" w="1665422">
                <a:moveTo>
                  <a:pt x="0" y="0"/>
                </a:moveTo>
                <a:lnTo>
                  <a:pt x="1665423" y="0"/>
                </a:lnTo>
                <a:lnTo>
                  <a:pt x="1665423" y="1471628"/>
                </a:lnTo>
                <a:lnTo>
                  <a:pt x="0" y="14716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479552" y="2298275"/>
            <a:ext cx="561852" cy="496473"/>
          </a:xfrm>
          <a:custGeom>
            <a:avLst/>
            <a:gdLst/>
            <a:ahLst/>
            <a:cxnLst/>
            <a:rect r="r" b="b" t="t" l="l"/>
            <a:pathLst>
              <a:path h="496473" w="561852">
                <a:moveTo>
                  <a:pt x="0" y="0"/>
                </a:moveTo>
                <a:lnTo>
                  <a:pt x="561851" y="0"/>
                </a:lnTo>
                <a:lnTo>
                  <a:pt x="561851" y="496473"/>
                </a:lnTo>
                <a:lnTo>
                  <a:pt x="0" y="4964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3" id="13"/>
          <p:cNvSpPr/>
          <p:nvPr/>
        </p:nvSpPr>
        <p:spPr>
          <a:xfrm flipV="true">
            <a:off x="3980840" y="4624671"/>
            <a:ext cx="695820" cy="25251"/>
          </a:xfrm>
          <a:prstGeom prst="line">
            <a:avLst/>
          </a:prstGeom>
          <a:ln cap="flat" w="47625">
            <a:solidFill>
              <a:srgbClr val="FA3A2F"/>
            </a:solidFill>
            <a:prstDash val="solid"/>
            <a:headEnd type="none" len="sm" w="sm"/>
            <a:tailEnd type="triangle" len="med" w="lg"/>
          </a:ln>
        </p:spPr>
      </p:sp>
      <p:sp>
        <p:nvSpPr>
          <p:cNvPr name="AutoShape 14" id="14"/>
          <p:cNvSpPr/>
          <p:nvPr/>
        </p:nvSpPr>
        <p:spPr>
          <a:xfrm>
            <a:off x="1873843" y="4909219"/>
            <a:ext cx="2292021" cy="548836"/>
          </a:xfrm>
          <a:prstGeom prst="line">
            <a:avLst/>
          </a:prstGeom>
          <a:ln cap="flat" w="47625">
            <a:solidFill>
              <a:srgbClr val="FA3A2F"/>
            </a:solidFill>
            <a:prstDash val="solid"/>
            <a:headEnd type="none" len="sm" w="sm"/>
            <a:tailEnd type="triangle" len="med" w="lg"/>
          </a:ln>
        </p:spPr>
      </p:sp>
      <p:sp>
        <p:nvSpPr>
          <p:cNvPr name="TextBox 15" id="15"/>
          <p:cNvSpPr txBox="true"/>
          <p:nvPr/>
        </p:nvSpPr>
        <p:spPr>
          <a:xfrm rot="0">
            <a:off x="4357798" y="5303963"/>
            <a:ext cx="1437683" cy="521074"/>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Campos de visualización</a:t>
            </a:r>
          </a:p>
        </p:txBody>
      </p:sp>
      <p:sp>
        <p:nvSpPr>
          <p:cNvPr name="AutoShape 16" id="16"/>
          <p:cNvSpPr/>
          <p:nvPr/>
        </p:nvSpPr>
        <p:spPr>
          <a:xfrm flipV="true">
            <a:off x="3861183" y="6155675"/>
            <a:ext cx="559112" cy="10943"/>
          </a:xfrm>
          <a:prstGeom prst="line">
            <a:avLst/>
          </a:prstGeom>
          <a:ln cap="flat" w="47625">
            <a:solidFill>
              <a:srgbClr val="FA3A2F"/>
            </a:solidFill>
            <a:prstDash val="solid"/>
            <a:headEnd type="none" len="sm" w="sm"/>
            <a:tailEnd type="triangle" len="med" w="lg"/>
          </a:ln>
        </p:spPr>
      </p:sp>
      <p:sp>
        <p:nvSpPr>
          <p:cNvPr name="AutoShape 17" id="17"/>
          <p:cNvSpPr/>
          <p:nvPr/>
        </p:nvSpPr>
        <p:spPr>
          <a:xfrm>
            <a:off x="1763525" y="2533473"/>
            <a:ext cx="2217315" cy="13039"/>
          </a:xfrm>
          <a:prstGeom prst="line">
            <a:avLst/>
          </a:prstGeom>
          <a:ln cap="flat" w="47625">
            <a:solidFill>
              <a:srgbClr val="FA3A2F"/>
            </a:solidFill>
            <a:prstDash val="solid"/>
            <a:headEnd type="none" len="sm" w="sm"/>
            <a:tailEnd type="triangle" len="med" w="lg"/>
          </a:ln>
        </p:spPr>
      </p:sp>
      <p:sp>
        <p:nvSpPr>
          <p:cNvPr name="TextBox 18" id="18"/>
          <p:cNvSpPr txBox="true"/>
          <p:nvPr/>
        </p:nvSpPr>
        <p:spPr>
          <a:xfrm rot="0">
            <a:off x="3981389" y="2392250"/>
            <a:ext cx="1623247" cy="521074"/>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Gráfica de barras agrupadas</a:t>
            </a:r>
          </a:p>
        </p:txBody>
      </p:sp>
      <p:sp>
        <p:nvSpPr>
          <p:cNvPr name="TextBox 19" id="19"/>
          <p:cNvSpPr txBox="true"/>
          <p:nvPr/>
        </p:nvSpPr>
        <p:spPr>
          <a:xfrm rot="0">
            <a:off x="4877549" y="4470410"/>
            <a:ext cx="1267333" cy="251373"/>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Dato 1</a:t>
            </a:r>
          </a:p>
        </p:txBody>
      </p:sp>
    </p:spTree>
  </p:cSld>
  <p:clrMapOvr>
    <a:masterClrMapping/>
  </p:clrMapOvr>
  <p:transition spd="slow">
    <p:push dir="l"/>
  </p:transition>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6338406" y="1904342"/>
            <a:ext cx="11218751" cy="5889844"/>
          </a:xfrm>
          <a:custGeom>
            <a:avLst/>
            <a:gdLst/>
            <a:ahLst/>
            <a:cxnLst/>
            <a:rect r="r" b="b" t="t" l="l"/>
            <a:pathLst>
              <a:path h="5889844" w="11218751">
                <a:moveTo>
                  <a:pt x="0" y="0"/>
                </a:moveTo>
                <a:lnTo>
                  <a:pt x="11218751" y="0"/>
                </a:lnTo>
                <a:lnTo>
                  <a:pt x="11218751" y="5889845"/>
                </a:lnTo>
                <a:lnTo>
                  <a:pt x="0" y="5889845"/>
                </a:lnTo>
                <a:lnTo>
                  <a:pt x="0" y="0"/>
                </a:lnTo>
                <a:close/>
              </a:path>
            </a:pathLst>
          </a:custGeom>
          <a:blipFill>
            <a:blip r:embed="rId2"/>
            <a:stretch>
              <a:fillRect l="0" t="0" r="0" b="0"/>
            </a:stretch>
          </a:blipFill>
        </p:spPr>
      </p:sp>
      <p:sp>
        <p:nvSpPr>
          <p:cNvPr name="Freeform 3" id="3"/>
          <p:cNvSpPr/>
          <p:nvPr/>
        </p:nvSpPr>
        <p:spPr>
          <a:xfrm flipH="false" flipV="false" rot="0">
            <a:off x="467814" y="1432604"/>
            <a:ext cx="3333136" cy="5562259"/>
          </a:xfrm>
          <a:custGeom>
            <a:avLst/>
            <a:gdLst/>
            <a:ahLst/>
            <a:cxnLst/>
            <a:rect r="r" b="b" t="t" l="l"/>
            <a:pathLst>
              <a:path h="5562259" w="3333136">
                <a:moveTo>
                  <a:pt x="0" y="0"/>
                </a:moveTo>
                <a:lnTo>
                  <a:pt x="3333136" y="0"/>
                </a:lnTo>
                <a:lnTo>
                  <a:pt x="3333136" y="5562259"/>
                </a:lnTo>
                <a:lnTo>
                  <a:pt x="0" y="5562259"/>
                </a:lnTo>
                <a:lnTo>
                  <a:pt x="0" y="0"/>
                </a:lnTo>
                <a:close/>
              </a:path>
            </a:pathLst>
          </a:custGeom>
          <a:blipFill>
            <a:blip r:embed="rId3"/>
            <a:stretch>
              <a:fillRect l="0" t="0" r="0" b="0"/>
            </a:stretch>
          </a:blipFill>
        </p:spPr>
      </p:sp>
      <p:sp>
        <p:nvSpPr>
          <p:cNvPr name="TextBox 4" id="4"/>
          <p:cNvSpPr txBox="true"/>
          <p:nvPr/>
        </p:nvSpPr>
        <p:spPr>
          <a:xfrm rot="0">
            <a:off x="467814" y="7927537"/>
            <a:ext cx="16932286" cy="1849203"/>
          </a:xfrm>
          <a:prstGeom prst="rect">
            <a:avLst/>
          </a:prstGeom>
        </p:spPr>
        <p:txBody>
          <a:bodyPr anchor="t" rtlCol="false" tIns="0" lIns="0" bIns="0" rIns="0">
            <a:spAutoFit/>
          </a:bodyPr>
          <a:lstStyle/>
          <a:p>
            <a:pPr algn="just">
              <a:lnSpc>
                <a:spcPts val="3696"/>
              </a:lnSpc>
            </a:pPr>
            <a:r>
              <a:rPr lang="en-US" sz="2464">
                <a:solidFill>
                  <a:srgbClr val="FFFFFF"/>
                </a:solidFill>
                <a:latin typeface="Courier Prime"/>
                <a:ea typeface="Courier Prime"/>
                <a:cs typeface="Courier Prime"/>
                <a:sym typeface="Courier Prime"/>
              </a:rPr>
              <a:t>Las quemaduras son la lesión más frecuente en accidentes eléctricos, lo que indica que la exposición a altas temperaturas o arcos eléctricos es el principal riesgo físico. Además, la existencia de un número importante de muertes y traumatismos evidencia que estos accidentes pueden ser altamente graves o incluso fatales.</a:t>
            </a:r>
          </a:p>
        </p:txBody>
      </p:sp>
      <p:sp>
        <p:nvSpPr>
          <p:cNvPr name="TextBox 5" id="5"/>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Visualización de datos {</a:t>
            </a:r>
          </a:p>
        </p:txBody>
      </p:sp>
      <p:sp>
        <p:nvSpPr>
          <p:cNvPr name="TextBox 6" id="6"/>
          <p:cNvSpPr txBox="true"/>
          <p:nvPr/>
        </p:nvSpPr>
        <p:spPr>
          <a:xfrm rot="0">
            <a:off x="9984574" y="314616"/>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Power BI</a:t>
            </a:r>
          </a:p>
        </p:txBody>
      </p:sp>
      <p:sp>
        <p:nvSpPr>
          <p:cNvPr name="TextBox 7" id="7"/>
          <p:cNvSpPr txBox="true"/>
          <p:nvPr/>
        </p:nvSpPr>
        <p:spPr>
          <a:xfrm rot="0">
            <a:off x="17259300" y="8746003"/>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8" id="8"/>
          <p:cNvSpPr txBox="true"/>
          <p:nvPr/>
        </p:nvSpPr>
        <p:spPr>
          <a:xfrm rot="0">
            <a:off x="7647010" y="1223732"/>
            <a:ext cx="9110953" cy="471721"/>
          </a:xfrm>
          <a:prstGeom prst="rect">
            <a:avLst/>
          </a:prstGeom>
        </p:spPr>
        <p:txBody>
          <a:bodyPr anchor="t" rtlCol="false" tIns="0" lIns="0" bIns="0" rIns="0">
            <a:spAutoFit/>
          </a:bodyPr>
          <a:lstStyle/>
          <a:p>
            <a:pPr algn="l">
              <a:lnSpc>
                <a:spcPts val="3917"/>
              </a:lnSpc>
            </a:pPr>
            <a:r>
              <a:rPr lang="en-US" sz="2360">
                <a:solidFill>
                  <a:srgbClr val="FF914D"/>
                </a:solidFill>
                <a:latin typeface="Courier Prime"/>
                <a:ea typeface="Courier Prime"/>
                <a:cs typeface="Courier Prime"/>
                <a:sym typeface="Courier Prime"/>
              </a:rPr>
              <a:t>¿Qué tipo de lesión ocurre con mayor frecuencia?</a:t>
            </a:r>
          </a:p>
        </p:txBody>
      </p:sp>
      <p:sp>
        <p:nvSpPr>
          <p:cNvPr name="Freeform 9" id="9"/>
          <p:cNvSpPr/>
          <p:nvPr/>
        </p:nvSpPr>
        <p:spPr>
          <a:xfrm flipH="false" flipV="false" rot="0">
            <a:off x="2553786" y="5534540"/>
            <a:ext cx="1427054" cy="417738"/>
          </a:xfrm>
          <a:custGeom>
            <a:avLst/>
            <a:gdLst/>
            <a:ahLst/>
            <a:cxnLst/>
            <a:rect r="r" b="b" t="t" l="l"/>
            <a:pathLst>
              <a:path h="417738" w="1427054">
                <a:moveTo>
                  <a:pt x="0" y="0"/>
                </a:moveTo>
                <a:lnTo>
                  <a:pt x="1427054" y="0"/>
                </a:lnTo>
                <a:lnTo>
                  <a:pt x="1427054" y="417738"/>
                </a:lnTo>
                <a:lnTo>
                  <a:pt x="0" y="4177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713685" y="5952278"/>
            <a:ext cx="1427054" cy="417738"/>
          </a:xfrm>
          <a:custGeom>
            <a:avLst/>
            <a:gdLst/>
            <a:ahLst/>
            <a:cxnLst/>
            <a:rect r="r" b="b" t="t" l="l"/>
            <a:pathLst>
              <a:path h="417738" w="1427054">
                <a:moveTo>
                  <a:pt x="0" y="0"/>
                </a:moveTo>
                <a:lnTo>
                  <a:pt x="1427054" y="0"/>
                </a:lnTo>
                <a:lnTo>
                  <a:pt x="1427054" y="417737"/>
                </a:lnTo>
                <a:lnTo>
                  <a:pt x="0" y="4177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467814" y="4173405"/>
            <a:ext cx="1665422" cy="1471628"/>
          </a:xfrm>
          <a:custGeom>
            <a:avLst/>
            <a:gdLst/>
            <a:ahLst/>
            <a:cxnLst/>
            <a:rect r="r" b="b" t="t" l="l"/>
            <a:pathLst>
              <a:path h="1471628" w="1665422">
                <a:moveTo>
                  <a:pt x="0" y="0"/>
                </a:moveTo>
                <a:lnTo>
                  <a:pt x="1665422" y="0"/>
                </a:lnTo>
                <a:lnTo>
                  <a:pt x="1665422" y="1471628"/>
                </a:lnTo>
                <a:lnTo>
                  <a:pt x="0" y="14716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028700" y="2546512"/>
            <a:ext cx="423244" cy="373994"/>
          </a:xfrm>
          <a:custGeom>
            <a:avLst/>
            <a:gdLst/>
            <a:ahLst/>
            <a:cxnLst/>
            <a:rect r="r" b="b" t="t" l="l"/>
            <a:pathLst>
              <a:path h="373994" w="423244">
                <a:moveTo>
                  <a:pt x="0" y="0"/>
                </a:moveTo>
                <a:lnTo>
                  <a:pt x="423244" y="0"/>
                </a:lnTo>
                <a:lnTo>
                  <a:pt x="423244" y="373994"/>
                </a:lnTo>
                <a:lnTo>
                  <a:pt x="0" y="3739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3" id="13"/>
          <p:cNvSpPr/>
          <p:nvPr/>
        </p:nvSpPr>
        <p:spPr>
          <a:xfrm flipV="true">
            <a:off x="3632930" y="5677561"/>
            <a:ext cx="695820" cy="25251"/>
          </a:xfrm>
          <a:prstGeom prst="line">
            <a:avLst/>
          </a:prstGeom>
          <a:ln cap="flat" w="47625">
            <a:solidFill>
              <a:srgbClr val="FA3A2F"/>
            </a:solidFill>
            <a:prstDash val="solid"/>
            <a:headEnd type="none" len="sm" w="sm"/>
            <a:tailEnd type="triangle" len="med" w="lg"/>
          </a:ln>
        </p:spPr>
      </p:sp>
      <p:sp>
        <p:nvSpPr>
          <p:cNvPr name="AutoShape 14" id="14"/>
          <p:cNvSpPr/>
          <p:nvPr/>
        </p:nvSpPr>
        <p:spPr>
          <a:xfrm flipV="true">
            <a:off x="1873843" y="4698617"/>
            <a:ext cx="2266897" cy="210602"/>
          </a:xfrm>
          <a:prstGeom prst="line">
            <a:avLst/>
          </a:prstGeom>
          <a:ln cap="flat" w="47625">
            <a:solidFill>
              <a:srgbClr val="FA3A2F"/>
            </a:solidFill>
            <a:prstDash val="solid"/>
            <a:headEnd type="none" len="sm" w="sm"/>
            <a:tailEnd type="triangle" len="med" w="lg"/>
          </a:ln>
        </p:spPr>
      </p:sp>
      <p:sp>
        <p:nvSpPr>
          <p:cNvPr name="TextBox 15" id="15"/>
          <p:cNvSpPr txBox="true"/>
          <p:nvPr/>
        </p:nvSpPr>
        <p:spPr>
          <a:xfrm rot="0">
            <a:off x="4357798" y="4409505"/>
            <a:ext cx="1437683" cy="521074"/>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Campos de visualización</a:t>
            </a:r>
          </a:p>
        </p:txBody>
      </p:sp>
      <p:sp>
        <p:nvSpPr>
          <p:cNvPr name="AutoShape 16" id="16"/>
          <p:cNvSpPr/>
          <p:nvPr/>
        </p:nvSpPr>
        <p:spPr>
          <a:xfrm flipV="true">
            <a:off x="3861183" y="6155675"/>
            <a:ext cx="559112" cy="10943"/>
          </a:xfrm>
          <a:prstGeom prst="line">
            <a:avLst/>
          </a:prstGeom>
          <a:ln cap="flat" w="47625">
            <a:solidFill>
              <a:srgbClr val="FA3A2F"/>
            </a:solidFill>
            <a:prstDash val="solid"/>
            <a:headEnd type="none" len="sm" w="sm"/>
            <a:tailEnd type="triangle" len="med" w="lg"/>
          </a:ln>
        </p:spPr>
      </p:sp>
      <p:sp>
        <p:nvSpPr>
          <p:cNvPr name="AutoShape 17" id="17"/>
          <p:cNvSpPr/>
          <p:nvPr/>
        </p:nvSpPr>
        <p:spPr>
          <a:xfrm flipV="true">
            <a:off x="1444265" y="2660209"/>
            <a:ext cx="2727969" cy="97111"/>
          </a:xfrm>
          <a:prstGeom prst="line">
            <a:avLst/>
          </a:prstGeom>
          <a:ln cap="flat" w="47625">
            <a:solidFill>
              <a:srgbClr val="FA3A2F"/>
            </a:solidFill>
            <a:prstDash val="solid"/>
            <a:headEnd type="none" len="sm" w="sm"/>
            <a:tailEnd type="triangle" len="med" w="lg"/>
          </a:ln>
        </p:spPr>
      </p:sp>
      <p:sp>
        <p:nvSpPr>
          <p:cNvPr name="TextBox 18" id="18"/>
          <p:cNvSpPr txBox="true"/>
          <p:nvPr/>
        </p:nvSpPr>
        <p:spPr>
          <a:xfrm rot="0">
            <a:off x="4172234" y="2505948"/>
            <a:ext cx="1623247" cy="251373"/>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Gráfica de área</a:t>
            </a:r>
          </a:p>
        </p:txBody>
      </p:sp>
      <p:sp>
        <p:nvSpPr>
          <p:cNvPr name="TextBox 19" id="19"/>
          <p:cNvSpPr txBox="true"/>
          <p:nvPr/>
        </p:nvSpPr>
        <p:spPr>
          <a:xfrm rot="0">
            <a:off x="4420295" y="5548551"/>
            <a:ext cx="1267333" cy="251373"/>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Dato 1</a:t>
            </a:r>
          </a:p>
        </p:txBody>
      </p:sp>
      <p:sp>
        <p:nvSpPr>
          <p:cNvPr name="TextBox 20" id="20"/>
          <p:cNvSpPr txBox="true"/>
          <p:nvPr/>
        </p:nvSpPr>
        <p:spPr>
          <a:xfrm rot="0">
            <a:off x="4528149" y="6001413"/>
            <a:ext cx="1267333" cy="251373"/>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Dato 2</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9144000" y="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TextBox 4" id="4"/>
          <p:cNvSpPr txBox="true"/>
          <p:nvPr/>
        </p:nvSpPr>
        <p:spPr>
          <a:xfrm rot="0">
            <a:off x="632332" y="4214431"/>
            <a:ext cx="8102378" cy="863346"/>
          </a:xfrm>
          <a:prstGeom prst="rect">
            <a:avLst/>
          </a:prstGeom>
        </p:spPr>
        <p:txBody>
          <a:bodyPr anchor="t" rtlCol="false" tIns="0" lIns="0" bIns="0" rIns="0">
            <a:spAutoFit/>
          </a:bodyPr>
          <a:lstStyle/>
          <a:p>
            <a:pPr algn="l">
              <a:lnSpc>
                <a:spcPts val="6612"/>
              </a:lnSpc>
            </a:pPr>
            <a:r>
              <a:rPr lang="en-US" sz="5800">
                <a:solidFill>
                  <a:srgbClr val="FFFFFF"/>
                </a:solidFill>
                <a:latin typeface="Courier Prime"/>
                <a:ea typeface="Courier Prime"/>
                <a:cs typeface="Courier Prime"/>
                <a:sym typeface="Courier Prime"/>
              </a:rPr>
              <a:t>Objetivo del día: </a:t>
            </a:r>
          </a:p>
        </p:txBody>
      </p:sp>
      <p:sp>
        <p:nvSpPr>
          <p:cNvPr name="TextBox 5" id="5"/>
          <p:cNvSpPr txBox="true"/>
          <p:nvPr/>
        </p:nvSpPr>
        <p:spPr>
          <a:xfrm rot="0">
            <a:off x="10552731" y="1877886"/>
            <a:ext cx="7130972" cy="6190233"/>
          </a:xfrm>
          <a:prstGeom prst="rect">
            <a:avLst/>
          </a:prstGeom>
        </p:spPr>
        <p:txBody>
          <a:bodyPr anchor="t" rtlCol="false" tIns="0" lIns="0" bIns="0" rIns="0">
            <a:spAutoFit/>
          </a:bodyPr>
          <a:lstStyle/>
          <a:p>
            <a:pPr algn="just">
              <a:lnSpc>
                <a:spcPts val="6188"/>
              </a:lnSpc>
            </a:pPr>
            <a:r>
              <a:rPr lang="en-US" sz="3400">
                <a:solidFill>
                  <a:srgbClr val="FFFFFF"/>
                </a:solidFill>
                <a:latin typeface="Courier Prime"/>
                <a:ea typeface="Courier Prime"/>
                <a:cs typeface="Courier Prime"/>
                <a:sym typeface="Courier Prime"/>
              </a:rPr>
              <a:t>Conocer las bases de datos que van a analizar.</a:t>
            </a:r>
          </a:p>
          <a:p>
            <a:pPr algn="just">
              <a:lnSpc>
                <a:spcPts val="6188"/>
              </a:lnSpc>
            </a:pPr>
            <a:r>
              <a:rPr lang="en-US" sz="3400">
                <a:solidFill>
                  <a:srgbClr val="FFFFFF"/>
                </a:solidFill>
                <a:latin typeface="Courier Prime"/>
                <a:ea typeface="Courier Prime"/>
                <a:cs typeface="Courier Prime"/>
                <a:sym typeface="Courier Prime"/>
              </a:rPr>
              <a:t>Aprender a cargar, limpiar y explorar los datos con pandas.</a:t>
            </a:r>
          </a:p>
          <a:p>
            <a:pPr algn="just">
              <a:lnSpc>
                <a:spcPts val="6188"/>
              </a:lnSpc>
            </a:pPr>
            <a:r>
              <a:rPr lang="en-US" sz="3400">
                <a:solidFill>
                  <a:srgbClr val="FFFFFF"/>
                </a:solidFill>
                <a:latin typeface="Courier Prime"/>
                <a:ea typeface="Courier Prime"/>
                <a:cs typeface="Courier Prime"/>
                <a:sym typeface="Courier Prime"/>
              </a:rPr>
              <a:t>Formulación de preguntas y una hipótesis clara para el análisis.   </a:t>
            </a:r>
          </a:p>
        </p:txBody>
      </p:sp>
      <p:sp>
        <p:nvSpPr>
          <p:cNvPr name="TextBox 6" id="6"/>
          <p:cNvSpPr txBox="true"/>
          <p:nvPr/>
        </p:nvSpPr>
        <p:spPr>
          <a:xfrm rot="0">
            <a:off x="8734711" y="1877886"/>
            <a:ext cx="1167193" cy="5409183"/>
          </a:xfrm>
          <a:prstGeom prst="rect">
            <a:avLst/>
          </a:prstGeom>
        </p:spPr>
        <p:txBody>
          <a:bodyPr anchor="t" rtlCol="false" tIns="0" lIns="0" bIns="0" rIns="0">
            <a:spAutoFit/>
          </a:bodyPr>
          <a:lstStyle/>
          <a:p>
            <a:pPr algn="r">
              <a:lnSpc>
                <a:spcPts val="6188"/>
              </a:lnSpc>
            </a:pPr>
            <a:r>
              <a:rPr lang="en-US" sz="3400">
                <a:solidFill>
                  <a:srgbClr val="FF914D"/>
                </a:solidFill>
                <a:latin typeface="Courier Prime"/>
                <a:ea typeface="Courier Prime"/>
                <a:cs typeface="Courier Prime"/>
                <a:sym typeface="Courier Prime"/>
              </a:rPr>
              <a:t>01</a:t>
            </a:r>
          </a:p>
          <a:p>
            <a:pPr algn="r">
              <a:lnSpc>
                <a:spcPts val="6188"/>
              </a:lnSpc>
            </a:pPr>
          </a:p>
          <a:p>
            <a:pPr algn="r">
              <a:lnSpc>
                <a:spcPts val="6188"/>
              </a:lnSpc>
            </a:pPr>
            <a:r>
              <a:rPr lang="en-US" sz="3400">
                <a:solidFill>
                  <a:srgbClr val="FF914D"/>
                </a:solidFill>
                <a:latin typeface="Courier Prime"/>
                <a:ea typeface="Courier Prime"/>
                <a:cs typeface="Courier Prime"/>
                <a:sym typeface="Courier Prime"/>
              </a:rPr>
              <a:t>02</a:t>
            </a:r>
          </a:p>
          <a:p>
            <a:pPr algn="r">
              <a:lnSpc>
                <a:spcPts val="6188"/>
              </a:lnSpc>
            </a:pPr>
          </a:p>
          <a:p>
            <a:pPr algn="r">
              <a:lnSpc>
                <a:spcPts val="6188"/>
              </a:lnSpc>
            </a:pPr>
          </a:p>
          <a:p>
            <a:pPr algn="r">
              <a:lnSpc>
                <a:spcPts val="6188"/>
              </a:lnSpc>
            </a:pPr>
            <a:r>
              <a:rPr lang="en-US" sz="3400">
                <a:solidFill>
                  <a:srgbClr val="FF914D"/>
                </a:solidFill>
                <a:latin typeface="Courier Prime"/>
                <a:ea typeface="Courier Prime"/>
                <a:cs typeface="Courier Prime"/>
                <a:sym typeface="Courier Prime"/>
              </a:rPr>
              <a:t>03</a:t>
            </a:r>
          </a:p>
          <a:p>
            <a:pPr algn="r">
              <a:lnSpc>
                <a:spcPts val="6188"/>
              </a:lnSpc>
            </a:pPr>
          </a:p>
        </p:txBody>
      </p:sp>
    </p:spTree>
  </p:cSld>
  <p:clrMapOvr>
    <a:masterClrMapping/>
  </p:clrMapOvr>
  <p:transition spd="slow">
    <p:push dir="l"/>
  </p:transition>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5308477" y="5560125"/>
            <a:ext cx="12277358" cy="4481236"/>
          </a:xfrm>
          <a:custGeom>
            <a:avLst/>
            <a:gdLst/>
            <a:ahLst/>
            <a:cxnLst/>
            <a:rect r="r" b="b" t="t" l="l"/>
            <a:pathLst>
              <a:path h="4481236" w="12277358">
                <a:moveTo>
                  <a:pt x="0" y="0"/>
                </a:moveTo>
                <a:lnTo>
                  <a:pt x="12277358" y="0"/>
                </a:lnTo>
                <a:lnTo>
                  <a:pt x="12277358" y="4481235"/>
                </a:lnTo>
                <a:lnTo>
                  <a:pt x="0" y="4481235"/>
                </a:lnTo>
                <a:lnTo>
                  <a:pt x="0" y="0"/>
                </a:lnTo>
                <a:close/>
              </a:path>
            </a:pathLst>
          </a:custGeom>
          <a:blipFill>
            <a:blip r:embed="rId2"/>
            <a:stretch>
              <a:fillRect l="0" t="0" r="0" b="0"/>
            </a:stretch>
          </a:blipFill>
        </p:spPr>
      </p:sp>
      <p:sp>
        <p:nvSpPr>
          <p:cNvPr name="Freeform 3" id="3"/>
          <p:cNvSpPr/>
          <p:nvPr/>
        </p:nvSpPr>
        <p:spPr>
          <a:xfrm flipH="false" flipV="false" rot="0">
            <a:off x="483918" y="1345531"/>
            <a:ext cx="3307042" cy="5511736"/>
          </a:xfrm>
          <a:custGeom>
            <a:avLst/>
            <a:gdLst/>
            <a:ahLst/>
            <a:cxnLst/>
            <a:rect r="r" b="b" t="t" l="l"/>
            <a:pathLst>
              <a:path h="5511736" w="3307042">
                <a:moveTo>
                  <a:pt x="0" y="0"/>
                </a:moveTo>
                <a:lnTo>
                  <a:pt x="3307042" y="0"/>
                </a:lnTo>
                <a:lnTo>
                  <a:pt x="3307042" y="5511737"/>
                </a:lnTo>
                <a:lnTo>
                  <a:pt x="0" y="5511737"/>
                </a:lnTo>
                <a:lnTo>
                  <a:pt x="0" y="0"/>
                </a:lnTo>
                <a:close/>
              </a:path>
            </a:pathLst>
          </a:custGeom>
          <a:blipFill>
            <a:blip r:embed="rId3"/>
            <a:stretch>
              <a:fillRect l="0" t="0" r="0" b="0"/>
            </a:stretch>
          </a:blipFill>
        </p:spPr>
      </p:sp>
      <p:sp>
        <p:nvSpPr>
          <p:cNvPr name="TextBox 4" id="4"/>
          <p:cNvSpPr txBox="true"/>
          <p:nvPr/>
        </p:nvSpPr>
        <p:spPr>
          <a:xfrm rot="0">
            <a:off x="6176481" y="2354010"/>
            <a:ext cx="11760436" cy="2958464"/>
          </a:xfrm>
          <a:prstGeom prst="rect">
            <a:avLst/>
          </a:prstGeom>
        </p:spPr>
        <p:txBody>
          <a:bodyPr anchor="t" rtlCol="false" tIns="0" lIns="0" bIns="0" rIns="0">
            <a:spAutoFit/>
          </a:bodyPr>
          <a:lstStyle/>
          <a:p>
            <a:pPr algn="just">
              <a:lnSpc>
                <a:spcPts val="3900"/>
              </a:lnSpc>
            </a:pPr>
            <a:r>
              <a:rPr lang="en-US" sz="2600">
                <a:solidFill>
                  <a:srgbClr val="FFFFFF"/>
                </a:solidFill>
                <a:latin typeface="Courier Prime"/>
                <a:ea typeface="Courier Prime"/>
                <a:cs typeface="Courier Prime"/>
                <a:sym typeface="Courier Prime"/>
              </a:rPr>
              <a:t>Los trabajadores contratistas son el grupo con mayor cantidad de lesiones, especialmente quemaduras, seguidos por los trabajadores de planta. Esto indica que los riesgos eléctricos afectan más intensamente a quienes tienen vínculos laborales externos o están expuestos a trabajos operativos.</a:t>
            </a:r>
          </a:p>
        </p:txBody>
      </p:sp>
      <p:sp>
        <p:nvSpPr>
          <p:cNvPr name="TextBox 5" id="5"/>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Visualización de datos {</a:t>
            </a:r>
          </a:p>
        </p:txBody>
      </p:sp>
      <p:sp>
        <p:nvSpPr>
          <p:cNvPr name="TextBox 6" id="6"/>
          <p:cNvSpPr txBox="true"/>
          <p:nvPr/>
        </p:nvSpPr>
        <p:spPr>
          <a:xfrm rot="0">
            <a:off x="9984574" y="314616"/>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Power BI</a:t>
            </a:r>
          </a:p>
        </p:txBody>
      </p:sp>
      <p:sp>
        <p:nvSpPr>
          <p:cNvPr name="TextBox 7" id="7"/>
          <p:cNvSpPr txBox="true"/>
          <p:nvPr/>
        </p:nvSpPr>
        <p:spPr>
          <a:xfrm rot="0">
            <a:off x="17585835" y="9575867"/>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8" id="8"/>
          <p:cNvSpPr txBox="true"/>
          <p:nvPr/>
        </p:nvSpPr>
        <p:spPr>
          <a:xfrm rot="0">
            <a:off x="6693056" y="1223732"/>
            <a:ext cx="10064908" cy="967021"/>
          </a:xfrm>
          <a:prstGeom prst="rect">
            <a:avLst/>
          </a:prstGeom>
        </p:spPr>
        <p:txBody>
          <a:bodyPr anchor="t" rtlCol="false" tIns="0" lIns="0" bIns="0" rIns="0">
            <a:spAutoFit/>
          </a:bodyPr>
          <a:lstStyle/>
          <a:p>
            <a:pPr algn="l">
              <a:lnSpc>
                <a:spcPts val="3917"/>
              </a:lnSpc>
            </a:pPr>
            <a:r>
              <a:rPr lang="en-US" sz="2360">
                <a:solidFill>
                  <a:srgbClr val="FF914D"/>
                </a:solidFill>
                <a:latin typeface="Courier Prime"/>
                <a:ea typeface="Courier Prime"/>
                <a:cs typeface="Courier Prime"/>
                <a:sym typeface="Courier Prime"/>
              </a:rPr>
              <a:t>¿Existe relación entre la vinculación laboral y el tipo de lesión?</a:t>
            </a:r>
          </a:p>
        </p:txBody>
      </p:sp>
      <p:sp>
        <p:nvSpPr>
          <p:cNvPr name="Freeform 9" id="9"/>
          <p:cNvSpPr/>
          <p:nvPr/>
        </p:nvSpPr>
        <p:spPr>
          <a:xfrm flipH="false" flipV="false" rot="0">
            <a:off x="2711815" y="5677561"/>
            <a:ext cx="1079145" cy="315895"/>
          </a:xfrm>
          <a:custGeom>
            <a:avLst/>
            <a:gdLst/>
            <a:ahLst/>
            <a:cxnLst/>
            <a:rect r="r" b="b" t="t" l="l"/>
            <a:pathLst>
              <a:path h="315895" w="1079145">
                <a:moveTo>
                  <a:pt x="0" y="0"/>
                </a:moveTo>
                <a:lnTo>
                  <a:pt x="1079145" y="0"/>
                </a:lnTo>
                <a:lnTo>
                  <a:pt x="1079145" y="315895"/>
                </a:lnTo>
                <a:lnTo>
                  <a:pt x="0" y="3158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713685" y="5952278"/>
            <a:ext cx="1026582" cy="300508"/>
          </a:xfrm>
          <a:custGeom>
            <a:avLst/>
            <a:gdLst/>
            <a:ahLst/>
            <a:cxnLst/>
            <a:rect r="r" b="b" t="t" l="l"/>
            <a:pathLst>
              <a:path h="300508" w="1026582">
                <a:moveTo>
                  <a:pt x="0" y="0"/>
                </a:moveTo>
                <a:lnTo>
                  <a:pt x="1026582" y="0"/>
                </a:lnTo>
                <a:lnTo>
                  <a:pt x="1026582" y="300508"/>
                </a:lnTo>
                <a:lnTo>
                  <a:pt x="0" y="3005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467814" y="4173405"/>
            <a:ext cx="1665422" cy="1471628"/>
          </a:xfrm>
          <a:custGeom>
            <a:avLst/>
            <a:gdLst/>
            <a:ahLst/>
            <a:cxnLst/>
            <a:rect r="r" b="b" t="t" l="l"/>
            <a:pathLst>
              <a:path h="1471628" w="1665422">
                <a:moveTo>
                  <a:pt x="0" y="0"/>
                </a:moveTo>
                <a:lnTo>
                  <a:pt x="1665422" y="0"/>
                </a:lnTo>
                <a:lnTo>
                  <a:pt x="1665422" y="1471628"/>
                </a:lnTo>
                <a:lnTo>
                  <a:pt x="0" y="14716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2" id="12"/>
          <p:cNvSpPr/>
          <p:nvPr/>
        </p:nvSpPr>
        <p:spPr>
          <a:xfrm flipV="true">
            <a:off x="3661115" y="5595985"/>
            <a:ext cx="695820" cy="25251"/>
          </a:xfrm>
          <a:prstGeom prst="line">
            <a:avLst/>
          </a:prstGeom>
          <a:ln cap="flat" w="47625">
            <a:solidFill>
              <a:srgbClr val="FA3A2F"/>
            </a:solidFill>
            <a:prstDash val="solid"/>
            <a:headEnd type="none" len="sm" w="sm"/>
            <a:tailEnd type="triangle" len="med" w="lg"/>
          </a:ln>
        </p:spPr>
      </p:sp>
      <p:sp>
        <p:nvSpPr>
          <p:cNvPr name="AutoShape 13" id="13"/>
          <p:cNvSpPr/>
          <p:nvPr/>
        </p:nvSpPr>
        <p:spPr>
          <a:xfrm flipV="true">
            <a:off x="1873843" y="4698617"/>
            <a:ext cx="2266897" cy="210602"/>
          </a:xfrm>
          <a:prstGeom prst="line">
            <a:avLst/>
          </a:prstGeom>
          <a:ln cap="flat" w="47625">
            <a:solidFill>
              <a:srgbClr val="FA3A2F"/>
            </a:solidFill>
            <a:prstDash val="solid"/>
            <a:headEnd type="none" len="sm" w="sm"/>
            <a:tailEnd type="triangle" len="med" w="lg"/>
          </a:ln>
        </p:spPr>
      </p:sp>
      <p:sp>
        <p:nvSpPr>
          <p:cNvPr name="TextBox 14" id="14"/>
          <p:cNvSpPr txBox="true"/>
          <p:nvPr/>
        </p:nvSpPr>
        <p:spPr>
          <a:xfrm rot="0">
            <a:off x="4357798" y="4409505"/>
            <a:ext cx="1437683" cy="521074"/>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Campos de visualización</a:t>
            </a:r>
          </a:p>
        </p:txBody>
      </p:sp>
      <p:sp>
        <p:nvSpPr>
          <p:cNvPr name="AutoShape 15" id="15"/>
          <p:cNvSpPr/>
          <p:nvPr/>
        </p:nvSpPr>
        <p:spPr>
          <a:xfrm flipV="true">
            <a:off x="3740733" y="5859316"/>
            <a:ext cx="559112" cy="10943"/>
          </a:xfrm>
          <a:prstGeom prst="line">
            <a:avLst/>
          </a:prstGeom>
          <a:ln cap="flat" w="47625">
            <a:solidFill>
              <a:srgbClr val="FA3A2F"/>
            </a:solidFill>
            <a:prstDash val="solid"/>
            <a:headEnd type="none" len="sm" w="sm"/>
            <a:tailEnd type="triangle" len="med" w="lg"/>
          </a:ln>
        </p:spPr>
      </p:sp>
      <p:sp>
        <p:nvSpPr>
          <p:cNvPr name="AutoShape 16" id="16"/>
          <p:cNvSpPr/>
          <p:nvPr/>
        </p:nvSpPr>
        <p:spPr>
          <a:xfrm>
            <a:off x="1444265" y="2757321"/>
            <a:ext cx="2727969" cy="37739"/>
          </a:xfrm>
          <a:prstGeom prst="line">
            <a:avLst/>
          </a:prstGeom>
          <a:ln cap="flat" w="47625">
            <a:solidFill>
              <a:srgbClr val="FA3A2F"/>
            </a:solidFill>
            <a:prstDash val="solid"/>
            <a:headEnd type="none" len="sm" w="sm"/>
            <a:tailEnd type="triangle" len="med" w="lg"/>
          </a:ln>
        </p:spPr>
      </p:sp>
      <p:sp>
        <p:nvSpPr>
          <p:cNvPr name="TextBox 17" id="17"/>
          <p:cNvSpPr txBox="true"/>
          <p:nvPr/>
        </p:nvSpPr>
        <p:spPr>
          <a:xfrm rot="0">
            <a:off x="4172234" y="2505948"/>
            <a:ext cx="1623247" cy="521074"/>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Gráfica de área apilda</a:t>
            </a:r>
          </a:p>
        </p:txBody>
      </p:sp>
      <p:sp>
        <p:nvSpPr>
          <p:cNvPr name="TextBox 18" id="18"/>
          <p:cNvSpPr txBox="true"/>
          <p:nvPr/>
        </p:nvSpPr>
        <p:spPr>
          <a:xfrm rot="0">
            <a:off x="4442973" y="5426188"/>
            <a:ext cx="1267333" cy="251373"/>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Dato 1</a:t>
            </a:r>
          </a:p>
        </p:txBody>
      </p:sp>
      <p:sp>
        <p:nvSpPr>
          <p:cNvPr name="TextBox 19" id="19"/>
          <p:cNvSpPr txBox="true"/>
          <p:nvPr/>
        </p:nvSpPr>
        <p:spPr>
          <a:xfrm rot="0">
            <a:off x="4357798" y="5742083"/>
            <a:ext cx="1267333" cy="251373"/>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Dato 2</a:t>
            </a:r>
          </a:p>
        </p:txBody>
      </p:sp>
      <p:sp>
        <p:nvSpPr>
          <p:cNvPr name="Freeform 20" id="20"/>
          <p:cNvSpPr/>
          <p:nvPr/>
        </p:nvSpPr>
        <p:spPr>
          <a:xfrm flipH="false" flipV="false" rot="0">
            <a:off x="1233312" y="2473804"/>
            <a:ext cx="421906" cy="372811"/>
          </a:xfrm>
          <a:custGeom>
            <a:avLst/>
            <a:gdLst/>
            <a:ahLst/>
            <a:cxnLst/>
            <a:rect r="r" b="b" t="t" l="l"/>
            <a:pathLst>
              <a:path h="372811" w="421906">
                <a:moveTo>
                  <a:pt x="0" y="0"/>
                </a:moveTo>
                <a:lnTo>
                  <a:pt x="421906" y="0"/>
                </a:lnTo>
                <a:lnTo>
                  <a:pt x="421906" y="372811"/>
                </a:lnTo>
                <a:lnTo>
                  <a:pt x="0" y="3728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2608389" y="5437769"/>
            <a:ext cx="1131878" cy="331332"/>
          </a:xfrm>
          <a:custGeom>
            <a:avLst/>
            <a:gdLst/>
            <a:ahLst/>
            <a:cxnLst/>
            <a:rect r="r" b="b" t="t" l="l"/>
            <a:pathLst>
              <a:path h="331332" w="1131878">
                <a:moveTo>
                  <a:pt x="0" y="0"/>
                </a:moveTo>
                <a:lnTo>
                  <a:pt x="1131878" y="0"/>
                </a:lnTo>
                <a:lnTo>
                  <a:pt x="1131878" y="331331"/>
                </a:lnTo>
                <a:lnTo>
                  <a:pt x="0" y="3313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22" id="22"/>
          <p:cNvSpPr/>
          <p:nvPr/>
        </p:nvSpPr>
        <p:spPr>
          <a:xfrm flipV="true">
            <a:off x="3661581" y="6126340"/>
            <a:ext cx="559112" cy="10943"/>
          </a:xfrm>
          <a:prstGeom prst="line">
            <a:avLst/>
          </a:prstGeom>
          <a:ln cap="flat" w="47625">
            <a:solidFill>
              <a:srgbClr val="FA3A2F"/>
            </a:solidFill>
            <a:prstDash val="solid"/>
            <a:headEnd type="none" len="sm" w="sm"/>
            <a:tailEnd type="triangle" len="med" w="lg"/>
          </a:ln>
        </p:spPr>
      </p:sp>
      <p:sp>
        <p:nvSpPr>
          <p:cNvPr name="TextBox 23" id="23"/>
          <p:cNvSpPr txBox="true"/>
          <p:nvPr/>
        </p:nvSpPr>
        <p:spPr>
          <a:xfrm rot="0">
            <a:off x="4299845" y="6001413"/>
            <a:ext cx="1267333" cy="251373"/>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Dato 3</a:t>
            </a:r>
          </a:p>
        </p:txBody>
      </p:sp>
    </p:spTree>
  </p:cSld>
  <p:clrMapOvr>
    <a:masterClrMapping/>
  </p:clrMapOvr>
  <p:transition spd="slow">
    <p:push dir="l"/>
  </p:transition>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7009653" y="2402323"/>
            <a:ext cx="10249647" cy="5227320"/>
          </a:xfrm>
          <a:custGeom>
            <a:avLst/>
            <a:gdLst/>
            <a:ahLst/>
            <a:cxnLst/>
            <a:rect r="r" b="b" t="t" l="l"/>
            <a:pathLst>
              <a:path h="5227320" w="10249647">
                <a:moveTo>
                  <a:pt x="0" y="0"/>
                </a:moveTo>
                <a:lnTo>
                  <a:pt x="10249647" y="0"/>
                </a:lnTo>
                <a:lnTo>
                  <a:pt x="10249647" y="5227320"/>
                </a:lnTo>
                <a:lnTo>
                  <a:pt x="0" y="5227320"/>
                </a:lnTo>
                <a:lnTo>
                  <a:pt x="0" y="0"/>
                </a:lnTo>
                <a:close/>
              </a:path>
            </a:pathLst>
          </a:custGeom>
          <a:blipFill>
            <a:blip r:embed="rId2"/>
            <a:stretch>
              <a:fillRect l="0" t="0" r="0" b="0"/>
            </a:stretch>
          </a:blipFill>
        </p:spPr>
      </p:sp>
      <p:sp>
        <p:nvSpPr>
          <p:cNvPr name="Freeform 3" id="3"/>
          <p:cNvSpPr/>
          <p:nvPr/>
        </p:nvSpPr>
        <p:spPr>
          <a:xfrm flipH="false" flipV="false" rot="0">
            <a:off x="405321" y="1288665"/>
            <a:ext cx="3452143" cy="5748726"/>
          </a:xfrm>
          <a:custGeom>
            <a:avLst/>
            <a:gdLst/>
            <a:ahLst/>
            <a:cxnLst/>
            <a:rect r="r" b="b" t="t" l="l"/>
            <a:pathLst>
              <a:path h="5748726" w="3452143">
                <a:moveTo>
                  <a:pt x="0" y="0"/>
                </a:moveTo>
                <a:lnTo>
                  <a:pt x="3452143" y="0"/>
                </a:lnTo>
                <a:lnTo>
                  <a:pt x="3452143" y="5748727"/>
                </a:lnTo>
                <a:lnTo>
                  <a:pt x="0" y="5748727"/>
                </a:lnTo>
                <a:lnTo>
                  <a:pt x="0" y="0"/>
                </a:lnTo>
                <a:close/>
              </a:path>
            </a:pathLst>
          </a:custGeom>
          <a:blipFill>
            <a:blip r:embed="rId3"/>
            <a:stretch>
              <a:fillRect l="0" t="0" r="0" b="0"/>
            </a:stretch>
          </a:blipFill>
        </p:spPr>
      </p:sp>
      <p:sp>
        <p:nvSpPr>
          <p:cNvPr name="TextBox 4" id="4"/>
          <p:cNvSpPr txBox="true"/>
          <p:nvPr/>
        </p:nvSpPr>
        <p:spPr>
          <a:xfrm rot="0">
            <a:off x="593396" y="7801093"/>
            <a:ext cx="16665904" cy="2200657"/>
          </a:xfrm>
          <a:prstGeom prst="rect">
            <a:avLst/>
          </a:prstGeom>
        </p:spPr>
        <p:txBody>
          <a:bodyPr anchor="t" rtlCol="false" tIns="0" lIns="0" bIns="0" rIns="0">
            <a:spAutoFit/>
          </a:bodyPr>
          <a:lstStyle/>
          <a:p>
            <a:pPr algn="just">
              <a:lnSpc>
                <a:spcPts val="2907"/>
              </a:lnSpc>
            </a:pPr>
            <a:r>
              <a:rPr lang="en-US" sz="2550">
                <a:solidFill>
                  <a:srgbClr val="FFFFFF"/>
                </a:solidFill>
                <a:latin typeface="Courier Prime"/>
                <a:ea typeface="Courier Prime"/>
                <a:cs typeface="Courier Prime"/>
                <a:sym typeface="Courier Prime"/>
              </a:rPr>
              <a:t>Las quemaduras son el tipo de lesión más común y están fuertemente asociadas a accidentes causados por desatención de normas y contacto directo. Esto evidencia que las fallas humanas y la falta de cumplimiento de protocolos de seguridad son factores determinantes en la ocurrencia de accidentes eléctricos graves, por lo que es urgente fortalecer la capacitación, supervisión y cumplimiento normativo en ambientes laborales eléctricos.</a:t>
            </a:r>
          </a:p>
        </p:txBody>
      </p:sp>
      <p:sp>
        <p:nvSpPr>
          <p:cNvPr name="TextBox 5" id="5"/>
          <p:cNvSpPr txBox="true"/>
          <p:nvPr/>
        </p:nvSpPr>
        <p:spPr>
          <a:xfrm rot="0">
            <a:off x="17259300" y="927735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6" id="6"/>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Visualización de datos {</a:t>
            </a:r>
          </a:p>
        </p:txBody>
      </p:sp>
      <p:sp>
        <p:nvSpPr>
          <p:cNvPr name="TextBox 7" id="7"/>
          <p:cNvSpPr txBox="true"/>
          <p:nvPr/>
        </p:nvSpPr>
        <p:spPr>
          <a:xfrm rot="0">
            <a:off x="9984574" y="314616"/>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Power BI</a:t>
            </a:r>
          </a:p>
        </p:txBody>
      </p:sp>
      <p:sp>
        <p:nvSpPr>
          <p:cNvPr name="TextBox 8" id="8"/>
          <p:cNvSpPr txBox="true"/>
          <p:nvPr/>
        </p:nvSpPr>
        <p:spPr>
          <a:xfrm rot="0">
            <a:off x="6693056" y="1223732"/>
            <a:ext cx="10064908" cy="967021"/>
          </a:xfrm>
          <a:prstGeom prst="rect">
            <a:avLst/>
          </a:prstGeom>
        </p:spPr>
        <p:txBody>
          <a:bodyPr anchor="t" rtlCol="false" tIns="0" lIns="0" bIns="0" rIns="0">
            <a:spAutoFit/>
          </a:bodyPr>
          <a:lstStyle/>
          <a:p>
            <a:pPr algn="l">
              <a:lnSpc>
                <a:spcPts val="3917"/>
              </a:lnSpc>
            </a:pPr>
            <a:r>
              <a:rPr lang="en-US" sz="2360">
                <a:solidFill>
                  <a:srgbClr val="FF914D"/>
                </a:solidFill>
                <a:latin typeface="Courier Prime"/>
                <a:ea typeface="Courier Prime"/>
                <a:cs typeface="Courier Prime"/>
                <a:sym typeface="Courier Prime"/>
              </a:rPr>
              <a:t>¿Las fallas de mantenimiento o de operación son la causa principal de muertes?</a:t>
            </a:r>
          </a:p>
        </p:txBody>
      </p:sp>
      <p:sp>
        <p:nvSpPr>
          <p:cNvPr name="Freeform 9" id="9"/>
          <p:cNvSpPr/>
          <p:nvPr/>
        </p:nvSpPr>
        <p:spPr>
          <a:xfrm flipH="false" flipV="false" rot="0">
            <a:off x="2531068" y="4512841"/>
            <a:ext cx="1427054" cy="417738"/>
          </a:xfrm>
          <a:custGeom>
            <a:avLst/>
            <a:gdLst/>
            <a:ahLst/>
            <a:cxnLst/>
            <a:rect r="r" b="b" t="t" l="l"/>
            <a:pathLst>
              <a:path h="417738" w="1427054">
                <a:moveTo>
                  <a:pt x="0" y="0"/>
                </a:moveTo>
                <a:lnTo>
                  <a:pt x="1427055" y="0"/>
                </a:lnTo>
                <a:lnTo>
                  <a:pt x="1427055" y="417738"/>
                </a:lnTo>
                <a:lnTo>
                  <a:pt x="0" y="4177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713685" y="5996471"/>
            <a:ext cx="1244438" cy="364281"/>
          </a:xfrm>
          <a:custGeom>
            <a:avLst/>
            <a:gdLst/>
            <a:ahLst/>
            <a:cxnLst/>
            <a:rect r="r" b="b" t="t" l="l"/>
            <a:pathLst>
              <a:path h="364281" w="1244438">
                <a:moveTo>
                  <a:pt x="0" y="0"/>
                </a:moveTo>
                <a:lnTo>
                  <a:pt x="1244438" y="0"/>
                </a:lnTo>
                <a:lnTo>
                  <a:pt x="1244438" y="364281"/>
                </a:lnTo>
                <a:lnTo>
                  <a:pt x="0" y="3642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405321" y="4079027"/>
            <a:ext cx="1939766" cy="1714047"/>
          </a:xfrm>
          <a:custGeom>
            <a:avLst/>
            <a:gdLst/>
            <a:ahLst/>
            <a:cxnLst/>
            <a:rect r="r" b="b" t="t" l="l"/>
            <a:pathLst>
              <a:path h="1714047" w="1939766">
                <a:moveTo>
                  <a:pt x="0" y="0"/>
                </a:moveTo>
                <a:lnTo>
                  <a:pt x="1939766" y="0"/>
                </a:lnTo>
                <a:lnTo>
                  <a:pt x="1939766" y="1714047"/>
                </a:lnTo>
                <a:lnTo>
                  <a:pt x="0" y="17140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450598" y="2189104"/>
            <a:ext cx="423244" cy="373994"/>
          </a:xfrm>
          <a:custGeom>
            <a:avLst/>
            <a:gdLst/>
            <a:ahLst/>
            <a:cxnLst/>
            <a:rect r="r" b="b" t="t" l="l"/>
            <a:pathLst>
              <a:path h="373994" w="423244">
                <a:moveTo>
                  <a:pt x="0" y="0"/>
                </a:moveTo>
                <a:lnTo>
                  <a:pt x="423245" y="0"/>
                </a:lnTo>
                <a:lnTo>
                  <a:pt x="423245" y="373994"/>
                </a:lnTo>
                <a:lnTo>
                  <a:pt x="0" y="3739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3" id="13"/>
          <p:cNvSpPr/>
          <p:nvPr/>
        </p:nvSpPr>
        <p:spPr>
          <a:xfrm flipV="true">
            <a:off x="3792829" y="4683154"/>
            <a:ext cx="695820" cy="25251"/>
          </a:xfrm>
          <a:prstGeom prst="line">
            <a:avLst/>
          </a:prstGeom>
          <a:ln cap="flat" w="47625">
            <a:solidFill>
              <a:srgbClr val="FA3A2F"/>
            </a:solidFill>
            <a:prstDash val="solid"/>
            <a:headEnd type="none" len="sm" w="sm"/>
            <a:tailEnd type="triangle" len="med" w="lg"/>
          </a:ln>
        </p:spPr>
      </p:sp>
      <p:sp>
        <p:nvSpPr>
          <p:cNvPr name="AutoShape 14" id="14"/>
          <p:cNvSpPr/>
          <p:nvPr/>
        </p:nvSpPr>
        <p:spPr>
          <a:xfrm>
            <a:off x="1873843" y="4909219"/>
            <a:ext cx="2266897" cy="234281"/>
          </a:xfrm>
          <a:prstGeom prst="line">
            <a:avLst/>
          </a:prstGeom>
          <a:ln cap="flat" w="47625">
            <a:solidFill>
              <a:srgbClr val="FA3A2F"/>
            </a:solidFill>
            <a:prstDash val="solid"/>
            <a:headEnd type="none" len="sm" w="sm"/>
            <a:tailEnd type="triangle" len="med" w="lg"/>
          </a:ln>
        </p:spPr>
      </p:sp>
      <p:sp>
        <p:nvSpPr>
          <p:cNvPr name="TextBox 15" id="15"/>
          <p:cNvSpPr txBox="true"/>
          <p:nvPr/>
        </p:nvSpPr>
        <p:spPr>
          <a:xfrm rot="0">
            <a:off x="4328421" y="4933327"/>
            <a:ext cx="1437683" cy="521074"/>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Campos de visualización</a:t>
            </a:r>
          </a:p>
        </p:txBody>
      </p:sp>
      <p:sp>
        <p:nvSpPr>
          <p:cNvPr name="AutoShape 16" id="16"/>
          <p:cNvSpPr/>
          <p:nvPr/>
        </p:nvSpPr>
        <p:spPr>
          <a:xfrm flipV="true">
            <a:off x="3861183" y="5782131"/>
            <a:ext cx="559112" cy="10943"/>
          </a:xfrm>
          <a:prstGeom prst="line">
            <a:avLst/>
          </a:prstGeom>
          <a:ln cap="flat" w="47625">
            <a:solidFill>
              <a:srgbClr val="FA3A2F"/>
            </a:solidFill>
            <a:prstDash val="solid"/>
            <a:headEnd type="none" len="sm" w="sm"/>
            <a:tailEnd type="triangle" len="med" w="lg"/>
          </a:ln>
        </p:spPr>
      </p:sp>
      <p:sp>
        <p:nvSpPr>
          <p:cNvPr name="AutoShape 17" id="17"/>
          <p:cNvSpPr/>
          <p:nvPr/>
        </p:nvSpPr>
        <p:spPr>
          <a:xfrm>
            <a:off x="1600451" y="2426133"/>
            <a:ext cx="2727969" cy="37739"/>
          </a:xfrm>
          <a:prstGeom prst="line">
            <a:avLst/>
          </a:prstGeom>
          <a:ln cap="flat" w="47625">
            <a:solidFill>
              <a:srgbClr val="FA3A2F"/>
            </a:solidFill>
            <a:prstDash val="solid"/>
            <a:headEnd type="none" len="sm" w="sm"/>
            <a:tailEnd type="triangle" len="med" w="lg"/>
          </a:ln>
        </p:spPr>
      </p:sp>
      <p:sp>
        <p:nvSpPr>
          <p:cNvPr name="TextBox 18" id="18"/>
          <p:cNvSpPr txBox="true"/>
          <p:nvPr/>
        </p:nvSpPr>
        <p:spPr>
          <a:xfrm rot="0">
            <a:off x="4328421" y="2174760"/>
            <a:ext cx="1623247" cy="521074"/>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Gráficas barras agrupadas</a:t>
            </a:r>
          </a:p>
        </p:txBody>
      </p:sp>
      <p:sp>
        <p:nvSpPr>
          <p:cNvPr name="TextBox 19" id="19"/>
          <p:cNvSpPr txBox="true"/>
          <p:nvPr/>
        </p:nvSpPr>
        <p:spPr>
          <a:xfrm rot="0">
            <a:off x="4506378" y="4528892"/>
            <a:ext cx="1267333" cy="251373"/>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Dato 1</a:t>
            </a:r>
          </a:p>
        </p:txBody>
      </p:sp>
      <p:sp>
        <p:nvSpPr>
          <p:cNvPr name="TextBox 20" id="20"/>
          <p:cNvSpPr txBox="true"/>
          <p:nvPr/>
        </p:nvSpPr>
        <p:spPr>
          <a:xfrm rot="0">
            <a:off x="4506378" y="5638813"/>
            <a:ext cx="1267333" cy="251373"/>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Dato 2</a:t>
            </a:r>
          </a:p>
        </p:txBody>
      </p:sp>
      <p:sp>
        <p:nvSpPr>
          <p:cNvPr name="Freeform 21" id="21"/>
          <p:cNvSpPr/>
          <p:nvPr/>
        </p:nvSpPr>
        <p:spPr>
          <a:xfrm flipH="false" flipV="false" rot="0">
            <a:off x="2531068" y="5578734"/>
            <a:ext cx="1427054" cy="417738"/>
          </a:xfrm>
          <a:custGeom>
            <a:avLst/>
            <a:gdLst/>
            <a:ahLst/>
            <a:cxnLst/>
            <a:rect r="r" b="b" t="t" l="l"/>
            <a:pathLst>
              <a:path h="417738" w="1427054">
                <a:moveTo>
                  <a:pt x="0" y="0"/>
                </a:moveTo>
                <a:lnTo>
                  <a:pt x="1427055" y="0"/>
                </a:lnTo>
                <a:lnTo>
                  <a:pt x="1427055" y="417737"/>
                </a:lnTo>
                <a:lnTo>
                  <a:pt x="0" y="4177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22" id="22"/>
          <p:cNvSpPr/>
          <p:nvPr/>
        </p:nvSpPr>
        <p:spPr>
          <a:xfrm flipV="true">
            <a:off x="3857930" y="6155675"/>
            <a:ext cx="559112" cy="10943"/>
          </a:xfrm>
          <a:prstGeom prst="line">
            <a:avLst/>
          </a:prstGeom>
          <a:ln cap="flat" w="47625">
            <a:solidFill>
              <a:srgbClr val="FA3A2F"/>
            </a:solidFill>
            <a:prstDash val="solid"/>
            <a:headEnd type="none" len="sm" w="sm"/>
            <a:tailEnd type="triangle" len="med" w="lg"/>
          </a:ln>
        </p:spPr>
      </p:sp>
      <p:sp>
        <p:nvSpPr>
          <p:cNvPr name="TextBox 23" id="23"/>
          <p:cNvSpPr txBox="true"/>
          <p:nvPr/>
        </p:nvSpPr>
        <p:spPr>
          <a:xfrm rot="0">
            <a:off x="4498771" y="6012357"/>
            <a:ext cx="1267333" cy="251373"/>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Dato 3</a:t>
            </a:r>
          </a:p>
        </p:txBody>
      </p:sp>
    </p:spTree>
  </p:cSld>
  <p:clrMapOvr>
    <a:masterClrMapping/>
  </p:clrMapOvr>
  <p:transition spd="slow">
    <p:push dir="l"/>
  </p:transition>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6751026" y="1874518"/>
            <a:ext cx="10508274" cy="5648197"/>
          </a:xfrm>
          <a:custGeom>
            <a:avLst/>
            <a:gdLst/>
            <a:ahLst/>
            <a:cxnLst/>
            <a:rect r="r" b="b" t="t" l="l"/>
            <a:pathLst>
              <a:path h="5648197" w="10508274">
                <a:moveTo>
                  <a:pt x="0" y="0"/>
                </a:moveTo>
                <a:lnTo>
                  <a:pt x="10508274" y="0"/>
                </a:lnTo>
                <a:lnTo>
                  <a:pt x="10508274" y="5648197"/>
                </a:lnTo>
                <a:lnTo>
                  <a:pt x="0" y="5648197"/>
                </a:lnTo>
                <a:lnTo>
                  <a:pt x="0" y="0"/>
                </a:lnTo>
                <a:close/>
              </a:path>
            </a:pathLst>
          </a:custGeom>
          <a:blipFill>
            <a:blip r:embed="rId2"/>
            <a:stretch>
              <a:fillRect l="0" t="0" r="0" b="0"/>
            </a:stretch>
          </a:blipFill>
        </p:spPr>
      </p:sp>
      <p:sp>
        <p:nvSpPr>
          <p:cNvPr name="Freeform 3" id="3"/>
          <p:cNvSpPr/>
          <p:nvPr/>
        </p:nvSpPr>
        <p:spPr>
          <a:xfrm flipH="false" flipV="false" rot="0">
            <a:off x="443042" y="1360221"/>
            <a:ext cx="3357908" cy="5715588"/>
          </a:xfrm>
          <a:custGeom>
            <a:avLst/>
            <a:gdLst/>
            <a:ahLst/>
            <a:cxnLst/>
            <a:rect r="r" b="b" t="t" l="l"/>
            <a:pathLst>
              <a:path h="5715588" w="3357908">
                <a:moveTo>
                  <a:pt x="0" y="0"/>
                </a:moveTo>
                <a:lnTo>
                  <a:pt x="3357908" y="0"/>
                </a:lnTo>
                <a:lnTo>
                  <a:pt x="3357908" y="5715587"/>
                </a:lnTo>
                <a:lnTo>
                  <a:pt x="0" y="5715587"/>
                </a:lnTo>
                <a:lnTo>
                  <a:pt x="0" y="0"/>
                </a:lnTo>
                <a:close/>
              </a:path>
            </a:pathLst>
          </a:custGeom>
          <a:blipFill>
            <a:blip r:embed="rId3"/>
            <a:stretch>
              <a:fillRect l="0" t="0" r="0" b="0"/>
            </a:stretch>
          </a:blipFill>
        </p:spPr>
      </p:sp>
      <p:sp>
        <p:nvSpPr>
          <p:cNvPr name="TextBox 4" id="4"/>
          <p:cNvSpPr txBox="true"/>
          <p:nvPr/>
        </p:nvSpPr>
        <p:spPr>
          <a:xfrm rot="0">
            <a:off x="295758" y="7934198"/>
            <a:ext cx="16963542" cy="2006981"/>
          </a:xfrm>
          <a:prstGeom prst="rect">
            <a:avLst/>
          </a:prstGeom>
        </p:spPr>
        <p:txBody>
          <a:bodyPr anchor="t" rtlCol="false" tIns="0" lIns="0" bIns="0" rIns="0">
            <a:spAutoFit/>
          </a:bodyPr>
          <a:lstStyle/>
          <a:p>
            <a:pPr algn="just">
              <a:lnSpc>
                <a:spcPts val="2662"/>
              </a:lnSpc>
            </a:pPr>
            <a:r>
              <a:rPr lang="en-US" sz="2200">
                <a:solidFill>
                  <a:srgbClr val="FFFFFF"/>
                </a:solidFill>
                <a:latin typeface="Courier Prime"/>
                <a:ea typeface="Courier Prime"/>
                <a:cs typeface="Courier Prime"/>
                <a:sym typeface="Courier Prime"/>
              </a:rPr>
              <a:t>La gráfica evidencia que una minoría de empresas concentra la mayoría de los accidentes eléctricos, siendo ELECTROCOSTA S.A. E.S.P. la que presenta el mayor número, con un 17,31% del total, seguida por ELECTRIFICADORA DEL CARIBE S.A. E.S.P. y EMPRESAS PÚBLICAS DE MEDELLÍN E.S.P. Esto muestra posibles deficiencias en la gestión de riesgos eléctricos en estas organizaciones o una mayor exposición debido a su tamaño o cobertura geográfica. Por otro lado, muchas empresas reportan pocos accidentes, lo que podría indicar mejores prácticas de seguridad o menor nivel de exposición. </a:t>
            </a:r>
          </a:p>
        </p:txBody>
      </p:sp>
      <p:sp>
        <p:nvSpPr>
          <p:cNvPr name="TextBox 5" id="5"/>
          <p:cNvSpPr txBox="true"/>
          <p:nvPr/>
        </p:nvSpPr>
        <p:spPr>
          <a:xfrm rot="0">
            <a:off x="17259300" y="8961501"/>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6" id="6"/>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Visualización de datos {</a:t>
            </a:r>
          </a:p>
        </p:txBody>
      </p:sp>
      <p:sp>
        <p:nvSpPr>
          <p:cNvPr name="TextBox 7" id="7"/>
          <p:cNvSpPr txBox="true"/>
          <p:nvPr/>
        </p:nvSpPr>
        <p:spPr>
          <a:xfrm rot="0">
            <a:off x="9984574" y="314616"/>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Power BI</a:t>
            </a:r>
          </a:p>
        </p:txBody>
      </p:sp>
      <p:sp>
        <p:nvSpPr>
          <p:cNvPr name="TextBox 8" id="8"/>
          <p:cNvSpPr txBox="true"/>
          <p:nvPr/>
        </p:nvSpPr>
        <p:spPr>
          <a:xfrm rot="0">
            <a:off x="8626455" y="1245921"/>
            <a:ext cx="10064908" cy="471721"/>
          </a:xfrm>
          <a:prstGeom prst="rect">
            <a:avLst/>
          </a:prstGeom>
        </p:spPr>
        <p:txBody>
          <a:bodyPr anchor="t" rtlCol="false" tIns="0" lIns="0" bIns="0" rIns="0">
            <a:spAutoFit/>
          </a:bodyPr>
          <a:lstStyle/>
          <a:p>
            <a:pPr algn="l">
              <a:lnSpc>
                <a:spcPts val="3917"/>
              </a:lnSpc>
            </a:pPr>
            <a:r>
              <a:rPr lang="en-US" sz="2360">
                <a:solidFill>
                  <a:srgbClr val="FF914D"/>
                </a:solidFill>
                <a:latin typeface="Courier Prime"/>
                <a:ea typeface="Courier Prime"/>
                <a:cs typeface="Courier Prime"/>
                <a:sym typeface="Courier Prime"/>
              </a:rPr>
              <a:t>¿Qué empresas presentan más accidentes?</a:t>
            </a:r>
          </a:p>
        </p:txBody>
      </p:sp>
      <p:sp>
        <p:nvSpPr>
          <p:cNvPr name="Freeform 9" id="9"/>
          <p:cNvSpPr/>
          <p:nvPr/>
        </p:nvSpPr>
        <p:spPr>
          <a:xfrm flipH="false" flipV="false" rot="0">
            <a:off x="2434129" y="3057019"/>
            <a:ext cx="1427054" cy="417738"/>
          </a:xfrm>
          <a:custGeom>
            <a:avLst/>
            <a:gdLst/>
            <a:ahLst/>
            <a:cxnLst/>
            <a:rect r="r" b="b" t="t" l="l"/>
            <a:pathLst>
              <a:path h="417738" w="1427054">
                <a:moveTo>
                  <a:pt x="0" y="0"/>
                </a:moveTo>
                <a:lnTo>
                  <a:pt x="1427054" y="0"/>
                </a:lnTo>
                <a:lnTo>
                  <a:pt x="1427054" y="417737"/>
                </a:lnTo>
                <a:lnTo>
                  <a:pt x="0" y="4177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713685" y="5952278"/>
            <a:ext cx="1427054" cy="417738"/>
          </a:xfrm>
          <a:custGeom>
            <a:avLst/>
            <a:gdLst/>
            <a:ahLst/>
            <a:cxnLst/>
            <a:rect r="r" b="b" t="t" l="l"/>
            <a:pathLst>
              <a:path h="417738" w="1427054">
                <a:moveTo>
                  <a:pt x="0" y="0"/>
                </a:moveTo>
                <a:lnTo>
                  <a:pt x="1427054" y="0"/>
                </a:lnTo>
                <a:lnTo>
                  <a:pt x="1427054" y="417737"/>
                </a:lnTo>
                <a:lnTo>
                  <a:pt x="0" y="4177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467814" y="4173405"/>
            <a:ext cx="1665422" cy="1471628"/>
          </a:xfrm>
          <a:custGeom>
            <a:avLst/>
            <a:gdLst/>
            <a:ahLst/>
            <a:cxnLst/>
            <a:rect r="r" b="b" t="t" l="l"/>
            <a:pathLst>
              <a:path h="1471628" w="1665422">
                <a:moveTo>
                  <a:pt x="0" y="0"/>
                </a:moveTo>
                <a:lnTo>
                  <a:pt x="1665422" y="0"/>
                </a:lnTo>
                <a:lnTo>
                  <a:pt x="1665422" y="1471628"/>
                </a:lnTo>
                <a:lnTo>
                  <a:pt x="0" y="14716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921614" y="2757321"/>
            <a:ext cx="423244" cy="373994"/>
          </a:xfrm>
          <a:custGeom>
            <a:avLst/>
            <a:gdLst/>
            <a:ahLst/>
            <a:cxnLst/>
            <a:rect r="r" b="b" t="t" l="l"/>
            <a:pathLst>
              <a:path h="373994" w="423244">
                <a:moveTo>
                  <a:pt x="0" y="0"/>
                </a:moveTo>
                <a:lnTo>
                  <a:pt x="423244" y="0"/>
                </a:lnTo>
                <a:lnTo>
                  <a:pt x="423244" y="373994"/>
                </a:lnTo>
                <a:lnTo>
                  <a:pt x="0" y="3739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13" id="13"/>
          <p:cNvSpPr/>
          <p:nvPr/>
        </p:nvSpPr>
        <p:spPr>
          <a:xfrm flipV="true">
            <a:off x="3801814" y="3289684"/>
            <a:ext cx="695820" cy="25251"/>
          </a:xfrm>
          <a:prstGeom prst="line">
            <a:avLst/>
          </a:prstGeom>
          <a:ln cap="flat" w="47625">
            <a:solidFill>
              <a:srgbClr val="FA3A2F"/>
            </a:solidFill>
            <a:prstDash val="solid"/>
            <a:headEnd type="none" len="sm" w="sm"/>
            <a:tailEnd type="triangle" len="med" w="lg"/>
          </a:ln>
        </p:spPr>
      </p:sp>
      <p:sp>
        <p:nvSpPr>
          <p:cNvPr name="AutoShape 14" id="14"/>
          <p:cNvSpPr/>
          <p:nvPr/>
        </p:nvSpPr>
        <p:spPr>
          <a:xfrm flipV="true">
            <a:off x="1873843" y="4698617"/>
            <a:ext cx="2266897" cy="210602"/>
          </a:xfrm>
          <a:prstGeom prst="line">
            <a:avLst/>
          </a:prstGeom>
          <a:ln cap="flat" w="47625">
            <a:solidFill>
              <a:srgbClr val="FA3A2F"/>
            </a:solidFill>
            <a:prstDash val="solid"/>
            <a:headEnd type="none" len="sm" w="sm"/>
            <a:tailEnd type="triangle" len="med" w="lg"/>
          </a:ln>
        </p:spPr>
      </p:sp>
      <p:sp>
        <p:nvSpPr>
          <p:cNvPr name="TextBox 15" id="15"/>
          <p:cNvSpPr txBox="true"/>
          <p:nvPr/>
        </p:nvSpPr>
        <p:spPr>
          <a:xfrm rot="0">
            <a:off x="4357798" y="4409505"/>
            <a:ext cx="1437683" cy="521074"/>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Campos de visualización</a:t>
            </a:r>
          </a:p>
        </p:txBody>
      </p:sp>
      <p:sp>
        <p:nvSpPr>
          <p:cNvPr name="AutoShape 16" id="16"/>
          <p:cNvSpPr/>
          <p:nvPr/>
        </p:nvSpPr>
        <p:spPr>
          <a:xfrm flipV="true">
            <a:off x="3861183" y="6155675"/>
            <a:ext cx="559112" cy="10943"/>
          </a:xfrm>
          <a:prstGeom prst="line">
            <a:avLst/>
          </a:prstGeom>
          <a:ln cap="flat" w="47625">
            <a:solidFill>
              <a:srgbClr val="FA3A2F"/>
            </a:solidFill>
            <a:prstDash val="solid"/>
            <a:headEnd type="none" len="sm" w="sm"/>
            <a:tailEnd type="triangle" len="med" w="lg"/>
          </a:ln>
        </p:spPr>
      </p:sp>
      <p:sp>
        <p:nvSpPr>
          <p:cNvPr name="AutoShape 17" id="17"/>
          <p:cNvSpPr/>
          <p:nvPr/>
        </p:nvSpPr>
        <p:spPr>
          <a:xfrm flipV="true">
            <a:off x="2122843" y="2542069"/>
            <a:ext cx="2017896" cy="378452"/>
          </a:xfrm>
          <a:prstGeom prst="line">
            <a:avLst/>
          </a:prstGeom>
          <a:ln cap="flat" w="47625">
            <a:solidFill>
              <a:srgbClr val="FA3A2F"/>
            </a:solidFill>
            <a:prstDash val="solid"/>
            <a:headEnd type="none" len="sm" w="sm"/>
            <a:tailEnd type="triangle" len="med" w="lg"/>
          </a:ln>
        </p:spPr>
      </p:sp>
      <p:sp>
        <p:nvSpPr>
          <p:cNvPr name="TextBox 18" id="18"/>
          <p:cNvSpPr txBox="true"/>
          <p:nvPr/>
        </p:nvSpPr>
        <p:spPr>
          <a:xfrm rot="0">
            <a:off x="4242338" y="2236247"/>
            <a:ext cx="1623247" cy="521074"/>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Gráfica de anillos</a:t>
            </a:r>
          </a:p>
        </p:txBody>
      </p:sp>
      <p:sp>
        <p:nvSpPr>
          <p:cNvPr name="TextBox 19" id="19"/>
          <p:cNvSpPr txBox="true"/>
          <p:nvPr/>
        </p:nvSpPr>
        <p:spPr>
          <a:xfrm rot="0">
            <a:off x="4598253" y="3160674"/>
            <a:ext cx="1267333" cy="251373"/>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Dato 1</a:t>
            </a:r>
          </a:p>
        </p:txBody>
      </p:sp>
      <p:sp>
        <p:nvSpPr>
          <p:cNvPr name="TextBox 20" id="20"/>
          <p:cNvSpPr txBox="true"/>
          <p:nvPr/>
        </p:nvSpPr>
        <p:spPr>
          <a:xfrm rot="0">
            <a:off x="4528149" y="6001413"/>
            <a:ext cx="1267333" cy="251373"/>
          </a:xfrm>
          <a:prstGeom prst="rect">
            <a:avLst/>
          </a:prstGeom>
        </p:spPr>
        <p:txBody>
          <a:bodyPr anchor="t" rtlCol="false" tIns="0" lIns="0" bIns="0" rIns="0">
            <a:spAutoFit/>
          </a:bodyPr>
          <a:lstStyle/>
          <a:p>
            <a:pPr algn="l">
              <a:lnSpc>
                <a:spcPts val="2144"/>
              </a:lnSpc>
            </a:pPr>
            <a:r>
              <a:rPr lang="en-US" sz="1291">
                <a:solidFill>
                  <a:srgbClr val="FA3A2F"/>
                </a:solidFill>
                <a:latin typeface="Courier Prime"/>
                <a:ea typeface="Courier Prime"/>
                <a:cs typeface="Courier Prime"/>
                <a:sym typeface="Courier Prime"/>
              </a:rPr>
              <a:t>Dato 2</a:t>
            </a:r>
          </a:p>
        </p:txBody>
      </p:sp>
    </p:spTree>
  </p:cSld>
  <p:clrMapOvr>
    <a:masterClrMapping/>
  </p:clrMapOvr>
  <p:transition spd="slow">
    <p:push dir="l"/>
  </p:transition>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225542" y="1612378"/>
            <a:ext cx="8158528" cy="4742624"/>
          </a:xfrm>
          <a:custGeom>
            <a:avLst/>
            <a:gdLst/>
            <a:ahLst/>
            <a:cxnLst/>
            <a:rect r="r" b="b" t="t" l="l"/>
            <a:pathLst>
              <a:path h="4742624" w="8158528">
                <a:moveTo>
                  <a:pt x="0" y="0"/>
                </a:moveTo>
                <a:lnTo>
                  <a:pt x="8158528" y="0"/>
                </a:lnTo>
                <a:lnTo>
                  <a:pt x="8158528" y="4742624"/>
                </a:lnTo>
                <a:lnTo>
                  <a:pt x="0" y="4742624"/>
                </a:lnTo>
                <a:lnTo>
                  <a:pt x="0" y="0"/>
                </a:lnTo>
                <a:close/>
              </a:path>
            </a:pathLst>
          </a:custGeom>
          <a:blipFill>
            <a:blip r:embed="rId2"/>
            <a:stretch>
              <a:fillRect l="0" t="-10231" r="0" b="-5069"/>
            </a:stretch>
          </a:blipFill>
        </p:spPr>
      </p:sp>
      <p:sp>
        <p:nvSpPr>
          <p:cNvPr name="Freeform 3" id="3"/>
          <p:cNvSpPr/>
          <p:nvPr/>
        </p:nvSpPr>
        <p:spPr>
          <a:xfrm flipH="false" flipV="false" rot="0">
            <a:off x="7791723" y="5175807"/>
            <a:ext cx="9905185" cy="4249749"/>
          </a:xfrm>
          <a:custGeom>
            <a:avLst/>
            <a:gdLst/>
            <a:ahLst/>
            <a:cxnLst/>
            <a:rect r="r" b="b" t="t" l="l"/>
            <a:pathLst>
              <a:path h="4249749" w="9905185">
                <a:moveTo>
                  <a:pt x="0" y="0"/>
                </a:moveTo>
                <a:lnTo>
                  <a:pt x="9905184" y="0"/>
                </a:lnTo>
                <a:lnTo>
                  <a:pt x="9905184" y="4249749"/>
                </a:lnTo>
                <a:lnTo>
                  <a:pt x="0" y="4249749"/>
                </a:lnTo>
                <a:lnTo>
                  <a:pt x="0" y="0"/>
                </a:lnTo>
                <a:close/>
              </a:path>
            </a:pathLst>
          </a:custGeom>
          <a:blipFill>
            <a:blip r:embed="rId3"/>
            <a:stretch>
              <a:fillRect l="0" t="0" r="0" b="0"/>
            </a:stretch>
          </a:blipFill>
        </p:spPr>
      </p:sp>
      <p:sp>
        <p:nvSpPr>
          <p:cNvPr name="Freeform 4" id="4"/>
          <p:cNvSpPr/>
          <p:nvPr/>
        </p:nvSpPr>
        <p:spPr>
          <a:xfrm flipH="false" flipV="false" rot="9353741">
            <a:off x="-36299" y="5524909"/>
            <a:ext cx="1366279" cy="2582314"/>
          </a:xfrm>
          <a:custGeom>
            <a:avLst/>
            <a:gdLst/>
            <a:ahLst/>
            <a:cxnLst/>
            <a:rect r="r" b="b" t="t" l="l"/>
            <a:pathLst>
              <a:path h="2582314" w="1366279">
                <a:moveTo>
                  <a:pt x="0" y="0"/>
                </a:moveTo>
                <a:lnTo>
                  <a:pt x="1366279" y="0"/>
                </a:lnTo>
                <a:lnTo>
                  <a:pt x="1366279" y="2582315"/>
                </a:lnTo>
                <a:lnTo>
                  <a:pt x="0" y="2582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7259300" y="927735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6" id="6"/>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Visualización de datos {</a:t>
            </a:r>
          </a:p>
        </p:txBody>
      </p:sp>
      <p:sp>
        <p:nvSpPr>
          <p:cNvPr name="TextBox 7" id="7"/>
          <p:cNvSpPr txBox="true"/>
          <p:nvPr/>
        </p:nvSpPr>
        <p:spPr>
          <a:xfrm rot="0">
            <a:off x="9984574" y="314616"/>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Power BI</a:t>
            </a:r>
          </a:p>
        </p:txBody>
      </p:sp>
      <p:sp>
        <p:nvSpPr>
          <p:cNvPr name="TextBox 8" id="8"/>
          <p:cNvSpPr txBox="true"/>
          <p:nvPr/>
        </p:nvSpPr>
        <p:spPr>
          <a:xfrm rot="0">
            <a:off x="1028700" y="6825592"/>
            <a:ext cx="5171280" cy="2675429"/>
          </a:xfrm>
          <a:prstGeom prst="rect">
            <a:avLst/>
          </a:prstGeom>
        </p:spPr>
        <p:txBody>
          <a:bodyPr anchor="t" rtlCol="false" tIns="0" lIns="0" bIns="0" rIns="0">
            <a:spAutoFit/>
          </a:bodyPr>
          <a:lstStyle/>
          <a:p>
            <a:pPr algn="just">
              <a:lnSpc>
                <a:spcPts val="2686"/>
              </a:lnSpc>
              <a:spcBef>
                <a:spcPct val="0"/>
              </a:spcBef>
            </a:pPr>
            <a:r>
              <a:rPr lang="en-US" sz="2356">
                <a:solidFill>
                  <a:srgbClr val="FEFEFE"/>
                </a:solidFill>
                <a:latin typeface="Courier Prime"/>
                <a:ea typeface="Courier Prime"/>
                <a:cs typeface="Courier Prime"/>
                <a:sym typeface="Courier Prime"/>
              </a:rPr>
              <a:t>Las quemaduras son el tipo de lesión más común en los accidentes registrados, seguidas por otras lesiones y traumatismos. Es importante notar la presencia de casos fatales, aunque en menor proporción.</a:t>
            </a:r>
          </a:p>
        </p:txBody>
      </p:sp>
      <p:sp>
        <p:nvSpPr>
          <p:cNvPr name="TextBox 9" id="9"/>
          <p:cNvSpPr txBox="true"/>
          <p:nvPr/>
        </p:nvSpPr>
        <p:spPr>
          <a:xfrm rot="0">
            <a:off x="8890440" y="1574278"/>
            <a:ext cx="8719942" cy="3322918"/>
          </a:xfrm>
          <a:prstGeom prst="rect">
            <a:avLst/>
          </a:prstGeom>
        </p:spPr>
        <p:txBody>
          <a:bodyPr anchor="t" rtlCol="false" tIns="0" lIns="0" bIns="0" rIns="0">
            <a:spAutoFit/>
          </a:bodyPr>
          <a:lstStyle/>
          <a:p>
            <a:pPr algn="just">
              <a:lnSpc>
                <a:spcPts val="2697"/>
              </a:lnSpc>
            </a:pPr>
            <a:r>
              <a:rPr lang="en-US" sz="1926">
                <a:solidFill>
                  <a:srgbClr val="FEFEFE"/>
                </a:solidFill>
                <a:latin typeface="Courier Prime"/>
                <a:ea typeface="Courier Prime"/>
                <a:cs typeface="Courier Prime"/>
                <a:sym typeface="Courier Prime"/>
              </a:rPr>
              <a:t>Las edades promedio para los tipos de lesiones son similares, por lo que la edad no parece ser un factor decisivo en el tipo de lesión en los accidentes analizados. Las medidas de seguridad deberían enfocarse en toda la población trabajadora, sin distinciones por grupos de edad.</a:t>
            </a:r>
          </a:p>
          <a:p>
            <a:pPr algn="just">
              <a:lnSpc>
                <a:spcPts val="2697"/>
              </a:lnSpc>
            </a:pPr>
            <a:r>
              <a:rPr lang="en-US" sz="1926">
                <a:solidFill>
                  <a:srgbClr val="FEFEFE"/>
                </a:solidFill>
                <a:latin typeface="Courier Prime"/>
                <a:ea typeface="Courier Prime"/>
                <a:cs typeface="Courier Prime"/>
                <a:sym typeface="Courier Prime"/>
              </a:rPr>
              <a:t>Es importante considerar la frecuencia de cada tipo de lesión. Aunque la tetanización tiene la edad promedio más alta, su baja incidencia sugiere que la prevención debe centrarse en lesiones más comunes, como las quemaduras, donde la edad promedio también es alta.</a:t>
            </a:r>
          </a:p>
        </p:txBody>
      </p:sp>
      <p:sp>
        <p:nvSpPr>
          <p:cNvPr name="Freeform 10" id="10"/>
          <p:cNvSpPr/>
          <p:nvPr/>
        </p:nvSpPr>
        <p:spPr>
          <a:xfrm flipH="false" flipV="false" rot="-1911005">
            <a:off x="17266969" y="3832562"/>
            <a:ext cx="1126576" cy="2129268"/>
          </a:xfrm>
          <a:custGeom>
            <a:avLst/>
            <a:gdLst/>
            <a:ahLst/>
            <a:cxnLst/>
            <a:rect r="r" b="b" t="t" l="l"/>
            <a:pathLst>
              <a:path h="2129268" w="1126576">
                <a:moveTo>
                  <a:pt x="0" y="0"/>
                </a:moveTo>
                <a:lnTo>
                  <a:pt x="1126576" y="0"/>
                </a:lnTo>
                <a:lnTo>
                  <a:pt x="1126576" y="2129268"/>
                </a:lnTo>
                <a:lnTo>
                  <a:pt x="0" y="21292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transition spd="slow">
    <p:push dir="l"/>
  </p:transition>
</p:sld>
</file>

<file path=ppt/slides/slide34.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3294138" y="4385494"/>
            <a:ext cx="9650362"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374319" y="2620359"/>
            <a:ext cx="12387683" cy="2523141"/>
          </a:xfrm>
          <a:prstGeom prst="rect">
            <a:avLst/>
          </a:prstGeom>
        </p:spPr>
        <p:txBody>
          <a:bodyPr anchor="t" rtlCol="false" tIns="0" lIns="0" bIns="0" rIns="0">
            <a:spAutoFit/>
          </a:bodyPr>
          <a:lstStyle/>
          <a:p>
            <a:pPr algn="l">
              <a:lnSpc>
                <a:spcPts val="9827"/>
              </a:lnSpc>
            </a:pPr>
            <a:r>
              <a:rPr lang="en-US" sz="8620">
                <a:solidFill>
                  <a:srgbClr val="FFFFFF"/>
                </a:solidFill>
                <a:latin typeface="Courier Prime"/>
                <a:ea typeface="Courier Prime"/>
                <a:cs typeface="Courier Prime"/>
                <a:sym typeface="Courier Prime"/>
              </a:rPr>
              <a:t>Día 3: Conclusiones</a:t>
            </a:r>
          </a:p>
        </p:txBody>
      </p:sp>
      <p:sp>
        <p:nvSpPr>
          <p:cNvPr name="TextBox 4" id="4"/>
          <p:cNvSpPr txBox="true"/>
          <p:nvPr/>
        </p:nvSpPr>
        <p:spPr>
          <a:xfrm rot="0">
            <a:off x="2022894" y="8175205"/>
            <a:ext cx="2471972" cy="1607392"/>
          </a:xfrm>
          <a:prstGeom prst="rect">
            <a:avLst/>
          </a:prstGeom>
        </p:spPr>
        <p:txBody>
          <a:bodyPr anchor="t" rtlCol="false" tIns="0" lIns="0" bIns="0" rIns="0">
            <a:spAutoFit/>
          </a:bodyPr>
          <a:lstStyle/>
          <a:p>
            <a:pPr algn="l">
              <a:lnSpc>
                <a:spcPts val="12477"/>
              </a:lnSpc>
            </a:pPr>
            <a:r>
              <a:rPr lang="en-US" sz="10944">
                <a:solidFill>
                  <a:srgbClr val="FFFFFF"/>
                </a:solidFill>
                <a:latin typeface="Courier Prime"/>
                <a:ea typeface="Courier Prime"/>
                <a:cs typeface="Courier Prime"/>
                <a:sym typeface="Courier Prime"/>
              </a:rPr>
              <a:t>}</a:t>
            </a:r>
          </a:p>
        </p:txBody>
      </p:sp>
      <p:sp>
        <p:nvSpPr>
          <p:cNvPr name="TextBox 5" id="5"/>
          <p:cNvSpPr txBox="true"/>
          <p:nvPr/>
        </p:nvSpPr>
        <p:spPr>
          <a:xfrm rot="0">
            <a:off x="2278912" y="6603648"/>
            <a:ext cx="10747189" cy="787361"/>
          </a:xfrm>
          <a:prstGeom prst="rect">
            <a:avLst/>
          </a:prstGeom>
        </p:spPr>
        <p:txBody>
          <a:bodyPr anchor="t" rtlCol="false" tIns="0" lIns="0" bIns="0" rIns="0">
            <a:spAutoFit/>
          </a:bodyPr>
          <a:lstStyle/>
          <a:p>
            <a:pPr algn="l">
              <a:lnSpc>
                <a:spcPts val="6384"/>
              </a:lnSpc>
            </a:pPr>
            <a:r>
              <a:rPr lang="en-US" sz="4560">
                <a:solidFill>
                  <a:srgbClr val="FF914D"/>
                </a:solidFill>
                <a:latin typeface="Courier Prime"/>
                <a:ea typeface="Courier Prime"/>
                <a:cs typeface="Courier Prime"/>
                <a:sym typeface="Courier Prime"/>
              </a:rPr>
              <a:t>&lt;Por=Grupo de trabajo # 3</a:t>
            </a:r>
          </a:p>
        </p:txBody>
      </p:sp>
      <p:sp>
        <p:nvSpPr>
          <p:cNvPr name="TextBox 6" id="6"/>
          <p:cNvSpPr txBox="true"/>
          <p:nvPr/>
        </p:nvSpPr>
        <p:spPr>
          <a:xfrm rot="0">
            <a:off x="2022894" y="234503"/>
            <a:ext cx="11259224" cy="474154"/>
          </a:xfrm>
          <a:prstGeom prst="rect">
            <a:avLst/>
          </a:prstGeom>
        </p:spPr>
        <p:txBody>
          <a:bodyPr anchor="t" rtlCol="false" tIns="0" lIns="0" bIns="0" rIns="0">
            <a:spAutoFit/>
          </a:bodyPr>
          <a:lstStyle/>
          <a:p>
            <a:pPr algn="l">
              <a:lnSpc>
                <a:spcPts val="3830"/>
              </a:lnSpc>
            </a:pPr>
            <a:r>
              <a:rPr lang="en-US" sz="2736">
                <a:solidFill>
                  <a:srgbClr val="8F8F8F"/>
                </a:solidFill>
                <a:latin typeface="Courier Prime"/>
                <a:ea typeface="Courier Prime"/>
                <a:cs typeface="Courier Prime"/>
                <a:sym typeface="Courier Prime"/>
              </a:rPr>
              <a:t>&lt;!--Simulacro proyecto final--&gt;</a:t>
            </a:r>
          </a:p>
        </p:txBody>
      </p:sp>
      <p:grpSp>
        <p:nvGrpSpPr>
          <p:cNvPr name="Group 7" id="7"/>
          <p:cNvGrpSpPr/>
          <p:nvPr/>
        </p:nvGrpSpPr>
        <p:grpSpPr>
          <a:xfrm rot="0">
            <a:off x="14762002" y="-102870"/>
            <a:ext cx="4230823" cy="10389870"/>
            <a:chOff x="0" y="0"/>
            <a:chExt cx="1543416" cy="3790253"/>
          </a:xfrm>
        </p:grpSpPr>
        <p:sp>
          <p:nvSpPr>
            <p:cNvPr name="Freeform 8" id="8"/>
            <p:cNvSpPr/>
            <p:nvPr/>
          </p:nvSpPr>
          <p:spPr>
            <a:xfrm flipH="false" flipV="false" rot="0">
              <a:off x="0" y="0"/>
              <a:ext cx="1543416" cy="3790253"/>
            </a:xfrm>
            <a:custGeom>
              <a:avLst/>
              <a:gdLst/>
              <a:ahLst/>
              <a:cxnLst/>
              <a:rect r="r" b="b" t="t" l="l"/>
              <a:pathLst>
                <a:path h="3790253" w="1543416">
                  <a:moveTo>
                    <a:pt x="0" y="0"/>
                  </a:moveTo>
                  <a:lnTo>
                    <a:pt x="1543416" y="0"/>
                  </a:lnTo>
                  <a:lnTo>
                    <a:pt x="1543416" y="3790253"/>
                  </a:lnTo>
                  <a:lnTo>
                    <a:pt x="0" y="3790253"/>
                  </a:lnTo>
                  <a:close/>
                </a:path>
              </a:pathLst>
            </a:custGeom>
            <a:solidFill>
              <a:srgbClr val="2D2D35"/>
            </a:solidFill>
          </p:spPr>
        </p:sp>
      </p:grpSp>
      <p:sp>
        <p:nvSpPr>
          <p:cNvPr name="AutoShape 9" id="9"/>
          <p:cNvSpPr/>
          <p:nvPr/>
        </p:nvSpPr>
        <p:spPr>
          <a:xfrm rot="0">
            <a:off x="14666595" y="9210675"/>
            <a:ext cx="1539000" cy="0"/>
          </a:xfrm>
          <a:prstGeom prst="line">
            <a:avLst/>
          </a:prstGeom>
          <a:ln cap="flat" w="47625">
            <a:solidFill>
              <a:srgbClr val="FFFFFF"/>
            </a:solidFill>
            <a:prstDash val="solid"/>
            <a:headEnd type="diamond" len="lg" w="lg"/>
            <a:tailEnd type="arrow" len="sm" w="med"/>
          </a:ln>
        </p:spPr>
      </p:sp>
    </p:spTree>
  </p:cSld>
  <p:clrMapOvr>
    <a:masterClrMapping/>
  </p:clrMapOvr>
  <p:transition spd="slow">
    <p:push dir="l"/>
  </p:transition>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15265211" y="2469536"/>
            <a:ext cx="2760690" cy="2424388"/>
          </a:xfrm>
          <a:custGeom>
            <a:avLst/>
            <a:gdLst/>
            <a:ahLst/>
            <a:cxnLst/>
            <a:rect r="r" b="b" t="t" l="l"/>
            <a:pathLst>
              <a:path h="2424388" w="2760690">
                <a:moveTo>
                  <a:pt x="0" y="0"/>
                </a:moveTo>
                <a:lnTo>
                  <a:pt x="2760690" y="0"/>
                </a:lnTo>
                <a:lnTo>
                  <a:pt x="2760690" y="2424388"/>
                </a:lnTo>
                <a:lnTo>
                  <a:pt x="0" y="24243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04086" y="6765486"/>
            <a:ext cx="4477877" cy="2849049"/>
          </a:xfrm>
          <a:custGeom>
            <a:avLst/>
            <a:gdLst/>
            <a:ahLst/>
            <a:cxnLst/>
            <a:rect r="r" b="b" t="t" l="l"/>
            <a:pathLst>
              <a:path h="2849049" w="4477877">
                <a:moveTo>
                  <a:pt x="0" y="0"/>
                </a:moveTo>
                <a:lnTo>
                  <a:pt x="4477877" y="0"/>
                </a:lnTo>
                <a:lnTo>
                  <a:pt x="4477877" y="2849049"/>
                </a:lnTo>
                <a:lnTo>
                  <a:pt x="0" y="2849049"/>
                </a:lnTo>
                <a:lnTo>
                  <a:pt x="0" y="0"/>
                </a:lnTo>
                <a:close/>
              </a:path>
            </a:pathLst>
          </a:custGeom>
          <a:blipFill>
            <a:blip r:embed="rId4"/>
            <a:stretch>
              <a:fillRect l="0" t="0" r="0" b="0"/>
            </a:stretch>
          </a:blipFill>
        </p:spPr>
      </p:sp>
      <p:sp>
        <p:nvSpPr>
          <p:cNvPr name="TextBox 4" id="4"/>
          <p:cNvSpPr txBox="true"/>
          <p:nvPr/>
        </p:nvSpPr>
        <p:spPr>
          <a:xfrm rot="0">
            <a:off x="254651" y="3376795"/>
            <a:ext cx="14755510" cy="1105019"/>
          </a:xfrm>
          <a:prstGeom prst="rect">
            <a:avLst/>
          </a:prstGeom>
        </p:spPr>
        <p:txBody>
          <a:bodyPr anchor="t" rtlCol="false" tIns="0" lIns="0" bIns="0" rIns="0">
            <a:spAutoFit/>
          </a:bodyPr>
          <a:lstStyle/>
          <a:p>
            <a:pPr algn="just" marL="543114" indent="-271557" lvl="1">
              <a:lnSpc>
                <a:spcPts val="2867"/>
              </a:lnSpc>
              <a:buFont typeface="Arial"/>
              <a:buChar char="•"/>
            </a:pPr>
            <a:r>
              <a:rPr lang="en-US" sz="2515">
                <a:solidFill>
                  <a:srgbClr val="FFFFFF"/>
                </a:solidFill>
                <a:latin typeface="Courier Prime"/>
                <a:ea typeface="Courier Prime"/>
                <a:cs typeface="Courier Prime"/>
                <a:sym typeface="Courier Prime"/>
              </a:rPr>
              <a:t>El </a:t>
            </a:r>
            <a:r>
              <a:rPr lang="en-US" b="true" sz="2515">
                <a:solidFill>
                  <a:srgbClr val="FFFFFF"/>
                </a:solidFill>
                <a:latin typeface="Courier Prime Bold"/>
                <a:ea typeface="Courier Prime Bold"/>
                <a:cs typeface="Courier Prime Bold"/>
                <a:sym typeface="Courier Prime Bold"/>
              </a:rPr>
              <a:t>Riesgo eléctrico</a:t>
            </a:r>
            <a:r>
              <a:rPr lang="en-US" sz="2515">
                <a:solidFill>
                  <a:srgbClr val="FFFFFF"/>
                </a:solidFill>
                <a:latin typeface="Courier Prime"/>
                <a:ea typeface="Courier Prime"/>
                <a:cs typeface="Courier Prime"/>
                <a:sym typeface="Courier Prime"/>
              </a:rPr>
              <a:t> es una de las principales causas de accidentalidad en el sector eléctrico colombiano, afectando tanto a trabajadores como a personas ajenas a las empresas prestadoras del servicio</a:t>
            </a:r>
          </a:p>
        </p:txBody>
      </p:sp>
      <p:sp>
        <p:nvSpPr>
          <p:cNvPr name="TextBox 5" id="5"/>
          <p:cNvSpPr txBox="true"/>
          <p:nvPr/>
        </p:nvSpPr>
        <p:spPr>
          <a:xfrm rot="0">
            <a:off x="16908218" y="9332595"/>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6" id="6"/>
          <p:cNvSpPr txBox="true"/>
          <p:nvPr/>
        </p:nvSpPr>
        <p:spPr>
          <a:xfrm rot="0">
            <a:off x="646840" y="379121"/>
            <a:ext cx="16996130" cy="1804797"/>
          </a:xfrm>
          <a:prstGeom prst="rect">
            <a:avLst/>
          </a:prstGeom>
        </p:spPr>
        <p:txBody>
          <a:bodyPr anchor="t" rtlCol="false" tIns="0" lIns="0" bIns="0" rIns="0">
            <a:spAutoFit/>
          </a:bodyPr>
          <a:lstStyle/>
          <a:p>
            <a:pPr algn="l">
              <a:lnSpc>
                <a:spcPts val="3534"/>
              </a:lnSpc>
            </a:pPr>
            <a:r>
              <a:rPr lang="en-US" sz="3100">
                <a:solidFill>
                  <a:srgbClr val="FFFFFF"/>
                </a:solidFill>
                <a:latin typeface="Courier Prime"/>
                <a:ea typeface="Courier Prime"/>
                <a:cs typeface="Courier Prime"/>
                <a:sym typeface="Courier Prime"/>
              </a:rPr>
              <a:t>Aplicación de metodologías de análisis de datos sobre la base de datos Superservicios-Información de Accidentes de Origen Eléctrico (2010-2021) como diagnóstico de las causas de los accidentes laborales en el sector eléctrico colombiano. {</a:t>
            </a:r>
          </a:p>
        </p:txBody>
      </p:sp>
      <p:sp>
        <p:nvSpPr>
          <p:cNvPr name="TextBox 7" id="7"/>
          <p:cNvSpPr txBox="true"/>
          <p:nvPr/>
        </p:nvSpPr>
        <p:spPr>
          <a:xfrm rot="0">
            <a:off x="9581211" y="2098193"/>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Conclusiones</a:t>
            </a:r>
          </a:p>
        </p:txBody>
      </p:sp>
      <p:sp>
        <p:nvSpPr>
          <p:cNvPr name="TextBox 8" id="8"/>
          <p:cNvSpPr txBox="true"/>
          <p:nvPr/>
        </p:nvSpPr>
        <p:spPr>
          <a:xfrm rot="0">
            <a:off x="254651" y="4793633"/>
            <a:ext cx="13852234" cy="1105019"/>
          </a:xfrm>
          <a:prstGeom prst="rect">
            <a:avLst/>
          </a:prstGeom>
        </p:spPr>
        <p:txBody>
          <a:bodyPr anchor="t" rtlCol="false" tIns="0" lIns="0" bIns="0" rIns="0">
            <a:spAutoFit/>
          </a:bodyPr>
          <a:lstStyle/>
          <a:p>
            <a:pPr algn="just" marL="543114" indent="-271557" lvl="1">
              <a:lnSpc>
                <a:spcPts val="2867"/>
              </a:lnSpc>
              <a:buFont typeface="Arial"/>
              <a:buChar char="•"/>
            </a:pPr>
            <a:r>
              <a:rPr lang="en-US" sz="2515">
                <a:solidFill>
                  <a:srgbClr val="FFFFFF"/>
                </a:solidFill>
                <a:latin typeface="Courier Prime"/>
                <a:ea typeface="Courier Prime"/>
                <a:cs typeface="Courier Prime"/>
                <a:sym typeface="Courier Prime"/>
              </a:rPr>
              <a:t>Los reportes incluyen incidentes con consecuencias directas o indirectas por contacto con cargas eléctricas, evidenciando un alto nivel de exposición al peligro.</a:t>
            </a:r>
          </a:p>
        </p:txBody>
      </p:sp>
      <p:sp>
        <p:nvSpPr>
          <p:cNvPr name="TextBox 9" id="9"/>
          <p:cNvSpPr txBox="true"/>
          <p:nvPr/>
        </p:nvSpPr>
        <p:spPr>
          <a:xfrm rot="0">
            <a:off x="254651" y="6212977"/>
            <a:ext cx="15422293" cy="1105019"/>
          </a:xfrm>
          <a:prstGeom prst="rect">
            <a:avLst/>
          </a:prstGeom>
        </p:spPr>
        <p:txBody>
          <a:bodyPr anchor="t" rtlCol="false" tIns="0" lIns="0" bIns="0" rIns="0">
            <a:spAutoFit/>
          </a:bodyPr>
          <a:lstStyle/>
          <a:p>
            <a:pPr algn="just" marL="543114" indent="-271557" lvl="1">
              <a:lnSpc>
                <a:spcPts val="2867"/>
              </a:lnSpc>
              <a:buFont typeface="Arial"/>
              <a:buChar char="•"/>
            </a:pPr>
            <a:r>
              <a:rPr lang="en-US" sz="2515">
                <a:solidFill>
                  <a:srgbClr val="FFFFFF"/>
                </a:solidFill>
                <a:latin typeface="Courier Prime"/>
                <a:ea typeface="Courier Prime"/>
                <a:cs typeface="Courier Prime"/>
                <a:sym typeface="Courier Prime"/>
              </a:rPr>
              <a:t>Según la normativa actual en </a:t>
            </a:r>
            <a:r>
              <a:rPr lang="en-US" b="true" sz="2515">
                <a:solidFill>
                  <a:srgbClr val="FFFFFF"/>
                </a:solidFill>
                <a:latin typeface="Courier Prime Bold"/>
                <a:ea typeface="Courier Prime Bold"/>
                <a:cs typeface="Courier Prime Bold"/>
                <a:sym typeface="Courier Prime Bold"/>
              </a:rPr>
              <a:t>Seguridad y Salud en el Trabajo (SST), </a:t>
            </a:r>
            <a:r>
              <a:rPr lang="en-US" sz="2515">
                <a:solidFill>
                  <a:srgbClr val="FFFFFF"/>
                </a:solidFill>
                <a:latin typeface="Courier Prime"/>
                <a:ea typeface="Courier Prime"/>
                <a:cs typeface="Courier Prime"/>
                <a:sym typeface="Courier Prime"/>
              </a:rPr>
              <a:t>es fundamental estudiar a fondo cada caso reportado para entender su causa y gravedad</a:t>
            </a:r>
          </a:p>
        </p:txBody>
      </p:sp>
      <p:sp>
        <p:nvSpPr>
          <p:cNvPr name="TextBox 10" id="10"/>
          <p:cNvSpPr txBox="true"/>
          <p:nvPr/>
        </p:nvSpPr>
        <p:spPr>
          <a:xfrm rot="0">
            <a:off x="254651" y="7492275"/>
            <a:ext cx="15422293" cy="743069"/>
          </a:xfrm>
          <a:prstGeom prst="rect">
            <a:avLst/>
          </a:prstGeom>
        </p:spPr>
        <p:txBody>
          <a:bodyPr anchor="t" rtlCol="false" tIns="0" lIns="0" bIns="0" rIns="0">
            <a:spAutoFit/>
          </a:bodyPr>
          <a:lstStyle/>
          <a:p>
            <a:pPr algn="just" marL="543114" indent="-271557" lvl="1">
              <a:lnSpc>
                <a:spcPts val="2867"/>
              </a:lnSpc>
              <a:buFont typeface="Arial"/>
              <a:buChar char="•"/>
            </a:pPr>
            <a:r>
              <a:rPr lang="en-US" sz="2515">
                <a:solidFill>
                  <a:srgbClr val="FFFFFF"/>
                </a:solidFill>
                <a:latin typeface="Courier Prime"/>
                <a:ea typeface="Courier Prime"/>
                <a:cs typeface="Courier Prime"/>
                <a:sym typeface="Courier Prime"/>
              </a:rPr>
              <a:t>Muchos accidentes ocurren cuando el personal capacitado </a:t>
            </a:r>
            <a:r>
              <a:rPr lang="en-US" b="true" sz="2515">
                <a:solidFill>
                  <a:srgbClr val="FFFFFF"/>
                </a:solidFill>
                <a:latin typeface="Courier Prime Bold"/>
                <a:ea typeface="Courier Prime Bold"/>
                <a:cs typeface="Courier Prime Bold"/>
                <a:sym typeface="Courier Prime Bold"/>
              </a:rPr>
              <a:t>no sigue adecuadamente los protocolos </a:t>
            </a:r>
            <a:r>
              <a:rPr lang="en-US" sz="2515">
                <a:solidFill>
                  <a:srgbClr val="FFFFFF"/>
                </a:solidFill>
                <a:latin typeface="Courier Prime"/>
                <a:ea typeface="Courier Prime"/>
                <a:cs typeface="Courier Prime"/>
                <a:sym typeface="Courier Prime"/>
              </a:rPr>
              <a:t>o </a:t>
            </a:r>
            <a:r>
              <a:rPr lang="en-US" b="true" sz="2515">
                <a:solidFill>
                  <a:srgbClr val="FFFFFF"/>
                </a:solidFill>
                <a:latin typeface="Courier Prime Bold"/>
                <a:ea typeface="Courier Prime Bold"/>
                <a:cs typeface="Courier Prime Bold"/>
                <a:sym typeface="Courier Prime Bold"/>
              </a:rPr>
              <a:t>subestima el nivel de riego </a:t>
            </a:r>
            <a:r>
              <a:rPr lang="en-US" sz="2515">
                <a:solidFill>
                  <a:srgbClr val="FFFFFF"/>
                </a:solidFill>
                <a:latin typeface="Courier Prime"/>
                <a:ea typeface="Courier Prime"/>
                <a:cs typeface="Courier Prime"/>
                <a:sym typeface="Courier Prime"/>
              </a:rPr>
              <a:t>de sus funciones </a:t>
            </a:r>
          </a:p>
        </p:txBody>
      </p:sp>
      <p:sp>
        <p:nvSpPr>
          <p:cNvPr name="TextBox 11" id="11"/>
          <p:cNvSpPr txBox="true"/>
          <p:nvPr/>
        </p:nvSpPr>
        <p:spPr>
          <a:xfrm rot="0">
            <a:off x="226076" y="8676454"/>
            <a:ext cx="15750732" cy="1005879"/>
          </a:xfrm>
          <a:prstGeom prst="rect">
            <a:avLst/>
          </a:prstGeom>
        </p:spPr>
        <p:txBody>
          <a:bodyPr anchor="t" rtlCol="false" tIns="0" lIns="0" bIns="0" rIns="0">
            <a:spAutoFit/>
          </a:bodyPr>
          <a:lstStyle/>
          <a:p>
            <a:pPr algn="just" marL="501280" indent="-250640" lvl="1">
              <a:lnSpc>
                <a:spcPts val="2646"/>
              </a:lnSpc>
              <a:buFont typeface="Arial"/>
              <a:buChar char="•"/>
            </a:pPr>
            <a:r>
              <a:rPr lang="en-US" sz="2321">
                <a:solidFill>
                  <a:srgbClr val="FFFFFF"/>
                </a:solidFill>
                <a:latin typeface="Courier Prime"/>
                <a:ea typeface="Courier Prime"/>
                <a:cs typeface="Courier Prime"/>
                <a:sym typeface="Courier Prime"/>
              </a:rPr>
              <a:t>Este análisis de datos permite identificar los factores de riesgo y sus causas, comprender las co</a:t>
            </a:r>
            <a:r>
              <a:rPr lang="en-US" sz="2321">
                <a:solidFill>
                  <a:srgbClr val="FFFFFF"/>
                </a:solidFill>
                <a:latin typeface="Courier Prime"/>
                <a:ea typeface="Courier Prime"/>
                <a:cs typeface="Courier Prime"/>
                <a:sym typeface="Courier Prime"/>
              </a:rPr>
              <a:t>ns</a:t>
            </a:r>
            <a:r>
              <a:rPr lang="en-US" sz="2321">
                <a:solidFill>
                  <a:srgbClr val="FFFFFF"/>
                </a:solidFill>
                <a:latin typeface="Courier Prime"/>
                <a:ea typeface="Courier Prime"/>
                <a:cs typeface="Courier Prime"/>
                <a:sym typeface="Courier Prime"/>
              </a:rPr>
              <a:t>ecuenc</a:t>
            </a:r>
            <a:r>
              <a:rPr lang="en-US" sz="2321">
                <a:solidFill>
                  <a:srgbClr val="FFFFFF"/>
                </a:solidFill>
                <a:latin typeface="Courier Prime"/>
                <a:ea typeface="Courier Prime"/>
                <a:cs typeface="Courier Prime"/>
                <a:sym typeface="Courier Prime"/>
              </a:rPr>
              <a:t>i</a:t>
            </a:r>
            <a:r>
              <a:rPr lang="en-US" sz="2321">
                <a:solidFill>
                  <a:srgbClr val="FFFFFF"/>
                </a:solidFill>
                <a:latin typeface="Courier Prime"/>
                <a:ea typeface="Courier Prime"/>
                <a:cs typeface="Courier Prime"/>
                <a:sym typeface="Courier Prime"/>
              </a:rPr>
              <a:t>as más com</a:t>
            </a:r>
            <a:r>
              <a:rPr lang="en-US" sz="2321">
                <a:solidFill>
                  <a:srgbClr val="FFFFFF"/>
                </a:solidFill>
                <a:latin typeface="Courier Prime"/>
                <a:ea typeface="Courier Prime"/>
                <a:cs typeface="Courier Prime"/>
                <a:sym typeface="Courier Prime"/>
              </a:rPr>
              <a:t>u</a:t>
            </a:r>
            <a:r>
              <a:rPr lang="en-US" sz="2321">
                <a:solidFill>
                  <a:srgbClr val="FFFFFF"/>
                </a:solidFill>
                <a:latin typeface="Courier Prime"/>
                <a:ea typeface="Courier Prime"/>
                <a:cs typeface="Courier Prime"/>
                <a:sym typeface="Courier Prime"/>
              </a:rPr>
              <a:t>n</a:t>
            </a:r>
            <a:r>
              <a:rPr lang="en-US" sz="2321">
                <a:solidFill>
                  <a:srgbClr val="FFFFFF"/>
                </a:solidFill>
                <a:latin typeface="Courier Prime"/>
                <a:ea typeface="Courier Prime"/>
                <a:cs typeface="Courier Prime"/>
                <a:sym typeface="Courier Prime"/>
              </a:rPr>
              <a:t>e</a:t>
            </a:r>
            <a:r>
              <a:rPr lang="en-US" sz="2321">
                <a:solidFill>
                  <a:srgbClr val="FFFFFF"/>
                </a:solidFill>
                <a:latin typeface="Courier Prime"/>
                <a:ea typeface="Courier Prime"/>
                <a:cs typeface="Courier Prime"/>
                <a:sym typeface="Courier Prime"/>
              </a:rPr>
              <a:t>s</a:t>
            </a:r>
            <a:r>
              <a:rPr lang="en-US" sz="2321">
                <a:solidFill>
                  <a:srgbClr val="FFFFFF"/>
                </a:solidFill>
                <a:latin typeface="Courier Prime"/>
                <a:ea typeface="Courier Prime"/>
                <a:cs typeface="Courier Prime"/>
                <a:sym typeface="Courier Prime"/>
              </a:rPr>
              <a:t> de</a:t>
            </a:r>
            <a:r>
              <a:rPr lang="en-US" sz="2321">
                <a:solidFill>
                  <a:srgbClr val="FFFFFF"/>
                </a:solidFill>
                <a:latin typeface="Courier Prime"/>
                <a:ea typeface="Courier Prime"/>
                <a:cs typeface="Courier Prime"/>
                <a:sym typeface="Courier Prime"/>
              </a:rPr>
              <a:t> los a</a:t>
            </a:r>
            <a:r>
              <a:rPr lang="en-US" sz="2321">
                <a:solidFill>
                  <a:srgbClr val="FFFFFF"/>
                </a:solidFill>
                <a:latin typeface="Courier Prime"/>
                <a:ea typeface="Courier Prime"/>
                <a:cs typeface="Courier Prime"/>
                <a:sym typeface="Courier Prime"/>
              </a:rPr>
              <a:t>c</a:t>
            </a:r>
            <a:r>
              <a:rPr lang="en-US" sz="2321">
                <a:solidFill>
                  <a:srgbClr val="FFFFFF"/>
                </a:solidFill>
                <a:latin typeface="Courier Prime"/>
                <a:ea typeface="Courier Prime"/>
                <a:cs typeface="Courier Prime"/>
                <a:sym typeface="Courier Prime"/>
              </a:rPr>
              <a:t>ci</a:t>
            </a:r>
            <a:r>
              <a:rPr lang="en-US" sz="2321">
                <a:solidFill>
                  <a:srgbClr val="FFFFFF"/>
                </a:solidFill>
                <a:latin typeface="Courier Prime"/>
                <a:ea typeface="Courier Prime"/>
                <a:cs typeface="Courier Prime"/>
                <a:sym typeface="Courier Prime"/>
              </a:rPr>
              <a:t>dente</a:t>
            </a:r>
            <a:r>
              <a:rPr lang="en-US" sz="2321">
                <a:solidFill>
                  <a:srgbClr val="FFFFFF"/>
                </a:solidFill>
                <a:latin typeface="Courier Prime"/>
                <a:ea typeface="Courier Prime"/>
                <a:cs typeface="Courier Prime"/>
                <a:sym typeface="Courier Prime"/>
              </a:rPr>
              <a:t>s</a:t>
            </a:r>
            <a:r>
              <a:rPr lang="en-US" sz="2321">
                <a:solidFill>
                  <a:srgbClr val="FFFFFF"/>
                </a:solidFill>
                <a:latin typeface="Courier Prime"/>
                <a:ea typeface="Courier Prime"/>
                <a:cs typeface="Courier Prime"/>
                <a:sym typeface="Courier Prime"/>
              </a:rPr>
              <a:t> </a:t>
            </a:r>
            <a:r>
              <a:rPr lang="en-US" sz="2321">
                <a:solidFill>
                  <a:srgbClr val="FFFFFF"/>
                </a:solidFill>
                <a:latin typeface="Courier Prime"/>
                <a:ea typeface="Courier Prime"/>
                <a:cs typeface="Courier Prime"/>
                <a:sym typeface="Courier Prime"/>
              </a:rPr>
              <a:t>e</a:t>
            </a:r>
            <a:r>
              <a:rPr lang="en-US" sz="2321">
                <a:solidFill>
                  <a:srgbClr val="FFFFFF"/>
                </a:solidFill>
                <a:latin typeface="Courier Prime"/>
                <a:ea typeface="Courier Prime"/>
                <a:cs typeface="Courier Prime"/>
                <a:sym typeface="Courier Prime"/>
              </a:rPr>
              <a:t>l</a:t>
            </a:r>
            <a:r>
              <a:rPr lang="en-US" sz="2321">
                <a:solidFill>
                  <a:srgbClr val="FFFFFF"/>
                </a:solidFill>
                <a:latin typeface="Courier Prime"/>
                <a:ea typeface="Courier Prime"/>
                <a:cs typeface="Courier Prime"/>
                <a:sym typeface="Courier Prime"/>
              </a:rPr>
              <a:t>éctric</a:t>
            </a:r>
            <a:r>
              <a:rPr lang="en-US" sz="2321">
                <a:solidFill>
                  <a:srgbClr val="FFFFFF"/>
                </a:solidFill>
                <a:latin typeface="Courier Prime"/>
                <a:ea typeface="Courier Prime"/>
                <a:cs typeface="Courier Prime"/>
                <a:sym typeface="Courier Prime"/>
              </a:rPr>
              <a:t>os</a:t>
            </a:r>
            <a:r>
              <a:rPr lang="en-US" sz="2321">
                <a:solidFill>
                  <a:srgbClr val="FFFFFF"/>
                </a:solidFill>
                <a:latin typeface="Courier Prime"/>
                <a:ea typeface="Courier Prime"/>
                <a:cs typeface="Courier Prime"/>
                <a:sym typeface="Courier Prime"/>
              </a:rPr>
              <a:t> y</a:t>
            </a:r>
            <a:r>
              <a:rPr lang="en-US" sz="2321">
                <a:solidFill>
                  <a:srgbClr val="FFFFFF"/>
                </a:solidFill>
                <a:latin typeface="Courier Prime"/>
                <a:ea typeface="Courier Prime"/>
                <a:cs typeface="Courier Prime"/>
                <a:sym typeface="Courier Prime"/>
              </a:rPr>
              <a:t> pro</a:t>
            </a:r>
            <a:r>
              <a:rPr lang="en-US" sz="2321">
                <a:solidFill>
                  <a:srgbClr val="FFFFFF"/>
                </a:solidFill>
                <a:latin typeface="Courier Prime"/>
                <a:ea typeface="Courier Prime"/>
                <a:cs typeface="Courier Prime"/>
                <a:sym typeface="Courier Prime"/>
              </a:rPr>
              <a:t>p</a:t>
            </a:r>
            <a:r>
              <a:rPr lang="en-US" sz="2321">
                <a:solidFill>
                  <a:srgbClr val="FFFFFF"/>
                </a:solidFill>
                <a:latin typeface="Courier Prime"/>
                <a:ea typeface="Courier Prime"/>
                <a:cs typeface="Courier Prime"/>
                <a:sym typeface="Courier Prime"/>
              </a:rPr>
              <a:t>o</a:t>
            </a:r>
            <a:r>
              <a:rPr lang="en-US" sz="2321">
                <a:solidFill>
                  <a:srgbClr val="FFFFFF"/>
                </a:solidFill>
                <a:latin typeface="Courier Prime"/>
                <a:ea typeface="Courier Prime"/>
                <a:cs typeface="Courier Prime"/>
                <a:sym typeface="Courier Prime"/>
              </a:rPr>
              <a:t>ner a</a:t>
            </a:r>
            <a:r>
              <a:rPr lang="en-US" sz="2321">
                <a:solidFill>
                  <a:srgbClr val="FFFFFF"/>
                </a:solidFill>
                <a:latin typeface="Courier Prime"/>
                <a:ea typeface="Courier Prime"/>
                <a:cs typeface="Courier Prime"/>
                <a:sym typeface="Courier Prime"/>
              </a:rPr>
              <a:t>c</a:t>
            </a:r>
            <a:r>
              <a:rPr lang="en-US" sz="2321">
                <a:solidFill>
                  <a:srgbClr val="FFFFFF"/>
                </a:solidFill>
                <a:latin typeface="Courier Prime"/>
                <a:ea typeface="Courier Prime"/>
                <a:cs typeface="Courier Prime"/>
                <a:sym typeface="Courier Prime"/>
              </a:rPr>
              <a:t>ci</a:t>
            </a:r>
            <a:r>
              <a:rPr lang="en-US" sz="2321">
                <a:solidFill>
                  <a:srgbClr val="FFFFFF"/>
                </a:solidFill>
                <a:latin typeface="Courier Prime"/>
                <a:ea typeface="Courier Prime"/>
                <a:cs typeface="Courier Prime"/>
                <a:sym typeface="Courier Prime"/>
              </a:rPr>
              <a:t>o</a:t>
            </a:r>
            <a:r>
              <a:rPr lang="en-US" sz="2321">
                <a:solidFill>
                  <a:srgbClr val="FFFFFF"/>
                </a:solidFill>
                <a:latin typeface="Courier Prime"/>
                <a:ea typeface="Courier Prime"/>
                <a:cs typeface="Courier Prime"/>
                <a:sym typeface="Courier Prime"/>
              </a:rPr>
              <a:t>ne</a:t>
            </a:r>
            <a:r>
              <a:rPr lang="en-US" sz="2321">
                <a:solidFill>
                  <a:srgbClr val="FFFFFF"/>
                </a:solidFill>
                <a:latin typeface="Courier Prime"/>
                <a:ea typeface="Courier Prime"/>
                <a:cs typeface="Courier Prime"/>
                <a:sym typeface="Courier Prime"/>
              </a:rPr>
              <a:t>s </a:t>
            </a:r>
            <a:r>
              <a:rPr lang="en-US" sz="2321">
                <a:solidFill>
                  <a:srgbClr val="FFFFFF"/>
                </a:solidFill>
                <a:latin typeface="Courier Prime"/>
                <a:ea typeface="Courier Prime"/>
                <a:cs typeface="Courier Prime"/>
                <a:sym typeface="Courier Prime"/>
              </a:rPr>
              <a:t>corr</a:t>
            </a:r>
            <a:r>
              <a:rPr lang="en-US" sz="2321">
                <a:solidFill>
                  <a:srgbClr val="FFFFFF"/>
                </a:solidFill>
                <a:latin typeface="Courier Prime"/>
                <a:ea typeface="Courier Prime"/>
                <a:cs typeface="Courier Prime"/>
                <a:sym typeface="Courier Prime"/>
              </a:rPr>
              <a:t>e</a:t>
            </a:r>
            <a:r>
              <a:rPr lang="en-US" sz="2321">
                <a:solidFill>
                  <a:srgbClr val="FFFFFF"/>
                </a:solidFill>
                <a:latin typeface="Courier Prime"/>
                <a:ea typeface="Courier Prime"/>
                <a:cs typeface="Courier Prime"/>
                <a:sym typeface="Courier Prime"/>
              </a:rPr>
              <a:t>c</a:t>
            </a:r>
            <a:r>
              <a:rPr lang="en-US" sz="2321">
                <a:solidFill>
                  <a:srgbClr val="FFFFFF"/>
                </a:solidFill>
                <a:latin typeface="Courier Prime"/>
                <a:ea typeface="Courier Prime"/>
                <a:cs typeface="Courier Prime"/>
                <a:sym typeface="Courier Prime"/>
              </a:rPr>
              <a:t>ti</a:t>
            </a:r>
            <a:r>
              <a:rPr lang="en-US" sz="2321">
                <a:solidFill>
                  <a:srgbClr val="FFFFFF"/>
                </a:solidFill>
                <a:latin typeface="Courier Prime"/>
                <a:ea typeface="Courier Prime"/>
                <a:cs typeface="Courier Prime"/>
                <a:sym typeface="Courier Prime"/>
              </a:rPr>
              <a:t>v</a:t>
            </a:r>
            <a:r>
              <a:rPr lang="en-US" sz="2321">
                <a:solidFill>
                  <a:srgbClr val="FFFFFF"/>
                </a:solidFill>
                <a:latin typeface="Courier Prime"/>
                <a:ea typeface="Courier Prime"/>
                <a:cs typeface="Courier Prime"/>
                <a:sym typeface="Courier Prime"/>
              </a:rPr>
              <a:t>a</a:t>
            </a:r>
            <a:r>
              <a:rPr lang="en-US" sz="2321">
                <a:solidFill>
                  <a:srgbClr val="FFFFFF"/>
                </a:solidFill>
                <a:latin typeface="Courier Prime"/>
                <a:ea typeface="Courier Prime"/>
                <a:cs typeface="Courier Prime"/>
                <a:sym typeface="Courier Prime"/>
              </a:rPr>
              <a:t>s</a:t>
            </a:r>
            <a:r>
              <a:rPr lang="en-US" sz="2321">
                <a:solidFill>
                  <a:srgbClr val="FFFFFF"/>
                </a:solidFill>
                <a:latin typeface="Courier Prime"/>
                <a:ea typeface="Courier Prime"/>
                <a:cs typeface="Courier Prime"/>
                <a:sym typeface="Courier Prime"/>
              </a:rPr>
              <a:t> </a:t>
            </a:r>
            <a:r>
              <a:rPr lang="en-US" sz="2321">
                <a:solidFill>
                  <a:srgbClr val="FFFFFF"/>
                </a:solidFill>
                <a:latin typeface="Courier Prime"/>
                <a:ea typeface="Courier Prime"/>
                <a:cs typeface="Courier Prime"/>
                <a:sym typeface="Courier Prime"/>
              </a:rPr>
              <a:t>y</a:t>
            </a:r>
            <a:r>
              <a:rPr lang="en-US" sz="2321">
                <a:solidFill>
                  <a:srgbClr val="FFFFFF"/>
                </a:solidFill>
                <a:latin typeface="Courier Prime"/>
                <a:ea typeface="Courier Prime"/>
                <a:cs typeface="Courier Prime"/>
                <a:sym typeface="Courier Prime"/>
              </a:rPr>
              <a:t> </a:t>
            </a:r>
            <a:r>
              <a:rPr lang="en-US" sz="2321">
                <a:solidFill>
                  <a:srgbClr val="FFFFFF"/>
                </a:solidFill>
                <a:latin typeface="Courier Prime"/>
                <a:ea typeface="Courier Prime"/>
                <a:cs typeface="Courier Prime"/>
                <a:sym typeface="Courier Prime"/>
              </a:rPr>
              <a:t>preve</a:t>
            </a:r>
            <a:r>
              <a:rPr lang="en-US" sz="2321">
                <a:solidFill>
                  <a:srgbClr val="FFFFFF"/>
                </a:solidFill>
                <a:latin typeface="Courier Prime"/>
                <a:ea typeface="Courier Prime"/>
                <a:cs typeface="Courier Prime"/>
                <a:sym typeface="Courier Prime"/>
              </a:rPr>
              <a:t>n</a:t>
            </a:r>
            <a:r>
              <a:rPr lang="en-US" sz="2321">
                <a:solidFill>
                  <a:srgbClr val="FFFFFF"/>
                </a:solidFill>
                <a:latin typeface="Courier Prime"/>
                <a:ea typeface="Courier Prime"/>
                <a:cs typeface="Courier Prime"/>
                <a:sym typeface="Courier Prime"/>
              </a:rPr>
              <a:t>t</a:t>
            </a:r>
            <a:r>
              <a:rPr lang="en-US" sz="2321">
                <a:solidFill>
                  <a:srgbClr val="FFFFFF"/>
                </a:solidFill>
                <a:latin typeface="Courier Prime"/>
                <a:ea typeface="Courier Prime"/>
                <a:cs typeface="Courier Prime"/>
                <a:sym typeface="Courier Prime"/>
              </a:rPr>
              <a:t>iv</a:t>
            </a:r>
            <a:r>
              <a:rPr lang="en-US" sz="2321">
                <a:solidFill>
                  <a:srgbClr val="FFFFFF"/>
                </a:solidFill>
                <a:latin typeface="Courier Prime"/>
                <a:ea typeface="Courier Prime"/>
                <a:cs typeface="Courier Prime"/>
                <a:sym typeface="Courier Prime"/>
              </a:rPr>
              <a:t>as qu</a:t>
            </a:r>
            <a:r>
              <a:rPr lang="en-US" sz="2321">
                <a:solidFill>
                  <a:srgbClr val="FFFFFF"/>
                </a:solidFill>
                <a:latin typeface="Courier Prime"/>
                <a:ea typeface="Courier Prime"/>
                <a:cs typeface="Courier Prime"/>
                <a:sym typeface="Courier Prime"/>
              </a:rPr>
              <a:t>e </a:t>
            </a:r>
            <a:r>
              <a:rPr lang="en-US" sz="2321">
                <a:solidFill>
                  <a:srgbClr val="FFFFFF"/>
                </a:solidFill>
                <a:latin typeface="Courier Prime"/>
                <a:ea typeface="Courier Prime"/>
                <a:cs typeface="Courier Prime"/>
                <a:sym typeface="Courier Prime"/>
              </a:rPr>
              <a:t>ayu</a:t>
            </a:r>
            <a:r>
              <a:rPr lang="en-US" sz="2321">
                <a:solidFill>
                  <a:srgbClr val="FFFFFF"/>
                </a:solidFill>
                <a:latin typeface="Courier Prime"/>
                <a:ea typeface="Courier Prime"/>
                <a:cs typeface="Courier Prime"/>
                <a:sym typeface="Courier Prime"/>
              </a:rPr>
              <a:t>de</a:t>
            </a:r>
            <a:r>
              <a:rPr lang="en-US" sz="2321">
                <a:solidFill>
                  <a:srgbClr val="FFFFFF"/>
                </a:solidFill>
                <a:latin typeface="Courier Prime"/>
                <a:ea typeface="Courier Prime"/>
                <a:cs typeface="Courier Prime"/>
                <a:sym typeface="Courier Prime"/>
              </a:rPr>
              <a:t>n a</a:t>
            </a:r>
            <a:r>
              <a:rPr lang="en-US" sz="2321">
                <a:solidFill>
                  <a:srgbClr val="FFFFFF"/>
                </a:solidFill>
                <a:latin typeface="Courier Prime"/>
                <a:ea typeface="Courier Prime"/>
                <a:cs typeface="Courier Prime"/>
                <a:sym typeface="Courier Prime"/>
              </a:rPr>
              <a:t> re</a:t>
            </a:r>
            <a:r>
              <a:rPr lang="en-US" sz="2321">
                <a:solidFill>
                  <a:srgbClr val="FFFFFF"/>
                </a:solidFill>
                <a:latin typeface="Courier Prime"/>
                <a:ea typeface="Courier Prime"/>
                <a:cs typeface="Courier Prime"/>
                <a:sym typeface="Courier Prime"/>
              </a:rPr>
              <a:t>ducir su ocurrencia en el sector.</a:t>
            </a:r>
          </a:p>
        </p:txBody>
      </p:sp>
    </p:spTree>
  </p:cSld>
  <p:clrMapOvr>
    <a:masterClrMapping/>
  </p:clrMapOvr>
  <p:transition spd="slow">
    <p:push dir="l"/>
  </p:transition>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518664" y="1814184"/>
            <a:ext cx="16740636" cy="5380202"/>
          </a:xfrm>
          <a:prstGeom prst="rect">
            <a:avLst/>
          </a:prstGeom>
        </p:spPr>
        <p:txBody>
          <a:bodyPr anchor="t" rtlCol="false" tIns="0" lIns="0" bIns="0" rIns="0">
            <a:spAutoFit/>
          </a:bodyPr>
          <a:lstStyle/>
          <a:p>
            <a:pPr algn="just" marL="0" indent="0" lvl="0">
              <a:lnSpc>
                <a:spcPts val="3271"/>
              </a:lnSpc>
            </a:pPr>
            <a:r>
              <a:rPr lang="en-US" sz="2869">
                <a:solidFill>
                  <a:srgbClr val="FFFFFF"/>
                </a:solidFill>
                <a:latin typeface="Courier Prime"/>
                <a:ea typeface="Courier Prime"/>
                <a:cs typeface="Courier Prime"/>
                <a:sym typeface="Courier Prime"/>
              </a:rPr>
              <a:t>Las estadísticas del sector eléctrico en Colombia muestran que el riesgo eléctrico tiene altos índices de accidentalidad. Los reportes incluyen tanto a empleados de empresas energéticas como a personas afectadas por cargas eléctricas.</a:t>
            </a:r>
          </a:p>
          <a:p>
            <a:pPr algn="just" marL="0" indent="0" lvl="0">
              <a:lnSpc>
                <a:spcPts val="3271"/>
              </a:lnSpc>
            </a:pPr>
          </a:p>
          <a:p>
            <a:pPr algn="just" marL="0" indent="0" lvl="0">
              <a:lnSpc>
                <a:spcPts val="3271"/>
              </a:lnSpc>
            </a:pPr>
            <a:r>
              <a:rPr lang="en-US" sz="2869">
                <a:solidFill>
                  <a:srgbClr val="FFFFFF"/>
                </a:solidFill>
                <a:latin typeface="Courier Prime"/>
                <a:ea typeface="Courier Prime"/>
                <a:cs typeface="Courier Prime"/>
                <a:sym typeface="Courier Prime"/>
              </a:rPr>
              <a:t>Según la legislación de Seguridad y Salud en el Trabajo (SST), es esencial examinar estos casos para proteger a quienes trabajan con electricidad. Los accidentes pueden ser graves debido a la falta de precaución o incumplimiento de normas. A menudo, los trabajadores no son conscientes del riesgo.</a:t>
            </a:r>
          </a:p>
          <a:p>
            <a:pPr algn="just" marL="0" indent="0" lvl="0">
              <a:lnSpc>
                <a:spcPts val="3271"/>
              </a:lnSpc>
            </a:pPr>
          </a:p>
          <a:p>
            <a:pPr algn="just">
              <a:lnSpc>
                <a:spcPts val="3271"/>
              </a:lnSpc>
            </a:pPr>
            <a:r>
              <a:rPr lang="en-US" sz="2869">
                <a:solidFill>
                  <a:srgbClr val="FFFFFF"/>
                </a:solidFill>
                <a:latin typeface="Courier Prime"/>
                <a:ea typeface="Courier Prime"/>
                <a:cs typeface="Courier Prime"/>
                <a:sym typeface="Courier Prime"/>
              </a:rPr>
              <a:t>El análisis de estos datos identificará factores de riesgo y acciones para prevenir o reducir accidentes eléctricos, ayudando a implementar mejoras.</a:t>
            </a:r>
          </a:p>
        </p:txBody>
      </p:sp>
      <p:sp>
        <p:nvSpPr>
          <p:cNvPr name="Freeform 3" id="3"/>
          <p:cNvSpPr/>
          <p:nvPr/>
        </p:nvSpPr>
        <p:spPr>
          <a:xfrm flipH="false" flipV="false" rot="0">
            <a:off x="13346139" y="7627620"/>
            <a:ext cx="2820222" cy="2287905"/>
          </a:xfrm>
          <a:custGeom>
            <a:avLst/>
            <a:gdLst/>
            <a:ahLst/>
            <a:cxnLst/>
            <a:rect r="r" b="b" t="t" l="l"/>
            <a:pathLst>
              <a:path h="2287905" w="2820222">
                <a:moveTo>
                  <a:pt x="0" y="0"/>
                </a:moveTo>
                <a:lnTo>
                  <a:pt x="2820222" y="0"/>
                </a:lnTo>
                <a:lnTo>
                  <a:pt x="2820222" y="2287905"/>
                </a:lnTo>
                <a:lnTo>
                  <a:pt x="0" y="22879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356584" y="7474698"/>
            <a:ext cx="2571662" cy="2658049"/>
          </a:xfrm>
          <a:custGeom>
            <a:avLst/>
            <a:gdLst/>
            <a:ahLst/>
            <a:cxnLst/>
            <a:rect r="r" b="b" t="t" l="l"/>
            <a:pathLst>
              <a:path h="2658049" w="2571662">
                <a:moveTo>
                  <a:pt x="0" y="0"/>
                </a:moveTo>
                <a:lnTo>
                  <a:pt x="2571662" y="0"/>
                </a:lnTo>
                <a:lnTo>
                  <a:pt x="2571662" y="2658048"/>
                </a:lnTo>
                <a:lnTo>
                  <a:pt x="0" y="26580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741494" y="7705914"/>
            <a:ext cx="2195615" cy="2195615"/>
          </a:xfrm>
          <a:custGeom>
            <a:avLst/>
            <a:gdLst/>
            <a:ahLst/>
            <a:cxnLst/>
            <a:rect r="r" b="b" t="t" l="l"/>
            <a:pathLst>
              <a:path h="2195615" w="2195615">
                <a:moveTo>
                  <a:pt x="0" y="0"/>
                </a:moveTo>
                <a:lnTo>
                  <a:pt x="2195615" y="0"/>
                </a:lnTo>
                <a:lnTo>
                  <a:pt x="2195615" y="2195616"/>
                </a:lnTo>
                <a:lnTo>
                  <a:pt x="0" y="2195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7" id="7"/>
          <p:cNvSpPr txBox="true"/>
          <p:nvPr/>
        </p:nvSpPr>
        <p:spPr>
          <a:xfrm rot="0">
            <a:off x="10708001" y="183933"/>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Conclusiones</a:t>
            </a:r>
          </a:p>
        </p:txBody>
      </p:sp>
    </p:spTree>
  </p:cSld>
  <p:clrMapOvr>
    <a:masterClrMapping/>
  </p:clrMapOvr>
  <p:transition spd="slow">
    <p:push dir="l"/>
  </p:transition>
</p:sld>
</file>

<file path=ppt/slides/slide37.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1028700" y="2187509"/>
            <a:ext cx="15338732" cy="7291519"/>
          </a:xfrm>
          <a:prstGeom prst="rect">
            <a:avLst/>
          </a:prstGeom>
        </p:spPr>
        <p:txBody>
          <a:bodyPr anchor="t" rtlCol="false" tIns="0" lIns="0" bIns="0" rIns="0">
            <a:spAutoFit/>
          </a:bodyPr>
          <a:lstStyle/>
          <a:p>
            <a:pPr algn="just">
              <a:lnSpc>
                <a:spcPts val="4109"/>
              </a:lnSpc>
            </a:pPr>
            <a:r>
              <a:rPr lang="en-US" sz="2999" b="true">
                <a:solidFill>
                  <a:srgbClr val="FFFFFF"/>
                </a:solidFill>
                <a:latin typeface="Courier Prime Bold"/>
                <a:ea typeface="Courier Prime Bold"/>
                <a:cs typeface="Courier Prime Bold"/>
                <a:sym typeface="Courier Prime Bold"/>
              </a:rPr>
              <a:t>Durante el análisis de la base de datos Superservicios-Información_de_Accidentes_de_Origen_Eléctrico-Formato19_20250507, se observa que el tipo de vinculación no es relevante para las entidades proveedoras del servicio eléctrico desde una perspectiva legal, siempre que el personal cumpla con las normativas de seguridad social y formación necesarias. Las causas comunes de accidentes incluyen la violación de distancias de seguridad respecto a las redes eléctricas y la falta de autocuidado, manifestada como exceso de confianza. Estas causas son importantes en los informes, ya que influyen en la descripción del origen de cada accidente. Con base en estas observaciones, se identifican fallos operativos y de control, por lo que se proporcionarán sugerencias para mitigar los riesgos asociados a los accidentes eléctricos.</a:t>
            </a:r>
          </a:p>
        </p:txBody>
      </p:sp>
      <p:sp>
        <p:nvSpPr>
          <p:cNvPr name="TextBox 3" id="3"/>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914D"/>
                </a:solidFill>
                <a:latin typeface="Courier Prime"/>
                <a:ea typeface="Courier Prime"/>
                <a:cs typeface="Courier Prime"/>
                <a:sym typeface="Courier Prime"/>
              </a:rPr>
              <a:t>Aspectos de mejora {</a:t>
            </a:r>
          </a:p>
        </p:txBody>
      </p:sp>
      <p:sp>
        <p:nvSpPr>
          <p:cNvPr name="TextBox 4" id="4"/>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914D"/>
                </a:solidFill>
                <a:latin typeface="Courier Prime"/>
                <a:ea typeface="Courier Prime"/>
                <a:cs typeface="Courier Prime"/>
                <a:sym typeface="Courier Prime"/>
              </a:rPr>
              <a:t>}</a:t>
            </a:r>
          </a:p>
        </p:txBody>
      </p:sp>
      <p:sp>
        <p:nvSpPr>
          <p:cNvPr name="TextBox 5" id="5"/>
          <p:cNvSpPr txBox="true"/>
          <p:nvPr/>
        </p:nvSpPr>
        <p:spPr>
          <a:xfrm rot="0">
            <a:off x="10708001" y="183933"/>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Conclusiones</a:t>
            </a:r>
          </a:p>
        </p:txBody>
      </p:sp>
    </p:spTree>
  </p:cSld>
  <p:clrMapOvr>
    <a:masterClrMapping/>
  </p:clrMapOvr>
  <p:transition spd="slow">
    <p:push dir="l"/>
  </p:transition>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15425775" y="6248715"/>
            <a:ext cx="2236955" cy="4114800"/>
          </a:xfrm>
          <a:custGeom>
            <a:avLst/>
            <a:gdLst/>
            <a:ahLst/>
            <a:cxnLst/>
            <a:rect r="r" b="b" t="t" l="l"/>
            <a:pathLst>
              <a:path h="4114800" w="2236955">
                <a:moveTo>
                  <a:pt x="0" y="0"/>
                </a:moveTo>
                <a:lnTo>
                  <a:pt x="2236955" y="0"/>
                </a:lnTo>
                <a:lnTo>
                  <a:pt x="223695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7023" y="1190921"/>
            <a:ext cx="14201353" cy="8582365"/>
          </a:xfrm>
          <a:prstGeom prst="rect">
            <a:avLst/>
          </a:prstGeom>
        </p:spPr>
        <p:txBody>
          <a:bodyPr anchor="t" rtlCol="false" tIns="0" lIns="0" bIns="0" rIns="0">
            <a:spAutoFit/>
          </a:bodyPr>
          <a:lstStyle/>
          <a:p>
            <a:pPr algn="just" marL="0" indent="0" lvl="0">
              <a:lnSpc>
                <a:spcPts val="3602"/>
              </a:lnSpc>
            </a:pPr>
          </a:p>
          <a:p>
            <a:pPr algn="just" marL="0" indent="0" lvl="0">
              <a:lnSpc>
                <a:spcPts val="3602"/>
              </a:lnSpc>
            </a:pPr>
          </a:p>
          <a:p>
            <a:pPr algn="just" marL="567738" indent="-283869" lvl="1">
              <a:lnSpc>
                <a:spcPts val="3602"/>
              </a:lnSpc>
              <a:buFont typeface="Arial"/>
              <a:buChar char="•"/>
            </a:pPr>
            <a:r>
              <a:rPr lang="en-US" b="true" sz="2629">
                <a:solidFill>
                  <a:srgbClr val="FF914D"/>
                </a:solidFill>
                <a:latin typeface="Courier Prime Bold"/>
                <a:ea typeface="Courier Prime Bold"/>
                <a:cs typeface="Courier Prime Bold"/>
                <a:sym typeface="Courier Prime Bold"/>
              </a:rPr>
              <a:t>Capacitar periódicamente al personal operativo</a:t>
            </a:r>
            <a:r>
              <a:rPr lang="en-US" b="true" sz="2629">
                <a:solidFill>
                  <a:srgbClr val="FFFFFF"/>
                </a:solidFill>
                <a:latin typeface="Courier Prime Bold"/>
                <a:ea typeface="Courier Prime Bold"/>
                <a:cs typeface="Courier Prime Bold"/>
                <a:sym typeface="Courier Prime Bold"/>
              </a:rPr>
              <a:t>, reforzando y actualizando sus conocimientos con un enfoque en la prevención para minimizar los accidentes laborales.</a:t>
            </a:r>
          </a:p>
          <a:p>
            <a:pPr algn="just" marL="567738" indent="-283869" lvl="1">
              <a:lnSpc>
                <a:spcPts val="3602"/>
              </a:lnSpc>
              <a:buFont typeface="Arial"/>
              <a:buChar char="•"/>
            </a:pPr>
            <a:r>
              <a:rPr lang="en-US" b="true" sz="2629">
                <a:solidFill>
                  <a:srgbClr val="FF914D"/>
                </a:solidFill>
                <a:latin typeface="Courier Prime Bold"/>
                <a:ea typeface="Courier Prime Bold"/>
                <a:cs typeface="Courier Prime Bold"/>
                <a:sym typeface="Courier Prime Bold"/>
              </a:rPr>
              <a:t>**Divulgación de riesgos**</a:t>
            </a:r>
            <a:r>
              <a:rPr lang="en-US" b="true" sz="2629">
                <a:solidFill>
                  <a:srgbClr val="FFFFFF"/>
                </a:solidFill>
                <a:latin typeface="Courier Prime Bold"/>
                <a:ea typeface="Courier Prime Bold"/>
                <a:cs typeface="Courier Prime Bold"/>
                <a:sym typeface="Courier Prime Bold"/>
              </a:rPr>
              <a:t>: Las empresas deben informar sobre los riesgos a los que están expuestos los trabajadores y proporcionar un historial de incidentes para fomentar una cultura de prevención entre el personal.</a:t>
            </a:r>
          </a:p>
          <a:p>
            <a:pPr algn="just" marL="567738" indent="-283869" lvl="1">
              <a:lnSpc>
                <a:spcPts val="3602"/>
              </a:lnSpc>
              <a:buFont typeface="Arial"/>
              <a:buChar char="•"/>
            </a:pPr>
            <a:r>
              <a:rPr lang="en-US" b="true" sz="2629">
                <a:solidFill>
                  <a:srgbClr val="FF914D"/>
                </a:solidFill>
                <a:latin typeface="Courier Prime Bold"/>
                <a:ea typeface="Courier Prime Bold"/>
                <a:cs typeface="Courier Prime Bold"/>
                <a:sym typeface="Courier Prime Bold"/>
              </a:rPr>
              <a:t>**Revisión y mantenimiento**</a:t>
            </a:r>
            <a:r>
              <a:rPr lang="en-US" b="true" sz="2629">
                <a:solidFill>
                  <a:srgbClr val="FFFFFF"/>
                </a:solidFill>
                <a:latin typeface="Courier Prime Bold"/>
                <a:ea typeface="Courier Prime Bold"/>
                <a:cs typeface="Courier Prime Bold"/>
                <a:sym typeface="Courier Prime Bold"/>
              </a:rPr>
              <a:t>: Es fundamental revisar y mantener los equipos de protección personal (EPP), así como las herramientas y maquinaria pesada. Detectar y corregir fallas puede prevenir accidentes y salvar vidas.</a:t>
            </a:r>
          </a:p>
          <a:p>
            <a:pPr algn="just" marL="567738" indent="-283869" lvl="1">
              <a:lnSpc>
                <a:spcPts val="3602"/>
              </a:lnSpc>
              <a:buFont typeface="Arial"/>
              <a:buChar char="•"/>
            </a:pPr>
            <a:r>
              <a:rPr lang="en-US" b="true" sz="2629">
                <a:solidFill>
                  <a:srgbClr val="FF914D"/>
                </a:solidFill>
                <a:latin typeface="Courier Prime Bold"/>
                <a:ea typeface="Courier Prime Bold"/>
                <a:cs typeface="Courier Prime Bold"/>
                <a:sym typeface="Courier Prime Bold"/>
              </a:rPr>
              <a:t>**Seguimiento de actividades**</a:t>
            </a:r>
            <a:r>
              <a:rPr lang="en-US" b="true" sz="2629">
                <a:solidFill>
                  <a:srgbClr val="FFFFFF"/>
                </a:solidFill>
                <a:latin typeface="Courier Prime Bold"/>
                <a:ea typeface="Courier Prime Bold"/>
                <a:cs typeface="Courier Prime Bold"/>
                <a:sym typeface="Courier Prime Bold"/>
              </a:rPr>
              <a:t>: Llevar a cabo auditorías, controlar las funciones del personal técnico y asegurar condiciones de trabajo óptimas.</a:t>
            </a:r>
          </a:p>
          <a:p>
            <a:pPr algn="just" marL="567738" indent="-283869" lvl="1">
              <a:lnSpc>
                <a:spcPts val="3602"/>
              </a:lnSpc>
              <a:buFont typeface="Arial"/>
              <a:buChar char="•"/>
            </a:pPr>
            <a:r>
              <a:rPr lang="en-US" b="true" sz="2629">
                <a:solidFill>
                  <a:srgbClr val="FF914D"/>
                </a:solidFill>
                <a:latin typeface="Courier Prime Bold"/>
                <a:ea typeface="Courier Prime Bold"/>
                <a:cs typeface="Courier Prime Bold"/>
                <a:sym typeface="Courier Prime Bold"/>
              </a:rPr>
              <a:t>**Ajuste de turnos**</a:t>
            </a:r>
            <a:r>
              <a:rPr lang="en-US" b="true" sz="2629">
                <a:solidFill>
                  <a:srgbClr val="FFFFFF"/>
                </a:solidFill>
                <a:latin typeface="Courier Prime Bold"/>
                <a:ea typeface="Courier Prime Bold"/>
                <a:cs typeface="Courier Prime Bold"/>
                <a:sym typeface="Courier Prime Bold"/>
              </a:rPr>
              <a:t>: Modificar los turnos de trabajo para garantizar un descanso adecuado, evitando que se vean afectadas la capacidad física e intelectual de los empleados.</a:t>
            </a:r>
          </a:p>
        </p:txBody>
      </p:sp>
      <p:sp>
        <p:nvSpPr>
          <p:cNvPr name="Freeform 4" id="4"/>
          <p:cNvSpPr/>
          <p:nvPr/>
        </p:nvSpPr>
        <p:spPr>
          <a:xfrm flipH="false" flipV="false" rot="0">
            <a:off x="14788376" y="-13895"/>
            <a:ext cx="3499624" cy="3054218"/>
          </a:xfrm>
          <a:custGeom>
            <a:avLst/>
            <a:gdLst/>
            <a:ahLst/>
            <a:cxnLst/>
            <a:rect r="r" b="b" t="t" l="l"/>
            <a:pathLst>
              <a:path h="3054218" w="3499624">
                <a:moveTo>
                  <a:pt x="0" y="0"/>
                </a:moveTo>
                <a:lnTo>
                  <a:pt x="3499624" y="0"/>
                </a:lnTo>
                <a:lnTo>
                  <a:pt x="3499624" y="3054218"/>
                </a:lnTo>
                <a:lnTo>
                  <a:pt x="0" y="30542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539545" y="320919"/>
            <a:ext cx="9684191" cy="707781"/>
          </a:xfrm>
          <a:prstGeom prst="rect">
            <a:avLst/>
          </a:prstGeom>
        </p:spPr>
        <p:txBody>
          <a:bodyPr anchor="t" rtlCol="false" tIns="0" lIns="0" bIns="0" rIns="0">
            <a:spAutoFit/>
          </a:bodyPr>
          <a:lstStyle/>
          <a:p>
            <a:pPr algn="l">
              <a:lnSpc>
                <a:spcPts val="5521"/>
              </a:lnSpc>
            </a:pPr>
            <a:r>
              <a:rPr lang="en-US" sz="4639">
                <a:solidFill>
                  <a:srgbClr val="FF914D"/>
                </a:solidFill>
                <a:latin typeface="Courier Prime"/>
                <a:ea typeface="Courier Prime"/>
                <a:cs typeface="Courier Prime"/>
                <a:sym typeface="Courier Prime"/>
              </a:rPr>
              <a:t>Oportunidad de mejora.</a:t>
            </a:r>
          </a:p>
        </p:txBody>
      </p:sp>
      <p:sp>
        <p:nvSpPr>
          <p:cNvPr name="TextBox 6" id="6"/>
          <p:cNvSpPr txBox="true"/>
          <p:nvPr/>
        </p:nvSpPr>
        <p:spPr>
          <a:xfrm rot="0">
            <a:off x="10708001" y="183933"/>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Conclusiones</a:t>
            </a:r>
          </a:p>
        </p:txBody>
      </p:sp>
    </p:spTree>
  </p:cSld>
  <p:clrMapOvr>
    <a:masterClrMapping/>
  </p:clrMapOvr>
  <p:transition spd="slow">
    <p:push dir="l"/>
  </p:transition>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603617" y="971550"/>
            <a:ext cx="14457778" cy="8386623"/>
          </a:xfrm>
          <a:prstGeom prst="rect">
            <a:avLst/>
          </a:prstGeom>
        </p:spPr>
        <p:txBody>
          <a:bodyPr anchor="t" rtlCol="false" tIns="0" lIns="0" bIns="0" rIns="0">
            <a:spAutoFit/>
          </a:bodyPr>
          <a:lstStyle/>
          <a:p>
            <a:pPr algn="just" marL="0" indent="0" lvl="0">
              <a:lnSpc>
                <a:spcPts val="4790"/>
              </a:lnSpc>
            </a:pPr>
            <a:r>
              <a:rPr lang="en-US" sz="3522">
                <a:solidFill>
                  <a:srgbClr val="FF914D"/>
                </a:solidFill>
                <a:latin typeface="Courier Prime"/>
                <a:ea typeface="Courier Prime"/>
                <a:cs typeface="Courier Prime"/>
                <a:sym typeface="Courier Prime"/>
              </a:rPr>
              <a:t># Concienciación sobre la Seguridad en Actividades de Alto Riesgo</a:t>
            </a:r>
          </a:p>
          <a:p>
            <a:pPr algn="just" marL="0" indent="0" lvl="0">
              <a:lnSpc>
                <a:spcPts val="4790"/>
              </a:lnSpc>
            </a:pPr>
          </a:p>
          <a:p>
            <a:pPr algn="just" marL="0" indent="0" lvl="0">
              <a:lnSpc>
                <a:spcPts val="4790"/>
              </a:lnSpc>
            </a:pPr>
            <a:r>
              <a:rPr lang="en-US" sz="3522">
                <a:solidFill>
                  <a:srgbClr val="FFFFFF"/>
                </a:solidFill>
                <a:latin typeface="Courier Prime"/>
                <a:ea typeface="Courier Prime"/>
                <a:cs typeface="Courier Prime"/>
                <a:sym typeface="Courier Prime"/>
              </a:rPr>
              <a:t>Es vital que el personal operativo reconozca los riesgos de sus actividades. Ignorar los protocolos de seguridad puede causar accidentes.</a:t>
            </a:r>
          </a:p>
          <a:p>
            <a:pPr algn="just">
              <a:lnSpc>
                <a:spcPts val="4790"/>
              </a:lnSpc>
            </a:pPr>
            <a:r>
              <a:rPr lang="en-US" sz="3522">
                <a:solidFill>
                  <a:srgbClr val="FF914D"/>
                </a:solidFill>
                <a:latin typeface="Courier Prime"/>
                <a:ea typeface="Courier Prime"/>
                <a:cs typeface="Courier Prime"/>
                <a:sym typeface="Courier Prime"/>
              </a:rPr>
              <a:t>**Protección Eléctrica**</a:t>
            </a:r>
            <a:r>
              <a:rPr lang="en-US" sz="3522">
                <a:solidFill>
                  <a:srgbClr val="FFFFFF"/>
                </a:solidFill>
                <a:latin typeface="Courier Prime"/>
                <a:ea typeface="Courier Prime"/>
                <a:cs typeface="Courier Prime"/>
                <a:sym typeface="Courier Prime"/>
              </a:rPr>
              <a:t>: Proteger al trabajador, al sistema eléctrico y a los usuarios es esencial.</a:t>
            </a:r>
          </a:p>
          <a:p>
            <a:pPr algn="just">
              <a:lnSpc>
                <a:spcPts val="4790"/>
              </a:lnSpc>
            </a:pPr>
            <a:r>
              <a:rPr lang="en-US" sz="3522">
                <a:solidFill>
                  <a:srgbClr val="FFFFFF"/>
                </a:solidFill>
                <a:latin typeface="Courier Prime"/>
                <a:ea typeface="Courier Prime"/>
                <a:cs typeface="Courier Prime"/>
                <a:sym typeface="Courier Prime"/>
              </a:rPr>
              <a:t>**Normativas de Seguridad**: Implementar normativas adecuadas es fundamental para la seguridad de las instalaciones eléctricas.</a:t>
            </a:r>
          </a:p>
          <a:p>
            <a:pPr algn="just">
              <a:lnSpc>
                <a:spcPts val="4790"/>
              </a:lnSpc>
            </a:pPr>
            <a:r>
              <a:rPr lang="en-US" sz="3522">
                <a:solidFill>
                  <a:srgbClr val="FF914D"/>
                </a:solidFill>
                <a:latin typeface="Courier Prime"/>
                <a:ea typeface="Courier Prime"/>
                <a:cs typeface="Courier Prime"/>
                <a:sym typeface="Courier Prime"/>
              </a:rPr>
              <a:t>**Evaluación del Riesgo**</a:t>
            </a:r>
            <a:r>
              <a:rPr lang="en-US" sz="3522">
                <a:solidFill>
                  <a:srgbClr val="FFFFFF"/>
                </a:solidFill>
                <a:latin typeface="Courier Prime"/>
                <a:ea typeface="Courier Prime"/>
                <a:cs typeface="Courier Prime"/>
                <a:sym typeface="Courier Prime"/>
              </a:rPr>
              <a:t>: Realizar una evaluación precisa del riesgo y señalar sus fuentes es indispensable para prevenir accidentes.</a:t>
            </a:r>
          </a:p>
        </p:txBody>
      </p:sp>
      <p:sp>
        <p:nvSpPr>
          <p:cNvPr name="Freeform 3" id="3"/>
          <p:cNvSpPr/>
          <p:nvPr/>
        </p:nvSpPr>
        <p:spPr>
          <a:xfrm flipH="false" flipV="false" rot="0">
            <a:off x="15287625" y="2774481"/>
            <a:ext cx="3000375" cy="3000375"/>
          </a:xfrm>
          <a:custGeom>
            <a:avLst/>
            <a:gdLst/>
            <a:ahLst/>
            <a:cxnLst/>
            <a:rect r="r" b="b" t="t" l="l"/>
            <a:pathLst>
              <a:path h="3000375" w="3000375">
                <a:moveTo>
                  <a:pt x="0" y="0"/>
                </a:moveTo>
                <a:lnTo>
                  <a:pt x="3000375" y="0"/>
                </a:lnTo>
                <a:lnTo>
                  <a:pt x="3000375" y="3000375"/>
                </a:lnTo>
                <a:lnTo>
                  <a:pt x="0" y="30003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708001" y="183933"/>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Conclusiones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Tareas del día {</a:t>
            </a:r>
          </a:p>
        </p:txBody>
      </p:sp>
      <p:sp>
        <p:nvSpPr>
          <p:cNvPr name="TextBox 3" id="3"/>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4" id="4"/>
          <p:cNvSpPr txBox="true"/>
          <p:nvPr/>
        </p:nvSpPr>
        <p:spPr>
          <a:xfrm rot="0">
            <a:off x="1179287" y="3856299"/>
            <a:ext cx="3159843" cy="89789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Presentación del taller</a:t>
            </a:r>
          </a:p>
        </p:txBody>
      </p:sp>
      <p:sp>
        <p:nvSpPr>
          <p:cNvPr name="TextBox 5" id="5"/>
          <p:cNvSpPr txBox="true"/>
          <p:nvPr/>
        </p:nvSpPr>
        <p:spPr>
          <a:xfrm rot="0">
            <a:off x="7740840" y="6792094"/>
            <a:ext cx="3159843" cy="89789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Entregable del día</a:t>
            </a:r>
          </a:p>
        </p:txBody>
      </p:sp>
      <p:sp>
        <p:nvSpPr>
          <p:cNvPr name="TextBox 6" id="6"/>
          <p:cNvSpPr txBox="true"/>
          <p:nvPr/>
        </p:nvSpPr>
        <p:spPr>
          <a:xfrm rot="0">
            <a:off x="7665547" y="3551816"/>
            <a:ext cx="3159843" cy="133604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Carga y limpieza de los datos</a:t>
            </a:r>
          </a:p>
        </p:txBody>
      </p:sp>
      <p:sp>
        <p:nvSpPr>
          <p:cNvPr name="TextBox 7" id="7"/>
          <p:cNvSpPr txBox="true"/>
          <p:nvPr/>
        </p:nvSpPr>
        <p:spPr>
          <a:xfrm rot="0">
            <a:off x="14099457" y="3551816"/>
            <a:ext cx="3159843" cy="89789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Exploración de los datos</a:t>
            </a:r>
          </a:p>
        </p:txBody>
      </p:sp>
      <p:sp>
        <p:nvSpPr>
          <p:cNvPr name="TextBox 8" id="8"/>
          <p:cNvSpPr txBox="true"/>
          <p:nvPr/>
        </p:nvSpPr>
        <p:spPr>
          <a:xfrm rot="0">
            <a:off x="1153610" y="6997819"/>
            <a:ext cx="3159843" cy="89789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Formulación de hipótesis</a:t>
            </a:r>
          </a:p>
        </p:txBody>
      </p:sp>
      <p:sp>
        <p:nvSpPr>
          <p:cNvPr name="TextBox 9" id="9"/>
          <p:cNvSpPr txBox="true"/>
          <p:nvPr/>
        </p:nvSpPr>
        <p:spPr>
          <a:xfrm rot="0">
            <a:off x="1028700" y="2801325"/>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01</a:t>
            </a:r>
          </a:p>
        </p:txBody>
      </p:sp>
      <p:sp>
        <p:nvSpPr>
          <p:cNvPr name="TextBox 10" id="10"/>
          <p:cNvSpPr txBox="true"/>
          <p:nvPr/>
        </p:nvSpPr>
        <p:spPr>
          <a:xfrm rot="0">
            <a:off x="7590253" y="5754631"/>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05</a:t>
            </a:r>
          </a:p>
        </p:txBody>
      </p:sp>
      <p:sp>
        <p:nvSpPr>
          <p:cNvPr name="TextBox 11" id="11"/>
          <p:cNvSpPr txBox="true"/>
          <p:nvPr/>
        </p:nvSpPr>
        <p:spPr>
          <a:xfrm rot="0">
            <a:off x="7462610" y="2496843"/>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02</a:t>
            </a:r>
          </a:p>
        </p:txBody>
      </p:sp>
      <p:sp>
        <p:nvSpPr>
          <p:cNvPr name="TextBox 12" id="12"/>
          <p:cNvSpPr txBox="true"/>
          <p:nvPr/>
        </p:nvSpPr>
        <p:spPr>
          <a:xfrm rot="0">
            <a:off x="13954710" y="2496843"/>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03</a:t>
            </a:r>
          </a:p>
        </p:txBody>
      </p:sp>
      <p:sp>
        <p:nvSpPr>
          <p:cNvPr name="TextBox 13" id="13"/>
          <p:cNvSpPr txBox="true"/>
          <p:nvPr/>
        </p:nvSpPr>
        <p:spPr>
          <a:xfrm rot="0">
            <a:off x="1028700" y="5942845"/>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04</a:t>
            </a:r>
          </a:p>
        </p:txBody>
      </p:sp>
    </p:spTree>
  </p:cSld>
  <p:clrMapOvr>
    <a:masterClrMapping/>
  </p:clrMapOvr>
  <p:transition spd="slow">
    <p:push dir="l"/>
  </p:transition>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511137" y="1111926"/>
            <a:ext cx="13671111" cy="8856464"/>
          </a:xfrm>
          <a:prstGeom prst="rect">
            <a:avLst/>
          </a:prstGeom>
        </p:spPr>
        <p:txBody>
          <a:bodyPr anchor="t" rtlCol="false" tIns="0" lIns="0" bIns="0" rIns="0">
            <a:spAutoFit/>
          </a:bodyPr>
          <a:lstStyle/>
          <a:p>
            <a:pPr algn="just" marL="745898" indent="-372949" lvl="1">
              <a:lnSpc>
                <a:spcPts val="4698"/>
              </a:lnSpc>
              <a:buFont typeface="Arial"/>
              <a:buChar char="•"/>
            </a:pPr>
            <a:r>
              <a:rPr lang="en-US" sz="3454">
                <a:solidFill>
                  <a:srgbClr val="FFFFFF"/>
                </a:solidFill>
                <a:latin typeface="Courier Prime"/>
                <a:ea typeface="Courier Prime"/>
                <a:cs typeface="Courier Prime"/>
                <a:sym typeface="Courier Prime"/>
              </a:rPr>
              <a:t>Proponer mejoras adecuadas al sistema de seguridad que se ajusten a las necesidades existentes.</a:t>
            </a:r>
          </a:p>
          <a:p>
            <a:pPr algn="just" marL="745898" indent="-372949" lvl="1">
              <a:lnSpc>
                <a:spcPts val="4698"/>
              </a:lnSpc>
              <a:buFont typeface="Arial"/>
              <a:buChar char="•"/>
            </a:pPr>
            <a:r>
              <a:rPr lang="en-US" sz="3454">
                <a:solidFill>
                  <a:srgbClr val="FFFFFF"/>
                </a:solidFill>
                <a:latin typeface="Courier Prime"/>
                <a:ea typeface="Courier Prime"/>
                <a:cs typeface="Courier Prime"/>
                <a:sym typeface="Courier Prime"/>
              </a:rPr>
              <a:t>Implementar el uso obligatorio de los EPP (equipos de protección personal) como palitos calientes, guantes, zapatos, trajes y cascos, sin excepciones y con tolerancia cero.</a:t>
            </a:r>
          </a:p>
          <a:p>
            <a:pPr algn="just" marL="745898" indent="-372949" lvl="1">
              <a:lnSpc>
                <a:spcPts val="4698"/>
              </a:lnSpc>
              <a:buFont typeface="Arial"/>
              <a:buChar char="•"/>
            </a:pPr>
            <a:r>
              <a:rPr lang="en-US" sz="3454">
                <a:solidFill>
                  <a:srgbClr val="FFFFFF"/>
                </a:solidFill>
                <a:latin typeface="Courier Prime"/>
                <a:ea typeface="Courier Prime"/>
                <a:cs typeface="Courier Prime"/>
                <a:sym typeface="Courier Prime"/>
              </a:rPr>
              <a:t>Crear equipos de inspección dedicados a supervisar las condiciones laborales de los equipos técnicos y verificar el cumplimiento de las secuencias de seguridad.</a:t>
            </a:r>
          </a:p>
          <a:p>
            <a:pPr algn="just" marL="745898" indent="-372949" lvl="1">
              <a:lnSpc>
                <a:spcPts val="4698"/>
              </a:lnSpc>
              <a:buFont typeface="Arial"/>
              <a:buChar char="•"/>
            </a:pPr>
            <a:r>
              <a:rPr lang="en-US" sz="3454">
                <a:solidFill>
                  <a:srgbClr val="FFFFFF"/>
                </a:solidFill>
                <a:latin typeface="Courier Prime"/>
                <a:ea typeface="Courier Prime"/>
                <a:cs typeface="Courier Prime"/>
                <a:sym typeface="Courier Prime"/>
              </a:rPr>
              <a:t>Ante una implementación incorrecta o prácticas inadecuadas, se deben imponer sanciones y requerir la asistencia a seminarios educativos obligatorios.</a:t>
            </a:r>
          </a:p>
        </p:txBody>
      </p:sp>
      <p:sp>
        <p:nvSpPr>
          <p:cNvPr name="Freeform 3" id="3"/>
          <p:cNvSpPr/>
          <p:nvPr/>
        </p:nvSpPr>
        <p:spPr>
          <a:xfrm flipH="false" flipV="false" rot="0">
            <a:off x="15287625" y="1488022"/>
            <a:ext cx="3000375" cy="3000375"/>
          </a:xfrm>
          <a:custGeom>
            <a:avLst/>
            <a:gdLst/>
            <a:ahLst/>
            <a:cxnLst/>
            <a:rect r="r" b="b" t="t" l="l"/>
            <a:pathLst>
              <a:path h="3000375" w="3000375">
                <a:moveTo>
                  <a:pt x="0" y="0"/>
                </a:moveTo>
                <a:lnTo>
                  <a:pt x="3000375" y="0"/>
                </a:lnTo>
                <a:lnTo>
                  <a:pt x="3000375" y="3000375"/>
                </a:lnTo>
                <a:lnTo>
                  <a:pt x="0" y="30003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708001" y="183933"/>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Conclusiones</a:t>
            </a:r>
          </a:p>
        </p:txBody>
      </p:sp>
    </p:spTree>
  </p:cSld>
  <p:clrMapOvr>
    <a:masterClrMapping/>
  </p:clrMapOvr>
  <p:transition spd="slow">
    <p:push dir="l"/>
  </p:transition>
</p:sld>
</file>

<file path=ppt/slides/slide41.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1028700" y="1895008"/>
            <a:ext cx="15879518" cy="8122487"/>
          </a:xfrm>
          <a:prstGeom prst="rect">
            <a:avLst/>
          </a:prstGeom>
        </p:spPr>
        <p:txBody>
          <a:bodyPr anchor="t" rtlCol="false" tIns="0" lIns="0" bIns="0" rIns="0">
            <a:spAutoFit/>
          </a:bodyPr>
          <a:lstStyle/>
          <a:p>
            <a:pPr algn="just" marL="0" indent="0" lvl="0">
              <a:lnSpc>
                <a:spcPts val="4258"/>
              </a:lnSpc>
            </a:pPr>
            <a:r>
              <a:rPr lang="en-US" b="true" sz="3042">
                <a:solidFill>
                  <a:srgbClr val="FDEE1C"/>
                </a:solidFill>
                <a:latin typeface="Courier Prime Bold"/>
                <a:ea typeface="Courier Prime Bold"/>
                <a:cs typeface="Courier Prime Bold"/>
                <a:sym typeface="Courier Prime Bold"/>
              </a:rPr>
              <a:t># Identificación de Errores Operativos</a:t>
            </a:r>
          </a:p>
          <a:p>
            <a:pPr algn="just" marL="0" indent="0" lvl="0">
              <a:lnSpc>
                <a:spcPts val="3698"/>
              </a:lnSpc>
            </a:pPr>
          </a:p>
          <a:p>
            <a:pPr algn="just" marL="0" indent="0" lvl="0">
              <a:lnSpc>
                <a:spcPts val="3698"/>
              </a:lnSpc>
            </a:pPr>
            <a:r>
              <a:rPr lang="en-US" sz="2642">
                <a:solidFill>
                  <a:srgbClr val="FFFFFF"/>
                </a:solidFill>
                <a:latin typeface="Courier Prime"/>
                <a:ea typeface="Courier Prime"/>
                <a:cs typeface="Courier Prime"/>
                <a:sym typeface="Courier Prime"/>
              </a:rPr>
              <a:t>Durante la ejecución de actividades, se han detectado errores operativos, como el uso inadecuado de los Equipos de Protección Personal (EPP) y el incumplimiento de los protocolos de seguridad. La planificación es crucial para una ejecución correcta. Cumplir con las normas es esencial, pero aún más importante es sensibilizar a los trabajadores y al público sobre la prevención de riesgos.</a:t>
            </a:r>
          </a:p>
          <a:p>
            <a:pPr algn="just" marL="0" indent="0" lvl="0">
              <a:lnSpc>
                <a:spcPts val="3698"/>
              </a:lnSpc>
            </a:pPr>
          </a:p>
          <a:p>
            <a:pPr algn="just" marL="0" indent="0" lvl="0">
              <a:lnSpc>
                <a:spcPts val="4398"/>
              </a:lnSpc>
            </a:pPr>
            <a:r>
              <a:rPr lang="en-US" b="true" sz="3142">
                <a:solidFill>
                  <a:srgbClr val="FDEE1C"/>
                </a:solidFill>
                <a:latin typeface="Courier Prime Bold"/>
                <a:ea typeface="Courier Prime Bold"/>
                <a:cs typeface="Courier Prime Bold"/>
                <a:sym typeface="Courier Prime Bold"/>
              </a:rPr>
              <a:t>## Puntos Clave</a:t>
            </a:r>
          </a:p>
          <a:p>
            <a:pPr algn="just">
              <a:lnSpc>
                <a:spcPts val="4398"/>
              </a:lnSpc>
            </a:pPr>
            <a:r>
              <a:rPr lang="en-US" sz="3142">
                <a:solidFill>
                  <a:srgbClr val="FF914D"/>
                </a:solidFill>
                <a:latin typeface="Courier Prime"/>
                <a:ea typeface="Courier Prime"/>
                <a:cs typeface="Courier Prime"/>
                <a:sym typeface="Courier Prime"/>
              </a:rPr>
              <a:t>**Información a los Trabajadores**:</a:t>
            </a:r>
            <a:r>
              <a:rPr lang="en-US" sz="3142">
                <a:solidFill>
                  <a:srgbClr val="FFFFFF"/>
                </a:solidFill>
                <a:latin typeface="Courier Prime"/>
                <a:ea typeface="Courier Prime"/>
                <a:cs typeface="Courier Prime"/>
                <a:sym typeface="Courier Prime"/>
              </a:rPr>
              <a:t> Es vital informar a todos los empleados sobre los peligros de trabajar en condiciones de alto voltaje.</a:t>
            </a:r>
          </a:p>
          <a:p>
            <a:pPr algn="just">
              <a:lnSpc>
                <a:spcPts val="4398"/>
              </a:lnSpc>
            </a:pPr>
            <a:r>
              <a:rPr lang="en-US" sz="3142">
                <a:solidFill>
                  <a:srgbClr val="FF914D"/>
                </a:solidFill>
                <a:latin typeface="Courier Prime"/>
                <a:ea typeface="Courier Prime"/>
                <a:cs typeface="Courier Prime"/>
                <a:sym typeface="Courier Prime"/>
              </a:rPr>
              <a:t>** </a:t>
            </a:r>
            <a:r>
              <a:rPr lang="en-US" sz="3142">
                <a:solidFill>
                  <a:srgbClr val="FF914D"/>
                </a:solidFill>
                <a:latin typeface="Courier Prime"/>
                <a:ea typeface="Courier Prime"/>
                <a:cs typeface="Courier Prime"/>
                <a:sym typeface="Courier Prime"/>
              </a:rPr>
              <a:t>Atención a Trabajadores con Experiencia**</a:t>
            </a:r>
            <a:r>
              <a:rPr lang="en-US" sz="3142">
                <a:solidFill>
                  <a:srgbClr val="FFFFFF"/>
                </a:solidFill>
                <a:latin typeface="Courier Prime"/>
                <a:ea typeface="Courier Prime"/>
                <a:cs typeface="Courier Prime"/>
                <a:sym typeface="Courier Prime"/>
              </a:rPr>
              <a:t>: Se debe prestar especial atención a los empleados más veteranos, ya que podrían subestimar los riesgos y volverse insensibles al peligro.</a:t>
            </a:r>
          </a:p>
        </p:txBody>
      </p:sp>
      <p:sp>
        <p:nvSpPr>
          <p:cNvPr name="TextBox 3" id="3"/>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4" id="4"/>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914D"/>
                </a:solidFill>
                <a:latin typeface="Courier Prime"/>
                <a:ea typeface="Courier Prime"/>
                <a:cs typeface="Courier Prime"/>
                <a:sym typeface="Courier Prime"/>
              </a:rPr>
              <a:t>Conclusiones {</a:t>
            </a:r>
          </a:p>
        </p:txBody>
      </p:sp>
    </p:spTree>
  </p:cSld>
  <p:clrMapOvr>
    <a:masterClrMapping/>
  </p:clrMapOvr>
  <p:transition spd="slow">
    <p:push dir="l"/>
  </p:transition>
</p:sld>
</file>

<file path=ppt/slides/slide42.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1028700" y="1564005"/>
            <a:ext cx="14567945" cy="7907478"/>
          </a:xfrm>
          <a:prstGeom prst="rect">
            <a:avLst/>
          </a:prstGeom>
        </p:spPr>
        <p:txBody>
          <a:bodyPr anchor="t" rtlCol="false" tIns="0" lIns="0" bIns="0" rIns="0">
            <a:spAutoFit/>
          </a:bodyPr>
          <a:lstStyle/>
          <a:p>
            <a:pPr algn="just" marL="0" indent="0" lvl="0">
              <a:lnSpc>
                <a:spcPts val="4490"/>
              </a:lnSpc>
            </a:pPr>
            <a:r>
              <a:rPr lang="en-US" sz="3207">
                <a:solidFill>
                  <a:srgbClr val="FFFFFF"/>
                </a:solidFill>
                <a:latin typeface="Courier Prime"/>
                <a:ea typeface="Courier Prime"/>
                <a:cs typeface="Courier Prime"/>
                <a:sym typeface="Courier Prime"/>
              </a:rPr>
              <a:t>La experiencia, en ocasiones, puede llevar a descuidar un procedimiento operativo adecuado, lo que disminuye la atención y el cuidado necesarios. Esto incrementa la confianza en la capacidad para enfrentar cualquier situación, sin considerar las posibles repercusiones, lo cual es un grave error.</a:t>
            </a:r>
          </a:p>
          <a:p>
            <a:pPr algn="just" marL="0" indent="0" lvl="0">
              <a:lnSpc>
                <a:spcPts val="4490"/>
              </a:lnSpc>
            </a:pPr>
          </a:p>
          <a:p>
            <a:pPr algn="just" marL="692518" indent="-346259" lvl="1">
              <a:lnSpc>
                <a:spcPts val="4490"/>
              </a:lnSpc>
              <a:buFont typeface="Arial"/>
              <a:buChar char="•"/>
            </a:pPr>
            <a:r>
              <a:rPr lang="en-US" sz="3207">
                <a:solidFill>
                  <a:srgbClr val="FFFFFF"/>
                </a:solidFill>
                <a:latin typeface="Courier Prime"/>
                <a:ea typeface="Courier Prime"/>
                <a:cs typeface="Courier Prime"/>
                <a:sym typeface="Courier Prime"/>
              </a:rPr>
              <a:t>*Consecuencias de un accidente eléctrico:**</a:t>
            </a:r>
          </a:p>
          <a:p>
            <a:pPr algn="just" marL="692518" indent="-346259" lvl="1">
              <a:lnSpc>
                <a:spcPts val="4490"/>
              </a:lnSpc>
              <a:buFont typeface="Arial"/>
              <a:buChar char="•"/>
            </a:pPr>
            <a:r>
              <a:rPr lang="en-US" sz="3207">
                <a:solidFill>
                  <a:srgbClr val="FFFFFF"/>
                </a:solidFill>
                <a:latin typeface="Courier Prime"/>
                <a:ea typeface="Courier Prime"/>
                <a:cs typeface="Courier Prime"/>
                <a:sym typeface="Courier Prime"/>
              </a:rPr>
              <a:t>No se pueden evaluar de inmediato.</a:t>
            </a:r>
          </a:p>
          <a:p>
            <a:pPr algn="just" marL="692518" indent="-346259" lvl="1">
              <a:lnSpc>
                <a:spcPts val="4490"/>
              </a:lnSpc>
              <a:buFont typeface="Arial"/>
              <a:buChar char="•"/>
            </a:pPr>
            <a:r>
              <a:rPr lang="en-US" sz="3207">
                <a:solidFill>
                  <a:srgbClr val="FFFFFF"/>
                </a:solidFill>
                <a:latin typeface="Courier Prime"/>
                <a:ea typeface="Courier Prime"/>
                <a:cs typeface="Courier Prime"/>
                <a:sym typeface="Courier Prime"/>
              </a:rPr>
              <a:t>Pueden resultar en un incidente leve o incluso en una fatalidad.</a:t>
            </a:r>
          </a:p>
          <a:p>
            <a:pPr algn="just" marL="692518" indent="-346259" lvl="1">
              <a:lnSpc>
                <a:spcPts val="4490"/>
              </a:lnSpc>
              <a:buFont typeface="Arial"/>
              <a:buChar char="•"/>
            </a:pPr>
            <a:r>
              <a:rPr lang="en-US" sz="3207">
                <a:solidFill>
                  <a:srgbClr val="FFFFFF"/>
                </a:solidFill>
                <a:latin typeface="Courier Prime"/>
                <a:ea typeface="Courier Prime"/>
                <a:cs typeface="Courier Prime"/>
                <a:sym typeface="Courier Prime"/>
              </a:rPr>
              <a:t>Las circunstancias siempre son diferentes.</a:t>
            </a:r>
          </a:p>
          <a:p>
            <a:pPr algn="just">
              <a:lnSpc>
                <a:spcPts val="4490"/>
              </a:lnSpc>
            </a:pPr>
            <a:r>
              <a:rPr lang="en-US" sz="3207">
                <a:solidFill>
                  <a:srgbClr val="FFFFFF"/>
                </a:solidFill>
                <a:latin typeface="Courier Prime"/>
                <a:ea typeface="Courier Prime"/>
                <a:cs typeface="Courier Prime"/>
                <a:sym typeface="Courier Prime"/>
              </a:rPr>
              <a:t>Por lo tanto, es esencial adherirse a las normas establecidas sin omitir ningún procedimiento.</a:t>
            </a:r>
          </a:p>
        </p:txBody>
      </p:sp>
      <p:sp>
        <p:nvSpPr>
          <p:cNvPr name="TextBox 3" id="3"/>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4" id="4"/>
          <p:cNvSpPr txBox="true"/>
          <p:nvPr/>
        </p:nvSpPr>
        <p:spPr>
          <a:xfrm rot="0">
            <a:off x="1028700" y="445770"/>
            <a:ext cx="7031406" cy="582930"/>
          </a:xfrm>
          <a:prstGeom prst="rect">
            <a:avLst/>
          </a:prstGeom>
        </p:spPr>
        <p:txBody>
          <a:bodyPr anchor="t" rtlCol="false" tIns="0" lIns="0" bIns="0" rIns="0">
            <a:spAutoFit/>
          </a:bodyPr>
          <a:lstStyle/>
          <a:p>
            <a:pPr algn="l">
              <a:lnSpc>
                <a:spcPts val="4559"/>
              </a:lnSpc>
            </a:pPr>
            <a:r>
              <a:rPr lang="en-US" sz="3999">
                <a:solidFill>
                  <a:srgbClr val="FF914D"/>
                </a:solidFill>
                <a:latin typeface="Courier Prime"/>
                <a:ea typeface="Courier Prime"/>
                <a:cs typeface="Courier Prime"/>
                <a:sym typeface="Courier Prime"/>
              </a:rPr>
              <a:t>Conclusiones {</a:t>
            </a:r>
          </a:p>
        </p:txBody>
      </p:sp>
    </p:spTree>
  </p:cSld>
  <p:clrMapOvr>
    <a:masterClrMapping/>
  </p:clrMapOvr>
  <p:transition spd="slow">
    <p:push dir="l"/>
  </p:transition>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2839732" y="3931089"/>
            <a:ext cx="8741551" cy="0"/>
          </a:xfrm>
          <a:prstGeom prst="line">
            <a:avLst/>
          </a:prstGeom>
          <a:ln cap="flat" w="95250">
            <a:solidFill>
              <a:srgbClr val="2D2D35"/>
            </a:solidFill>
            <a:prstDash val="solid"/>
            <a:headEnd type="none" len="sm" w="sm"/>
            <a:tailEnd type="none" len="sm" w="sm"/>
          </a:ln>
        </p:spPr>
      </p:sp>
      <p:sp>
        <p:nvSpPr>
          <p:cNvPr name="Freeform 3" id="3"/>
          <p:cNvSpPr/>
          <p:nvPr/>
        </p:nvSpPr>
        <p:spPr>
          <a:xfrm flipH="false" flipV="false" rot="0">
            <a:off x="11538518" y="7459990"/>
            <a:ext cx="2518664" cy="2271377"/>
          </a:xfrm>
          <a:custGeom>
            <a:avLst/>
            <a:gdLst/>
            <a:ahLst/>
            <a:cxnLst/>
            <a:rect r="r" b="b" t="t" l="l"/>
            <a:pathLst>
              <a:path h="2271377" w="2518664">
                <a:moveTo>
                  <a:pt x="0" y="0"/>
                </a:moveTo>
                <a:lnTo>
                  <a:pt x="2518663" y="0"/>
                </a:lnTo>
                <a:lnTo>
                  <a:pt x="2518663" y="2271377"/>
                </a:lnTo>
                <a:lnTo>
                  <a:pt x="0" y="22713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113612" y="3633843"/>
            <a:ext cx="10718760" cy="2099078"/>
          </a:xfrm>
          <a:prstGeom prst="rect">
            <a:avLst/>
          </a:prstGeom>
        </p:spPr>
        <p:txBody>
          <a:bodyPr anchor="t" rtlCol="false" tIns="0" lIns="0" bIns="0" rIns="0">
            <a:spAutoFit/>
          </a:bodyPr>
          <a:lstStyle/>
          <a:p>
            <a:pPr algn="l">
              <a:lnSpc>
                <a:spcPts val="16210"/>
              </a:lnSpc>
            </a:pPr>
            <a:r>
              <a:rPr lang="en-US" sz="14219">
                <a:solidFill>
                  <a:srgbClr val="FF914D"/>
                </a:solidFill>
                <a:latin typeface="Courier Prime"/>
                <a:ea typeface="Courier Prime"/>
                <a:cs typeface="Courier Prime"/>
                <a:sym typeface="Courier Prime"/>
              </a:rPr>
              <a:t>Gracias {</a:t>
            </a:r>
          </a:p>
        </p:txBody>
      </p:sp>
      <p:sp>
        <p:nvSpPr>
          <p:cNvPr name="TextBox 5" id="5"/>
          <p:cNvSpPr txBox="true"/>
          <p:nvPr/>
        </p:nvSpPr>
        <p:spPr>
          <a:xfrm rot="0">
            <a:off x="14787328" y="7820557"/>
            <a:ext cx="2471972" cy="1607392"/>
          </a:xfrm>
          <a:prstGeom prst="rect">
            <a:avLst/>
          </a:prstGeom>
        </p:spPr>
        <p:txBody>
          <a:bodyPr anchor="t" rtlCol="false" tIns="0" lIns="0" bIns="0" rIns="0">
            <a:spAutoFit/>
          </a:bodyPr>
          <a:lstStyle/>
          <a:p>
            <a:pPr algn="l">
              <a:lnSpc>
                <a:spcPts val="12477"/>
              </a:lnSpc>
            </a:pPr>
            <a:r>
              <a:rPr lang="en-US" sz="10944">
                <a:solidFill>
                  <a:srgbClr val="FF914D"/>
                </a:solidFill>
                <a:latin typeface="Courier Prime"/>
                <a:ea typeface="Courier Prime"/>
                <a:cs typeface="Courier Prime"/>
                <a:sym typeface="Courier Prime"/>
              </a:rPr>
              <a:t>}</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9144000"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Freeform 4" id="4"/>
          <p:cNvSpPr/>
          <p:nvPr/>
        </p:nvSpPr>
        <p:spPr>
          <a:xfrm flipH="false" flipV="false" rot="0">
            <a:off x="9784155" y="987081"/>
            <a:ext cx="7475145" cy="7027254"/>
          </a:xfrm>
          <a:custGeom>
            <a:avLst/>
            <a:gdLst/>
            <a:ahLst/>
            <a:cxnLst/>
            <a:rect r="r" b="b" t="t" l="l"/>
            <a:pathLst>
              <a:path h="7027254" w="7475145">
                <a:moveTo>
                  <a:pt x="0" y="0"/>
                </a:moveTo>
                <a:lnTo>
                  <a:pt x="7475145" y="0"/>
                </a:lnTo>
                <a:lnTo>
                  <a:pt x="7475145" y="7027254"/>
                </a:lnTo>
                <a:lnTo>
                  <a:pt x="0" y="7027254"/>
                </a:lnTo>
                <a:lnTo>
                  <a:pt x="0" y="0"/>
                </a:lnTo>
                <a:close/>
              </a:path>
            </a:pathLst>
          </a:custGeom>
          <a:blipFill>
            <a:blip r:embed="rId2"/>
            <a:stretch>
              <a:fillRect l="0" t="0" r="0" b="-9356"/>
            </a:stretch>
          </a:blipFill>
        </p:spPr>
      </p:sp>
      <p:sp>
        <p:nvSpPr>
          <p:cNvPr name="TextBox 5" id="5"/>
          <p:cNvSpPr txBox="true"/>
          <p:nvPr/>
        </p:nvSpPr>
        <p:spPr>
          <a:xfrm rot="0">
            <a:off x="671689" y="419391"/>
            <a:ext cx="7031406" cy="11544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Presentación del taller {</a:t>
            </a:r>
          </a:p>
        </p:txBody>
      </p:sp>
      <p:sp>
        <p:nvSpPr>
          <p:cNvPr name="TextBox 6" id="6"/>
          <p:cNvSpPr txBox="true"/>
          <p:nvPr/>
        </p:nvSpPr>
        <p:spPr>
          <a:xfrm rot="0">
            <a:off x="690739" y="2050415"/>
            <a:ext cx="8028445" cy="3093085"/>
          </a:xfrm>
          <a:prstGeom prst="rect">
            <a:avLst/>
          </a:prstGeom>
        </p:spPr>
        <p:txBody>
          <a:bodyPr anchor="t" rtlCol="false" tIns="0" lIns="0" bIns="0" rIns="0">
            <a:spAutoFit/>
          </a:bodyPr>
          <a:lstStyle/>
          <a:p>
            <a:pPr algn="just">
              <a:lnSpc>
                <a:spcPts val="2720"/>
              </a:lnSpc>
            </a:pPr>
            <a:r>
              <a:rPr lang="en-US" sz="2000">
                <a:solidFill>
                  <a:srgbClr val="FFFFFF"/>
                </a:solidFill>
                <a:latin typeface="Courier Prime"/>
                <a:ea typeface="Courier Prime"/>
                <a:cs typeface="Courier Prime"/>
                <a:sym typeface="Courier Prime"/>
              </a:rPr>
              <a:t>En calidad de equipo consultor en analítica de datos, hemos sido contratados por el CLIENTE para realizar un estudio detallado sobre los accidentes eléctricos ocurridos en Colombia entre los años 2010 y 2020.</a:t>
            </a:r>
          </a:p>
          <a:p>
            <a:pPr algn="just">
              <a:lnSpc>
                <a:spcPts val="2720"/>
              </a:lnSpc>
            </a:pPr>
          </a:p>
          <a:p>
            <a:pPr algn="just">
              <a:lnSpc>
                <a:spcPts val="2720"/>
              </a:lnSpc>
            </a:pPr>
            <a:r>
              <a:rPr lang="en-US" sz="2000">
                <a:solidFill>
                  <a:srgbClr val="FFFFFF"/>
                </a:solidFill>
                <a:latin typeface="Courier Prime"/>
                <a:ea typeface="Courier Prime"/>
                <a:cs typeface="Courier Prime"/>
                <a:sym typeface="Courier Prime"/>
              </a:rPr>
              <a:t>Como punto de partida, el CLIENTE nos entregó una base de datos oficial y planteó el siguiente objetivo general para el proyecto:</a:t>
            </a:r>
          </a:p>
        </p:txBody>
      </p:sp>
      <p:sp>
        <p:nvSpPr>
          <p:cNvPr name="TextBox 7" id="7"/>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grpSp>
        <p:nvGrpSpPr>
          <p:cNvPr name="Group 8" id="8"/>
          <p:cNvGrpSpPr/>
          <p:nvPr/>
        </p:nvGrpSpPr>
        <p:grpSpPr>
          <a:xfrm rot="0">
            <a:off x="424201" y="5842886"/>
            <a:ext cx="8561521" cy="3718290"/>
            <a:chOff x="0" y="0"/>
            <a:chExt cx="3123266" cy="1356442"/>
          </a:xfrm>
        </p:grpSpPr>
        <p:sp>
          <p:nvSpPr>
            <p:cNvPr name="Freeform 9" id="9"/>
            <p:cNvSpPr/>
            <p:nvPr/>
          </p:nvSpPr>
          <p:spPr>
            <a:xfrm flipH="false" flipV="false" rot="0">
              <a:off x="0" y="0"/>
              <a:ext cx="3123266" cy="1356442"/>
            </a:xfrm>
            <a:custGeom>
              <a:avLst/>
              <a:gdLst/>
              <a:ahLst/>
              <a:cxnLst/>
              <a:rect r="r" b="b" t="t" l="l"/>
              <a:pathLst>
                <a:path h="1356442" w="3123266">
                  <a:moveTo>
                    <a:pt x="0" y="0"/>
                  </a:moveTo>
                  <a:lnTo>
                    <a:pt x="3123266" y="0"/>
                  </a:lnTo>
                  <a:lnTo>
                    <a:pt x="3123266" y="1356442"/>
                  </a:lnTo>
                  <a:lnTo>
                    <a:pt x="0" y="1356442"/>
                  </a:lnTo>
                  <a:close/>
                </a:path>
              </a:pathLst>
            </a:custGeom>
            <a:solidFill>
              <a:srgbClr val="2D2D35"/>
            </a:solidFill>
          </p:spPr>
        </p:sp>
      </p:grpSp>
      <p:sp>
        <p:nvSpPr>
          <p:cNvPr name="AutoShape 10" id="10"/>
          <p:cNvSpPr/>
          <p:nvPr/>
        </p:nvSpPr>
        <p:spPr>
          <a:xfrm>
            <a:off x="424201" y="5842886"/>
            <a:ext cx="0" cy="3718290"/>
          </a:xfrm>
          <a:prstGeom prst="line">
            <a:avLst/>
          </a:prstGeom>
          <a:ln cap="flat" w="76200">
            <a:solidFill>
              <a:srgbClr val="737373"/>
            </a:solidFill>
            <a:prstDash val="solid"/>
            <a:headEnd type="none" len="sm" w="sm"/>
            <a:tailEnd type="none" len="sm" w="sm"/>
          </a:ln>
        </p:spPr>
      </p:sp>
      <p:sp>
        <p:nvSpPr>
          <p:cNvPr name="TextBox 11" id="11"/>
          <p:cNvSpPr txBox="true"/>
          <p:nvPr/>
        </p:nvSpPr>
        <p:spPr>
          <a:xfrm rot="0">
            <a:off x="863029" y="5931562"/>
            <a:ext cx="7683866" cy="377952"/>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Ojetivo general</a:t>
            </a:r>
          </a:p>
        </p:txBody>
      </p:sp>
      <p:sp>
        <p:nvSpPr>
          <p:cNvPr name="TextBox 12" id="12"/>
          <p:cNvSpPr txBox="true"/>
          <p:nvPr/>
        </p:nvSpPr>
        <p:spPr>
          <a:xfrm rot="0">
            <a:off x="961218" y="6584569"/>
            <a:ext cx="7683866" cy="2673731"/>
          </a:xfrm>
          <a:prstGeom prst="rect">
            <a:avLst/>
          </a:prstGeom>
        </p:spPr>
        <p:txBody>
          <a:bodyPr anchor="t" rtlCol="false" tIns="0" lIns="0" bIns="0" rIns="0">
            <a:spAutoFit/>
          </a:bodyPr>
          <a:lstStyle/>
          <a:p>
            <a:pPr algn="just">
              <a:lnSpc>
                <a:spcPts val="2662"/>
              </a:lnSpc>
            </a:pPr>
            <a:r>
              <a:rPr lang="en-US" sz="2200">
                <a:solidFill>
                  <a:srgbClr val="FFFFFF"/>
                </a:solidFill>
                <a:latin typeface="Courier Prime"/>
                <a:ea typeface="Courier Prime"/>
                <a:cs typeface="Courier Prime"/>
                <a:sym typeface="Courier Prime"/>
              </a:rPr>
              <a:t>Diseñar un informe diagnóstico sobre las causas de los accidentes laborales de origen eléctrico en las empresas del sector eléctrico en Colombia, mediante el análisis de datos provenientes de la base Superservicios-Información de Accidentes de Origen Eléctrico, correspondiente al periodo 2010–2021.</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9144000"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Freeform 4" id="4"/>
          <p:cNvSpPr/>
          <p:nvPr/>
        </p:nvSpPr>
        <p:spPr>
          <a:xfrm flipH="false" flipV="false" rot="0">
            <a:off x="9784155" y="987081"/>
            <a:ext cx="7475145" cy="7027254"/>
          </a:xfrm>
          <a:custGeom>
            <a:avLst/>
            <a:gdLst/>
            <a:ahLst/>
            <a:cxnLst/>
            <a:rect r="r" b="b" t="t" l="l"/>
            <a:pathLst>
              <a:path h="7027254" w="7475145">
                <a:moveTo>
                  <a:pt x="0" y="0"/>
                </a:moveTo>
                <a:lnTo>
                  <a:pt x="7475145" y="0"/>
                </a:lnTo>
                <a:lnTo>
                  <a:pt x="7475145" y="7027254"/>
                </a:lnTo>
                <a:lnTo>
                  <a:pt x="0" y="7027254"/>
                </a:lnTo>
                <a:lnTo>
                  <a:pt x="0" y="0"/>
                </a:lnTo>
                <a:close/>
              </a:path>
            </a:pathLst>
          </a:custGeom>
          <a:blipFill>
            <a:blip r:embed="rId2"/>
            <a:stretch>
              <a:fillRect l="0" t="0" r="0" b="-9356"/>
            </a:stretch>
          </a:blipFill>
        </p:spPr>
      </p:sp>
      <p:sp>
        <p:nvSpPr>
          <p:cNvPr name="TextBox 5" id="5"/>
          <p:cNvSpPr txBox="true"/>
          <p:nvPr/>
        </p:nvSpPr>
        <p:spPr>
          <a:xfrm rot="0">
            <a:off x="671689" y="419391"/>
            <a:ext cx="7031406" cy="11544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Presentación del taller {</a:t>
            </a:r>
          </a:p>
        </p:txBody>
      </p:sp>
      <p:sp>
        <p:nvSpPr>
          <p:cNvPr name="TextBox 6" id="6"/>
          <p:cNvSpPr txBox="true"/>
          <p:nvPr/>
        </p:nvSpPr>
        <p:spPr>
          <a:xfrm rot="0">
            <a:off x="690739" y="1788306"/>
            <a:ext cx="8028445" cy="1035685"/>
          </a:xfrm>
          <a:prstGeom prst="rect">
            <a:avLst/>
          </a:prstGeom>
        </p:spPr>
        <p:txBody>
          <a:bodyPr anchor="t" rtlCol="false" tIns="0" lIns="0" bIns="0" rIns="0">
            <a:spAutoFit/>
          </a:bodyPr>
          <a:lstStyle/>
          <a:p>
            <a:pPr algn="just">
              <a:lnSpc>
                <a:spcPts val="2720"/>
              </a:lnSpc>
            </a:pPr>
            <a:r>
              <a:rPr lang="en-US" sz="2000">
                <a:solidFill>
                  <a:srgbClr val="FFFFFF"/>
                </a:solidFill>
                <a:latin typeface="Courier Prime"/>
                <a:ea typeface="Courier Prime"/>
                <a:cs typeface="Courier Prime"/>
                <a:sym typeface="Courier Prime"/>
              </a:rPr>
              <a:t>Para guiar este proceso, se establecieron los siguientes objetivos específicos, que orientaro</a:t>
            </a:r>
            <a:r>
              <a:rPr lang="en-US" sz="2000">
                <a:solidFill>
                  <a:srgbClr val="FFFFFF"/>
                </a:solidFill>
                <a:latin typeface="Courier Prime"/>
                <a:ea typeface="Courier Prime"/>
                <a:cs typeface="Courier Prime"/>
                <a:sym typeface="Courier Prime"/>
              </a:rPr>
              <a:t>n cada etapa del trabajo:</a:t>
            </a:r>
          </a:p>
        </p:txBody>
      </p:sp>
      <p:sp>
        <p:nvSpPr>
          <p:cNvPr name="TextBox 7" id="7"/>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grpSp>
        <p:nvGrpSpPr>
          <p:cNvPr name="Group 8" id="8"/>
          <p:cNvGrpSpPr/>
          <p:nvPr/>
        </p:nvGrpSpPr>
        <p:grpSpPr>
          <a:xfrm rot="0">
            <a:off x="424201" y="3086100"/>
            <a:ext cx="8561521" cy="6318014"/>
            <a:chOff x="0" y="0"/>
            <a:chExt cx="3123266" cy="2304829"/>
          </a:xfrm>
        </p:grpSpPr>
        <p:sp>
          <p:nvSpPr>
            <p:cNvPr name="Freeform 9" id="9"/>
            <p:cNvSpPr/>
            <p:nvPr/>
          </p:nvSpPr>
          <p:spPr>
            <a:xfrm flipH="false" flipV="false" rot="0">
              <a:off x="0" y="0"/>
              <a:ext cx="3123266" cy="2304829"/>
            </a:xfrm>
            <a:custGeom>
              <a:avLst/>
              <a:gdLst/>
              <a:ahLst/>
              <a:cxnLst/>
              <a:rect r="r" b="b" t="t" l="l"/>
              <a:pathLst>
                <a:path h="2304829" w="3123266">
                  <a:moveTo>
                    <a:pt x="0" y="0"/>
                  </a:moveTo>
                  <a:lnTo>
                    <a:pt x="3123266" y="0"/>
                  </a:lnTo>
                  <a:lnTo>
                    <a:pt x="3123266" y="2304829"/>
                  </a:lnTo>
                  <a:lnTo>
                    <a:pt x="0" y="2304829"/>
                  </a:lnTo>
                  <a:close/>
                </a:path>
              </a:pathLst>
            </a:custGeom>
            <a:solidFill>
              <a:srgbClr val="2D2D35"/>
            </a:solidFill>
          </p:spPr>
        </p:sp>
      </p:grpSp>
      <p:sp>
        <p:nvSpPr>
          <p:cNvPr name="AutoShape 10" id="10"/>
          <p:cNvSpPr/>
          <p:nvPr/>
        </p:nvSpPr>
        <p:spPr>
          <a:xfrm>
            <a:off x="424201" y="3086100"/>
            <a:ext cx="0" cy="6841889"/>
          </a:xfrm>
          <a:prstGeom prst="line">
            <a:avLst/>
          </a:prstGeom>
          <a:ln cap="flat" w="76200">
            <a:solidFill>
              <a:srgbClr val="737373"/>
            </a:solidFill>
            <a:prstDash val="solid"/>
            <a:headEnd type="none" len="sm" w="sm"/>
            <a:tailEnd type="none" len="sm" w="sm"/>
          </a:ln>
        </p:spPr>
      </p:sp>
      <p:sp>
        <p:nvSpPr>
          <p:cNvPr name="TextBox 11" id="11"/>
          <p:cNvSpPr txBox="true"/>
          <p:nvPr/>
        </p:nvSpPr>
        <p:spPr>
          <a:xfrm rot="0">
            <a:off x="863029" y="2978467"/>
            <a:ext cx="7683866" cy="377952"/>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Ojetivos específicos</a:t>
            </a:r>
          </a:p>
        </p:txBody>
      </p:sp>
      <p:sp>
        <p:nvSpPr>
          <p:cNvPr name="TextBox 12" id="12"/>
          <p:cNvSpPr txBox="true"/>
          <p:nvPr/>
        </p:nvSpPr>
        <p:spPr>
          <a:xfrm rot="0">
            <a:off x="671689" y="3584194"/>
            <a:ext cx="8047495" cy="5674106"/>
          </a:xfrm>
          <a:prstGeom prst="rect">
            <a:avLst/>
          </a:prstGeom>
        </p:spPr>
        <p:txBody>
          <a:bodyPr anchor="t" rtlCol="false" tIns="0" lIns="0" bIns="0" rIns="0">
            <a:spAutoFit/>
          </a:bodyPr>
          <a:lstStyle/>
          <a:p>
            <a:pPr algn="just" marL="474981" indent="-237491" lvl="1">
              <a:lnSpc>
                <a:spcPts val="2662"/>
              </a:lnSpc>
              <a:buFont typeface="Arial"/>
              <a:buChar char="•"/>
            </a:pPr>
            <a:r>
              <a:rPr lang="en-US" sz="2200">
                <a:solidFill>
                  <a:srgbClr val="FFFFFF"/>
                </a:solidFill>
                <a:latin typeface="Courier Prime"/>
                <a:ea typeface="Courier Prime"/>
                <a:cs typeface="Courier Prime"/>
                <a:sym typeface="Courier Prime"/>
              </a:rPr>
              <a:t>Implementar el uso de herramientas como Pandas para conocer, cargar, limpiar y explorar los datos, y de </a:t>
            </a:r>
            <a:r>
              <a:rPr lang="en-US" b="true" sz="2200">
                <a:solidFill>
                  <a:srgbClr val="8F8F8F"/>
                </a:solidFill>
                <a:latin typeface="Courier Prime Bold"/>
                <a:ea typeface="Courier Prime Bold"/>
                <a:cs typeface="Courier Prime Bold"/>
                <a:sym typeface="Courier Prime Bold"/>
              </a:rPr>
              <a:t>Numpy</a:t>
            </a:r>
            <a:r>
              <a:rPr lang="en-US" sz="2200">
                <a:solidFill>
                  <a:srgbClr val="FFFFFF"/>
                </a:solidFill>
                <a:latin typeface="Courier Prime"/>
                <a:ea typeface="Courier Prime"/>
                <a:cs typeface="Courier Prime"/>
                <a:sym typeface="Courier Prime"/>
              </a:rPr>
              <a:t>, </a:t>
            </a:r>
            <a:r>
              <a:rPr lang="en-US" b="true" sz="2200">
                <a:solidFill>
                  <a:srgbClr val="8F8F8F"/>
                </a:solidFill>
                <a:latin typeface="Courier Prime Bold"/>
                <a:ea typeface="Courier Prime Bold"/>
                <a:cs typeface="Courier Prime Bold"/>
                <a:sym typeface="Courier Prime Bold"/>
              </a:rPr>
              <a:t>Matplotlib</a:t>
            </a:r>
            <a:r>
              <a:rPr lang="en-US" sz="2200">
                <a:solidFill>
                  <a:srgbClr val="FFFFFF"/>
                </a:solidFill>
                <a:latin typeface="Courier Prime"/>
                <a:ea typeface="Courier Prime"/>
                <a:cs typeface="Courier Prime"/>
                <a:sym typeface="Courier Prime"/>
              </a:rPr>
              <a:t> y </a:t>
            </a:r>
            <a:r>
              <a:rPr lang="en-US" b="true" sz="2200">
                <a:solidFill>
                  <a:srgbClr val="8F8F8F"/>
                </a:solidFill>
                <a:latin typeface="Courier Prime Bold"/>
                <a:ea typeface="Courier Prime Bold"/>
                <a:cs typeface="Courier Prime Bold"/>
                <a:sym typeface="Courier Prime Bold"/>
              </a:rPr>
              <a:t>Seaborn</a:t>
            </a:r>
            <a:r>
              <a:rPr lang="en-US" sz="2200">
                <a:solidFill>
                  <a:srgbClr val="FFFFFF"/>
                </a:solidFill>
                <a:latin typeface="Courier Prime"/>
                <a:ea typeface="Courier Prime"/>
                <a:cs typeface="Courier Prime"/>
                <a:sym typeface="Courier Prime"/>
              </a:rPr>
              <a:t> para su visualización y análisis gráfico.</a:t>
            </a:r>
          </a:p>
          <a:p>
            <a:pPr algn="just" marL="474981" indent="-237491" lvl="1">
              <a:lnSpc>
                <a:spcPts val="2662"/>
              </a:lnSpc>
              <a:buFont typeface="Arial"/>
              <a:buChar char="•"/>
            </a:pPr>
            <a:r>
              <a:rPr lang="en-US" sz="2200">
                <a:solidFill>
                  <a:srgbClr val="FFFFFF"/>
                </a:solidFill>
                <a:latin typeface="Courier Prime"/>
                <a:ea typeface="Courier Prime"/>
                <a:cs typeface="Courier Prime"/>
                <a:sym typeface="Courier Prime"/>
              </a:rPr>
              <a:t>Visualizar el conjunto de datos con el fin de responder preguntas clave y validar hipótesis formuladas a partir de observaciones preliminares.</a:t>
            </a:r>
          </a:p>
          <a:p>
            <a:pPr algn="just" marL="474981" indent="-237491" lvl="1">
              <a:lnSpc>
                <a:spcPts val="2662"/>
              </a:lnSpc>
              <a:buFont typeface="Arial"/>
              <a:buChar char="•"/>
            </a:pPr>
            <a:r>
              <a:rPr lang="en-US" sz="2200">
                <a:solidFill>
                  <a:srgbClr val="FFFFFF"/>
                </a:solidFill>
                <a:latin typeface="Courier Prime"/>
                <a:ea typeface="Courier Prime"/>
                <a:cs typeface="Courier Prime"/>
                <a:sym typeface="Courier Prime"/>
              </a:rPr>
              <a:t>Analizar las principales fuentes que causan los accidentes laborales de origen eléctrico en el sector eléctrico colombiano.</a:t>
            </a:r>
          </a:p>
          <a:p>
            <a:pPr algn="just" marL="474981" indent="-237491" lvl="1">
              <a:lnSpc>
                <a:spcPts val="2662"/>
              </a:lnSpc>
              <a:buFont typeface="Arial"/>
              <a:buChar char="•"/>
            </a:pPr>
            <a:r>
              <a:rPr lang="en-US" sz="2200">
                <a:solidFill>
                  <a:srgbClr val="FFFFFF"/>
                </a:solidFill>
                <a:latin typeface="Courier Prime"/>
                <a:ea typeface="Courier Prime"/>
                <a:cs typeface="Courier Prime"/>
                <a:sym typeface="Courier Prime"/>
              </a:rPr>
              <a:t>Formular estrategias orientadas a la prevención de accidentes, útiles para empresas del sector eléctrico que buscan fortalecer sus medidas de seguridad laboral.</a:t>
            </a:r>
          </a:p>
          <a:p>
            <a:pPr algn="just">
              <a:lnSpc>
                <a:spcPts val="2662"/>
              </a:lnSpc>
            </a:pP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066798" y="2610650"/>
            <a:ext cx="9645542" cy="2598034"/>
            <a:chOff x="0" y="0"/>
            <a:chExt cx="3518720" cy="947770"/>
          </a:xfrm>
        </p:grpSpPr>
        <p:sp>
          <p:nvSpPr>
            <p:cNvPr name="Freeform 3" id="3"/>
            <p:cNvSpPr/>
            <p:nvPr/>
          </p:nvSpPr>
          <p:spPr>
            <a:xfrm flipH="false" flipV="false" rot="0">
              <a:off x="0" y="0"/>
              <a:ext cx="3518720" cy="947770"/>
            </a:xfrm>
            <a:custGeom>
              <a:avLst/>
              <a:gdLst/>
              <a:ahLst/>
              <a:cxnLst/>
              <a:rect r="r" b="b" t="t" l="l"/>
              <a:pathLst>
                <a:path h="947770" w="3518720">
                  <a:moveTo>
                    <a:pt x="0" y="0"/>
                  </a:moveTo>
                  <a:lnTo>
                    <a:pt x="3518720" y="0"/>
                  </a:lnTo>
                  <a:lnTo>
                    <a:pt x="3518720" y="947770"/>
                  </a:lnTo>
                  <a:lnTo>
                    <a:pt x="0" y="947770"/>
                  </a:lnTo>
                  <a:close/>
                </a:path>
              </a:pathLst>
            </a:custGeom>
            <a:solidFill>
              <a:srgbClr val="2D2D35"/>
            </a:solidFill>
          </p:spPr>
        </p:sp>
      </p:grpSp>
      <p:grpSp>
        <p:nvGrpSpPr>
          <p:cNvPr name="Group 4" id="4"/>
          <p:cNvGrpSpPr/>
          <p:nvPr/>
        </p:nvGrpSpPr>
        <p:grpSpPr>
          <a:xfrm rot="0">
            <a:off x="1066798" y="5726724"/>
            <a:ext cx="9645542" cy="3642256"/>
            <a:chOff x="0" y="0"/>
            <a:chExt cx="3518720" cy="1328705"/>
          </a:xfrm>
        </p:grpSpPr>
        <p:sp>
          <p:nvSpPr>
            <p:cNvPr name="Freeform 5" id="5"/>
            <p:cNvSpPr/>
            <p:nvPr/>
          </p:nvSpPr>
          <p:spPr>
            <a:xfrm flipH="false" flipV="false" rot="0">
              <a:off x="0" y="0"/>
              <a:ext cx="3518720" cy="1328705"/>
            </a:xfrm>
            <a:custGeom>
              <a:avLst/>
              <a:gdLst/>
              <a:ahLst/>
              <a:cxnLst/>
              <a:rect r="r" b="b" t="t" l="l"/>
              <a:pathLst>
                <a:path h="1328705" w="3518720">
                  <a:moveTo>
                    <a:pt x="0" y="0"/>
                  </a:moveTo>
                  <a:lnTo>
                    <a:pt x="3518720" y="0"/>
                  </a:lnTo>
                  <a:lnTo>
                    <a:pt x="3518720" y="1328705"/>
                  </a:lnTo>
                  <a:lnTo>
                    <a:pt x="0" y="1328705"/>
                  </a:lnTo>
                  <a:close/>
                </a:path>
              </a:pathLst>
            </a:custGeom>
            <a:solidFill>
              <a:srgbClr val="2D2D35"/>
            </a:solidFill>
          </p:spPr>
        </p:sp>
      </p:grpSp>
      <p:sp>
        <p:nvSpPr>
          <p:cNvPr name="AutoShape 6" id="6"/>
          <p:cNvSpPr/>
          <p:nvPr/>
        </p:nvSpPr>
        <p:spPr>
          <a:xfrm>
            <a:off x="1104898" y="2610650"/>
            <a:ext cx="0" cy="2598034"/>
          </a:xfrm>
          <a:prstGeom prst="line">
            <a:avLst/>
          </a:prstGeom>
          <a:ln cap="flat" w="76200">
            <a:solidFill>
              <a:srgbClr val="737373"/>
            </a:solidFill>
            <a:prstDash val="solid"/>
            <a:headEnd type="none" len="sm" w="sm"/>
            <a:tailEnd type="none" len="sm" w="sm"/>
          </a:ln>
        </p:spPr>
      </p:sp>
      <p:sp>
        <p:nvSpPr>
          <p:cNvPr name="AutoShape 7" id="7"/>
          <p:cNvSpPr/>
          <p:nvPr/>
        </p:nvSpPr>
        <p:spPr>
          <a:xfrm flipH="true">
            <a:off x="1066798" y="5726724"/>
            <a:ext cx="38100" cy="3642256"/>
          </a:xfrm>
          <a:prstGeom prst="line">
            <a:avLst/>
          </a:prstGeom>
          <a:ln cap="flat" w="76200">
            <a:solidFill>
              <a:srgbClr val="737373"/>
            </a:solidFill>
            <a:prstDash val="solid"/>
            <a:headEnd type="none" len="sm" w="sm"/>
            <a:tailEnd type="none" len="sm" w="sm"/>
          </a:ln>
        </p:spPr>
      </p:sp>
      <p:sp>
        <p:nvSpPr>
          <p:cNvPr name="TextBox 8" id="8"/>
          <p:cNvSpPr txBox="true"/>
          <p:nvPr/>
        </p:nvSpPr>
        <p:spPr>
          <a:xfrm rot="0">
            <a:off x="1028700" y="1047750"/>
            <a:ext cx="7031406" cy="11544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Revisión inicial del contexto {</a:t>
            </a:r>
          </a:p>
        </p:txBody>
      </p:sp>
      <p:sp>
        <p:nvSpPr>
          <p:cNvPr name="TextBox 9" id="9"/>
          <p:cNvSpPr txBox="true"/>
          <p:nvPr/>
        </p:nvSpPr>
        <p:spPr>
          <a:xfrm rot="0">
            <a:off x="1547128" y="2882586"/>
            <a:ext cx="8524589" cy="377952"/>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Accidente eléctrico.</a:t>
            </a:r>
          </a:p>
        </p:txBody>
      </p:sp>
      <p:sp>
        <p:nvSpPr>
          <p:cNvPr name="TextBox 10" id="10"/>
          <p:cNvSpPr txBox="true"/>
          <p:nvPr/>
        </p:nvSpPr>
        <p:spPr>
          <a:xfrm rot="0">
            <a:off x="1547128" y="5998660"/>
            <a:ext cx="8524589" cy="377952"/>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Tipos de accidentes.</a:t>
            </a:r>
          </a:p>
        </p:txBody>
      </p:sp>
      <p:sp>
        <p:nvSpPr>
          <p:cNvPr name="TextBox 11" id="11"/>
          <p:cNvSpPr txBox="true"/>
          <p:nvPr/>
        </p:nvSpPr>
        <p:spPr>
          <a:xfrm rot="0">
            <a:off x="1547128" y="3415962"/>
            <a:ext cx="8524589" cy="1463802"/>
          </a:xfrm>
          <a:prstGeom prst="rect">
            <a:avLst/>
          </a:prstGeom>
        </p:spPr>
        <p:txBody>
          <a:bodyPr anchor="t" rtlCol="false" tIns="0" lIns="0" bIns="0" rIns="0">
            <a:spAutoFit/>
          </a:bodyPr>
          <a:lstStyle/>
          <a:p>
            <a:pPr algn="just">
              <a:lnSpc>
                <a:spcPts val="2904"/>
              </a:lnSpc>
            </a:pPr>
            <a:r>
              <a:rPr lang="en-US" sz="2400">
                <a:solidFill>
                  <a:srgbClr val="FFFFFF"/>
                </a:solidFill>
                <a:latin typeface="Courier Prime"/>
                <a:ea typeface="Courier Prime"/>
                <a:cs typeface="Courier Prime"/>
                <a:sym typeface="Courier Prime"/>
              </a:rPr>
              <a:t>todo evento no deseado originado por la electricidad que puede generar daño a personas, bienes o animales" (Ministerio de Minas y Energía, 2023).</a:t>
            </a:r>
          </a:p>
        </p:txBody>
      </p:sp>
      <p:sp>
        <p:nvSpPr>
          <p:cNvPr name="TextBox 12" id="12"/>
          <p:cNvSpPr txBox="true"/>
          <p:nvPr/>
        </p:nvSpPr>
        <p:spPr>
          <a:xfrm rot="0">
            <a:off x="1547128" y="6529012"/>
            <a:ext cx="8524589" cy="2549652"/>
          </a:xfrm>
          <a:prstGeom prst="rect">
            <a:avLst/>
          </a:prstGeom>
        </p:spPr>
        <p:txBody>
          <a:bodyPr anchor="t" rtlCol="false" tIns="0" lIns="0" bIns="0" rIns="0">
            <a:spAutoFit/>
          </a:bodyPr>
          <a:lstStyle/>
          <a:p>
            <a:pPr algn="just">
              <a:lnSpc>
                <a:spcPts val="2904"/>
              </a:lnSpc>
            </a:pPr>
            <a:r>
              <a:rPr lang="en-US" b="true" sz="2400">
                <a:solidFill>
                  <a:srgbClr val="FFFFFF"/>
                </a:solidFill>
                <a:latin typeface="Courier Prime Bold"/>
                <a:ea typeface="Courier Prime Bold"/>
                <a:cs typeface="Courier Prime Bold"/>
                <a:sym typeface="Courier Prime Bold"/>
              </a:rPr>
              <a:t>contacto directo</a:t>
            </a:r>
            <a:r>
              <a:rPr lang="en-US" sz="2400">
                <a:solidFill>
                  <a:srgbClr val="FFFFFF"/>
                </a:solidFill>
                <a:latin typeface="Courier Prime"/>
                <a:ea typeface="Courier Prime"/>
                <a:cs typeface="Courier Prime"/>
                <a:sym typeface="Courier Prime"/>
              </a:rPr>
              <a:t>, cuando una persona toca partes activas de una instalación; </a:t>
            </a:r>
            <a:r>
              <a:rPr lang="en-US" b="true" sz="2400">
                <a:solidFill>
                  <a:srgbClr val="FFFFFF"/>
                </a:solidFill>
                <a:latin typeface="Courier Prime Bold"/>
                <a:ea typeface="Courier Prime Bold"/>
                <a:cs typeface="Courier Prime Bold"/>
                <a:sym typeface="Courier Prime Bold"/>
              </a:rPr>
              <a:t>contacto indirecto</a:t>
            </a:r>
            <a:r>
              <a:rPr lang="en-US" sz="2400">
                <a:solidFill>
                  <a:srgbClr val="FFFFFF"/>
                </a:solidFill>
                <a:latin typeface="Courier Prime"/>
                <a:ea typeface="Courier Prime"/>
                <a:cs typeface="Courier Prime"/>
                <a:sym typeface="Courier Prime"/>
              </a:rPr>
              <a:t>, al entrar en contacto con partes metálicas energizadas por fallas de aislamiento; y </a:t>
            </a:r>
            <a:r>
              <a:rPr lang="en-US" b="true" sz="2400">
                <a:solidFill>
                  <a:srgbClr val="FFFFFF"/>
                </a:solidFill>
                <a:latin typeface="Courier Prime Bold"/>
                <a:ea typeface="Courier Prime Bold"/>
                <a:cs typeface="Courier Prime Bold"/>
                <a:sym typeface="Courier Prime Bold"/>
              </a:rPr>
              <a:t>arco eléctrico o cortocircuito</a:t>
            </a:r>
            <a:r>
              <a:rPr lang="en-US" sz="2400">
                <a:solidFill>
                  <a:srgbClr val="FFFFFF"/>
                </a:solidFill>
                <a:latin typeface="Courier Prime"/>
                <a:ea typeface="Courier Prime"/>
                <a:cs typeface="Courier Prime"/>
                <a:sym typeface="Courier Prime"/>
              </a:rPr>
              <a:t>, debido a la ruptura del aislamiento, fallas en el sistema o errores humanos.</a:t>
            </a:r>
          </a:p>
        </p:txBody>
      </p:sp>
      <p:sp>
        <p:nvSpPr>
          <p:cNvPr name="TextBox 13" id="13"/>
          <p:cNvSpPr txBox="true"/>
          <p:nvPr/>
        </p:nvSpPr>
        <p:spPr>
          <a:xfrm rot="0">
            <a:off x="11373669" y="3619813"/>
            <a:ext cx="5534548" cy="4721352"/>
          </a:xfrm>
          <a:prstGeom prst="rect">
            <a:avLst/>
          </a:prstGeom>
        </p:spPr>
        <p:txBody>
          <a:bodyPr anchor="t" rtlCol="false" tIns="0" lIns="0" bIns="0" rIns="0">
            <a:spAutoFit/>
          </a:bodyPr>
          <a:lstStyle/>
          <a:p>
            <a:pPr algn="just">
              <a:lnSpc>
                <a:spcPts val="2904"/>
              </a:lnSpc>
            </a:pPr>
            <a:r>
              <a:rPr lang="en-US" sz="2400">
                <a:solidFill>
                  <a:srgbClr val="FFFFFF"/>
                </a:solidFill>
                <a:latin typeface="Courier Prime"/>
                <a:ea typeface="Courier Prime"/>
                <a:cs typeface="Courier Prime"/>
                <a:sym typeface="Courier Prime"/>
              </a:rPr>
              <a:t>Con esta base conceptual, procedimos a realizar el análisis exploratorio de los datos entregados por el CLIENTE, los cuales recopilan información oficial de accidentes eléctricos entre 2010 y 2020, incluyendo variables como: </a:t>
            </a:r>
            <a:r>
              <a:rPr lang="en-US" b="true" sz="2400">
                <a:solidFill>
                  <a:srgbClr val="FFFFFF"/>
                </a:solidFill>
                <a:latin typeface="Courier Prime Bold"/>
                <a:ea typeface="Courier Prime Bold"/>
                <a:cs typeface="Courier Prime Bold"/>
                <a:sym typeface="Courier Prime Bold"/>
              </a:rPr>
              <a:t>año, departamento, tipo de red, actividad que realizaba la víctima, y resultado del accidente.</a:t>
            </a:r>
          </a:p>
        </p:txBody>
      </p:sp>
      <p:sp>
        <p:nvSpPr>
          <p:cNvPr name="TextBox 14" id="14"/>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5" id="15"/>
          <p:cNvSpPr txBox="true"/>
          <p:nvPr/>
        </p:nvSpPr>
        <p:spPr>
          <a:xfrm rot="0">
            <a:off x="8060106" y="1036325"/>
            <a:ext cx="9759411" cy="132371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Reglamento Técnico de Instalaciones Eléctricas - RETIE</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9144000"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grpSp>
        <p:nvGrpSpPr>
          <p:cNvPr name="Group 4" id="4"/>
          <p:cNvGrpSpPr/>
          <p:nvPr/>
        </p:nvGrpSpPr>
        <p:grpSpPr>
          <a:xfrm rot="0">
            <a:off x="705026" y="3366170"/>
            <a:ext cx="7950161" cy="5991105"/>
            <a:chOff x="0" y="0"/>
            <a:chExt cx="3123266" cy="2353640"/>
          </a:xfrm>
        </p:grpSpPr>
        <p:sp>
          <p:nvSpPr>
            <p:cNvPr name="Freeform 5" id="5"/>
            <p:cNvSpPr/>
            <p:nvPr/>
          </p:nvSpPr>
          <p:spPr>
            <a:xfrm flipH="false" flipV="false" rot="0">
              <a:off x="0" y="0"/>
              <a:ext cx="3123266" cy="2353639"/>
            </a:xfrm>
            <a:custGeom>
              <a:avLst/>
              <a:gdLst/>
              <a:ahLst/>
              <a:cxnLst/>
              <a:rect r="r" b="b" t="t" l="l"/>
              <a:pathLst>
                <a:path h="2353639" w="3123266">
                  <a:moveTo>
                    <a:pt x="0" y="0"/>
                  </a:moveTo>
                  <a:lnTo>
                    <a:pt x="3123266" y="0"/>
                  </a:lnTo>
                  <a:lnTo>
                    <a:pt x="3123266" y="2353639"/>
                  </a:lnTo>
                  <a:lnTo>
                    <a:pt x="0" y="2353639"/>
                  </a:lnTo>
                  <a:close/>
                </a:path>
              </a:pathLst>
            </a:custGeom>
            <a:solidFill>
              <a:srgbClr val="2D2D35"/>
            </a:solidFill>
          </p:spPr>
        </p:sp>
      </p:grpSp>
      <p:sp>
        <p:nvSpPr>
          <p:cNvPr name="AutoShape 6" id="6"/>
          <p:cNvSpPr/>
          <p:nvPr/>
        </p:nvSpPr>
        <p:spPr>
          <a:xfrm flipH="true">
            <a:off x="705026" y="3366170"/>
            <a:ext cx="0" cy="5991105"/>
          </a:xfrm>
          <a:prstGeom prst="line">
            <a:avLst/>
          </a:prstGeom>
          <a:ln cap="flat" w="66675">
            <a:solidFill>
              <a:srgbClr val="737373"/>
            </a:solidFill>
            <a:prstDash val="solid"/>
            <a:headEnd type="none" len="sm" w="sm"/>
            <a:tailEnd type="none" len="sm" w="sm"/>
          </a:ln>
        </p:spPr>
      </p:sp>
      <p:sp>
        <p:nvSpPr>
          <p:cNvPr name="Freeform 7" id="7"/>
          <p:cNvSpPr/>
          <p:nvPr/>
        </p:nvSpPr>
        <p:spPr>
          <a:xfrm flipH="false" flipV="false" rot="0">
            <a:off x="9571854" y="1028700"/>
            <a:ext cx="7438450" cy="2337470"/>
          </a:xfrm>
          <a:custGeom>
            <a:avLst/>
            <a:gdLst/>
            <a:ahLst/>
            <a:cxnLst/>
            <a:rect r="r" b="b" t="t" l="l"/>
            <a:pathLst>
              <a:path h="2337470" w="7438450">
                <a:moveTo>
                  <a:pt x="0" y="0"/>
                </a:moveTo>
                <a:lnTo>
                  <a:pt x="7438450" y="0"/>
                </a:lnTo>
                <a:lnTo>
                  <a:pt x="7438450" y="2337470"/>
                </a:lnTo>
                <a:lnTo>
                  <a:pt x="0" y="2337470"/>
                </a:lnTo>
                <a:lnTo>
                  <a:pt x="0" y="0"/>
                </a:lnTo>
                <a:close/>
              </a:path>
            </a:pathLst>
          </a:custGeom>
          <a:blipFill>
            <a:blip r:embed="rId2"/>
            <a:stretch>
              <a:fillRect l="0" t="0" r="0" b="0"/>
            </a:stretch>
          </a:blipFill>
        </p:spPr>
      </p:sp>
      <p:sp>
        <p:nvSpPr>
          <p:cNvPr name="Freeform 8" id="8"/>
          <p:cNvSpPr/>
          <p:nvPr/>
        </p:nvSpPr>
        <p:spPr>
          <a:xfrm flipH="false" flipV="false" rot="0">
            <a:off x="9571854" y="3366170"/>
            <a:ext cx="7438450" cy="2765138"/>
          </a:xfrm>
          <a:custGeom>
            <a:avLst/>
            <a:gdLst/>
            <a:ahLst/>
            <a:cxnLst/>
            <a:rect r="r" b="b" t="t" l="l"/>
            <a:pathLst>
              <a:path h="2765138" w="7438450">
                <a:moveTo>
                  <a:pt x="0" y="0"/>
                </a:moveTo>
                <a:lnTo>
                  <a:pt x="7438450" y="0"/>
                </a:lnTo>
                <a:lnTo>
                  <a:pt x="7438450" y="2765138"/>
                </a:lnTo>
                <a:lnTo>
                  <a:pt x="0" y="2765138"/>
                </a:lnTo>
                <a:lnTo>
                  <a:pt x="0" y="0"/>
                </a:lnTo>
                <a:close/>
              </a:path>
            </a:pathLst>
          </a:custGeom>
          <a:blipFill>
            <a:blip r:embed="rId3"/>
            <a:stretch>
              <a:fillRect l="0" t="0" r="0" b="0"/>
            </a:stretch>
          </a:blipFill>
        </p:spPr>
      </p:sp>
      <p:sp>
        <p:nvSpPr>
          <p:cNvPr name="Freeform 9" id="9"/>
          <p:cNvSpPr/>
          <p:nvPr/>
        </p:nvSpPr>
        <p:spPr>
          <a:xfrm flipH="false" flipV="false" rot="0">
            <a:off x="9571854" y="6474070"/>
            <a:ext cx="8013558" cy="3085220"/>
          </a:xfrm>
          <a:custGeom>
            <a:avLst/>
            <a:gdLst/>
            <a:ahLst/>
            <a:cxnLst/>
            <a:rect r="r" b="b" t="t" l="l"/>
            <a:pathLst>
              <a:path h="3085220" w="8013558">
                <a:moveTo>
                  <a:pt x="0" y="0"/>
                </a:moveTo>
                <a:lnTo>
                  <a:pt x="8013559" y="0"/>
                </a:lnTo>
                <a:lnTo>
                  <a:pt x="8013559" y="3085220"/>
                </a:lnTo>
                <a:lnTo>
                  <a:pt x="0" y="3085220"/>
                </a:lnTo>
                <a:lnTo>
                  <a:pt x="0" y="0"/>
                </a:lnTo>
                <a:close/>
              </a:path>
            </a:pathLst>
          </a:custGeom>
          <a:blipFill>
            <a:blip r:embed="rId4"/>
            <a:stretch>
              <a:fillRect l="0" t="0" r="0" b="0"/>
            </a:stretch>
          </a:blipFill>
        </p:spPr>
      </p:sp>
      <p:sp>
        <p:nvSpPr>
          <p:cNvPr name="TextBox 10" id="10"/>
          <p:cNvSpPr txBox="true"/>
          <p:nvPr/>
        </p:nvSpPr>
        <p:spPr>
          <a:xfrm rot="0">
            <a:off x="705026" y="461010"/>
            <a:ext cx="7031406" cy="11544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Carga y limpieza de los datos {</a:t>
            </a:r>
          </a:p>
        </p:txBody>
      </p:sp>
      <p:sp>
        <p:nvSpPr>
          <p:cNvPr name="TextBox 11" id="11"/>
          <p:cNvSpPr txBox="true"/>
          <p:nvPr/>
        </p:nvSpPr>
        <p:spPr>
          <a:xfrm rot="0">
            <a:off x="671689" y="1756890"/>
            <a:ext cx="8028445" cy="1378585"/>
          </a:xfrm>
          <a:prstGeom prst="rect">
            <a:avLst/>
          </a:prstGeom>
        </p:spPr>
        <p:txBody>
          <a:bodyPr anchor="t" rtlCol="false" tIns="0" lIns="0" bIns="0" rIns="0">
            <a:spAutoFit/>
          </a:bodyPr>
          <a:lstStyle/>
          <a:p>
            <a:pPr algn="just">
              <a:lnSpc>
                <a:spcPts val="2720"/>
              </a:lnSpc>
            </a:pPr>
            <a:r>
              <a:rPr lang="en-US" sz="2000">
                <a:solidFill>
                  <a:srgbClr val="FFFFFF"/>
                </a:solidFill>
                <a:latin typeface="Courier Prime"/>
                <a:ea typeface="Courier Prime"/>
                <a:cs typeface="Courier Prime"/>
                <a:sym typeface="Courier Prime"/>
              </a:rPr>
              <a:t>Se ejecutaron comandos desde la terminal integrada de Visual Studio Code para inicializar el repositorio local, enlazarlo co</a:t>
            </a:r>
            <a:r>
              <a:rPr lang="en-US" sz="2000">
                <a:solidFill>
                  <a:srgbClr val="FFFFFF"/>
                </a:solidFill>
                <a:latin typeface="Courier Prime"/>
                <a:ea typeface="Courier Prime"/>
                <a:cs typeface="Courier Prime"/>
                <a:sym typeface="Courier Prime"/>
              </a:rPr>
              <a:t>n GitHub y subir el proyecto</a:t>
            </a:r>
          </a:p>
        </p:txBody>
      </p:sp>
      <p:sp>
        <p:nvSpPr>
          <p:cNvPr name="TextBox 12" id="12"/>
          <p:cNvSpPr txBox="true"/>
          <p:nvPr/>
        </p:nvSpPr>
        <p:spPr>
          <a:xfrm rot="0">
            <a:off x="17259300" y="927735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3" id="13"/>
          <p:cNvSpPr txBox="true"/>
          <p:nvPr/>
        </p:nvSpPr>
        <p:spPr>
          <a:xfrm rot="-5400000">
            <a:off x="5597650" y="1169296"/>
            <a:ext cx="7683866" cy="264541"/>
          </a:xfrm>
          <a:prstGeom prst="rect">
            <a:avLst/>
          </a:prstGeom>
        </p:spPr>
        <p:txBody>
          <a:bodyPr anchor="t" rtlCol="false" tIns="0" lIns="0" bIns="0" rIns="0">
            <a:spAutoFit/>
          </a:bodyPr>
          <a:lstStyle/>
          <a:p>
            <a:pPr algn="l">
              <a:lnSpc>
                <a:spcPts val="2057"/>
              </a:lnSpc>
            </a:pPr>
            <a:r>
              <a:rPr lang="en-US" sz="1700">
                <a:solidFill>
                  <a:srgbClr val="FF914D"/>
                </a:solidFill>
                <a:latin typeface="Courier Prime"/>
                <a:ea typeface="Courier Prime"/>
                <a:cs typeface="Courier Prime"/>
                <a:sym typeface="Courier Prime"/>
              </a:rPr>
              <a:t>Imagen de referencia</a:t>
            </a:r>
          </a:p>
        </p:txBody>
      </p:sp>
      <p:sp>
        <p:nvSpPr>
          <p:cNvPr name="TextBox 14" id="14"/>
          <p:cNvSpPr txBox="true"/>
          <p:nvPr/>
        </p:nvSpPr>
        <p:spPr>
          <a:xfrm rot="0">
            <a:off x="1112518" y="3433742"/>
            <a:ext cx="7542670" cy="5898275"/>
          </a:xfrm>
          <a:prstGeom prst="rect">
            <a:avLst/>
          </a:prstGeom>
        </p:spPr>
        <p:txBody>
          <a:bodyPr anchor="t" rtlCol="false" tIns="0" lIns="0" bIns="0" rIns="0">
            <a:spAutoFit/>
          </a:bodyPr>
          <a:lstStyle/>
          <a:p>
            <a:pPr algn="l">
              <a:lnSpc>
                <a:spcPts val="2471"/>
              </a:lnSpc>
            </a:pPr>
            <a:r>
              <a:rPr lang="en-US" sz="2042">
                <a:solidFill>
                  <a:srgbClr val="348C1E"/>
                </a:solidFill>
                <a:latin typeface="Courier Prime"/>
                <a:ea typeface="Courier Prime"/>
                <a:cs typeface="Courier Prime"/>
                <a:sym typeface="Courier Prime"/>
              </a:rPr>
              <a:t># COMANDOS PARA GIT Y GITHUB</a:t>
            </a:r>
            <a:r>
              <a:rPr lang="en-US" sz="2042">
                <a:solidFill>
                  <a:srgbClr val="FFFFFF"/>
                </a:solidFill>
                <a:latin typeface="Courier Prime"/>
                <a:ea typeface="Courier Prime"/>
                <a:cs typeface="Courier Prime"/>
                <a:sym typeface="Courier Prime"/>
              </a:rPr>
              <a:t> </a:t>
            </a:r>
          </a:p>
          <a:p>
            <a:pPr algn="l">
              <a:lnSpc>
                <a:spcPts val="2471"/>
              </a:lnSpc>
            </a:pPr>
          </a:p>
          <a:p>
            <a:pPr algn="l">
              <a:lnSpc>
                <a:spcPts val="2471"/>
              </a:lnSpc>
            </a:pPr>
            <a:r>
              <a:rPr lang="en-US" sz="2042">
                <a:solidFill>
                  <a:srgbClr val="348C1E"/>
                </a:solidFill>
                <a:latin typeface="Courier Prime"/>
                <a:ea typeface="Courier Prime"/>
                <a:cs typeface="Courier Prime"/>
                <a:sym typeface="Courier Prime"/>
              </a:rPr>
              <a:t>## Inicializar el repositorio Git local</a:t>
            </a:r>
          </a:p>
          <a:p>
            <a:pPr algn="l">
              <a:lnSpc>
                <a:spcPts val="2471"/>
              </a:lnSpc>
            </a:pPr>
            <a:r>
              <a:rPr lang="en-US" sz="2042">
                <a:solidFill>
                  <a:srgbClr val="FFDE00"/>
                </a:solidFill>
                <a:latin typeface="Courier Prime"/>
                <a:ea typeface="Courier Prime"/>
                <a:cs typeface="Courier Prime"/>
                <a:sym typeface="Courier Prime"/>
              </a:rPr>
              <a:t>git</a:t>
            </a:r>
            <a:r>
              <a:rPr lang="en-US" sz="2042">
                <a:solidFill>
                  <a:srgbClr val="FFFFFF"/>
                </a:solidFill>
                <a:latin typeface="Courier Prime"/>
                <a:ea typeface="Courier Prime"/>
                <a:cs typeface="Courier Prime"/>
                <a:sym typeface="Courier Prime"/>
              </a:rPr>
              <a:t> init</a:t>
            </a:r>
          </a:p>
          <a:p>
            <a:pPr algn="l">
              <a:lnSpc>
                <a:spcPts val="2471"/>
              </a:lnSpc>
            </a:pPr>
          </a:p>
          <a:p>
            <a:pPr algn="l">
              <a:lnSpc>
                <a:spcPts val="2471"/>
              </a:lnSpc>
            </a:pPr>
            <a:r>
              <a:rPr lang="en-US" sz="2042">
                <a:solidFill>
                  <a:srgbClr val="348C1E"/>
                </a:solidFill>
                <a:latin typeface="Courier Prime"/>
                <a:ea typeface="Courier Prime"/>
                <a:cs typeface="Courier Prime"/>
                <a:sym typeface="Courier Prime"/>
              </a:rPr>
              <a:t>## Agregar el repositorio remoto de GitHub</a:t>
            </a:r>
          </a:p>
          <a:p>
            <a:pPr algn="l">
              <a:lnSpc>
                <a:spcPts val="2471"/>
              </a:lnSpc>
            </a:pPr>
            <a:r>
              <a:rPr lang="en-US" sz="2042">
                <a:solidFill>
                  <a:srgbClr val="FFDE00"/>
                </a:solidFill>
                <a:latin typeface="Courier Prime"/>
                <a:ea typeface="Courier Prime"/>
                <a:cs typeface="Courier Prime"/>
                <a:sym typeface="Courier Prime"/>
              </a:rPr>
              <a:t>git</a:t>
            </a:r>
            <a:r>
              <a:rPr lang="en-US" sz="2042">
                <a:solidFill>
                  <a:srgbClr val="FFFFFF"/>
                </a:solidFill>
                <a:latin typeface="Courier Prime"/>
                <a:ea typeface="Courier Prime"/>
                <a:cs typeface="Courier Prime"/>
                <a:sym typeface="Courier Prime"/>
              </a:rPr>
              <a:t> remote add origin </a:t>
            </a:r>
            <a:r>
              <a:rPr lang="en-US" sz="2042">
                <a:solidFill>
                  <a:srgbClr val="FFFFFF"/>
                </a:solidFill>
                <a:latin typeface="Courier Prime"/>
                <a:ea typeface="Courier Prime"/>
                <a:cs typeface="Courier Prime"/>
                <a:sym typeface="Courier Prime"/>
                <a:hlinkClick r:id="rId5" tooltip="https://github.com/dsuarezm0425/Taller-SQL-Python-Numpy-Matplotlib-y-Seaborn.git"/>
              </a:rPr>
              <a:t>https://github.com/dsuarezm0425/Taller-SQL-Python-Numpy-Matplotlib-y-Seaborn.git</a:t>
            </a:r>
            <a:r>
              <a:rPr lang="en-US" sz="2042">
                <a:solidFill>
                  <a:srgbClr val="FFFFFF"/>
                </a:solidFill>
                <a:latin typeface="Courier Prime"/>
                <a:ea typeface="Courier Prime"/>
                <a:cs typeface="Courier Prime"/>
                <a:sym typeface="Courier Prime"/>
              </a:rPr>
              <a:t> </a:t>
            </a:r>
          </a:p>
          <a:p>
            <a:pPr algn="l">
              <a:lnSpc>
                <a:spcPts val="2471"/>
              </a:lnSpc>
            </a:pPr>
          </a:p>
          <a:p>
            <a:pPr algn="l">
              <a:lnSpc>
                <a:spcPts val="2471"/>
              </a:lnSpc>
            </a:pPr>
            <a:r>
              <a:rPr lang="en-US" sz="2042">
                <a:solidFill>
                  <a:srgbClr val="348C1E"/>
                </a:solidFill>
                <a:latin typeface="Courier Prime"/>
                <a:ea typeface="Courier Prime"/>
                <a:cs typeface="Courier Prime"/>
                <a:sym typeface="Courier Prime"/>
              </a:rPr>
              <a:t>## Agregar todos los archivos</a:t>
            </a:r>
          </a:p>
          <a:p>
            <a:pPr algn="l">
              <a:lnSpc>
                <a:spcPts val="2471"/>
              </a:lnSpc>
            </a:pPr>
            <a:r>
              <a:rPr lang="en-US" sz="2042">
                <a:solidFill>
                  <a:srgbClr val="FFDE00"/>
                </a:solidFill>
                <a:latin typeface="Courier Prime"/>
                <a:ea typeface="Courier Prime"/>
                <a:cs typeface="Courier Prime"/>
                <a:sym typeface="Courier Prime"/>
              </a:rPr>
              <a:t>git</a:t>
            </a:r>
            <a:r>
              <a:rPr lang="en-US" sz="2042">
                <a:solidFill>
                  <a:srgbClr val="FFFFFF"/>
                </a:solidFill>
                <a:latin typeface="Courier Prime"/>
                <a:ea typeface="Courier Prime"/>
                <a:cs typeface="Courier Prime"/>
                <a:sym typeface="Courier Prime"/>
              </a:rPr>
              <a:t> add .</a:t>
            </a:r>
          </a:p>
          <a:p>
            <a:pPr algn="l">
              <a:lnSpc>
                <a:spcPts val="2471"/>
              </a:lnSpc>
            </a:pPr>
          </a:p>
          <a:p>
            <a:pPr algn="l">
              <a:lnSpc>
                <a:spcPts val="2471"/>
              </a:lnSpc>
            </a:pPr>
            <a:r>
              <a:rPr lang="en-US" sz="2042">
                <a:solidFill>
                  <a:srgbClr val="348C1E"/>
                </a:solidFill>
                <a:latin typeface="Courier Prime"/>
                <a:ea typeface="Courier Prime"/>
                <a:cs typeface="Courier Prime"/>
                <a:sym typeface="Courier Prime"/>
              </a:rPr>
              <a:t>## Realizar el primer commit</a:t>
            </a:r>
          </a:p>
          <a:p>
            <a:pPr algn="l">
              <a:lnSpc>
                <a:spcPts val="2471"/>
              </a:lnSpc>
            </a:pPr>
            <a:r>
              <a:rPr lang="en-US" sz="2042">
                <a:solidFill>
                  <a:srgbClr val="FFDE00"/>
                </a:solidFill>
                <a:latin typeface="Courier Prime"/>
                <a:ea typeface="Courier Prime"/>
                <a:cs typeface="Courier Prime"/>
                <a:sym typeface="Courier Prime"/>
              </a:rPr>
              <a:t>git</a:t>
            </a:r>
            <a:r>
              <a:rPr lang="en-US" sz="2042">
                <a:solidFill>
                  <a:srgbClr val="FFFFFF"/>
                </a:solidFill>
                <a:latin typeface="Courier Prime"/>
                <a:ea typeface="Courier Prime"/>
                <a:cs typeface="Courier Prime"/>
                <a:sym typeface="Courier Prime"/>
              </a:rPr>
              <a:t> commit </a:t>
            </a:r>
            <a:r>
              <a:rPr lang="en-US" sz="2042">
                <a:solidFill>
                  <a:srgbClr val="737373"/>
                </a:solidFill>
                <a:latin typeface="Courier Prime"/>
                <a:ea typeface="Courier Prime"/>
                <a:cs typeface="Courier Prime"/>
                <a:sym typeface="Courier Prime"/>
              </a:rPr>
              <a:t>-m</a:t>
            </a:r>
            <a:r>
              <a:rPr lang="en-US" sz="2042">
                <a:solidFill>
                  <a:srgbClr val="FFFFFF"/>
                </a:solidFill>
                <a:latin typeface="Courier Prime"/>
                <a:ea typeface="Courier Prime"/>
                <a:cs typeface="Courier Prime"/>
                <a:sym typeface="Courier Prime"/>
              </a:rPr>
              <a:t> </a:t>
            </a:r>
            <a:r>
              <a:rPr lang="en-US" sz="2042">
                <a:solidFill>
                  <a:srgbClr val="03989E"/>
                </a:solidFill>
                <a:latin typeface="Courier Prime"/>
                <a:ea typeface="Courier Prime"/>
                <a:cs typeface="Courier Prime"/>
                <a:sym typeface="Courier Prime"/>
              </a:rPr>
              <a:t>"Primer commit del taller - carga inicial"</a:t>
            </a:r>
          </a:p>
          <a:p>
            <a:pPr algn="l">
              <a:lnSpc>
                <a:spcPts val="2471"/>
              </a:lnSpc>
            </a:pPr>
          </a:p>
          <a:p>
            <a:pPr algn="l">
              <a:lnSpc>
                <a:spcPts val="2471"/>
              </a:lnSpc>
            </a:pPr>
            <a:r>
              <a:rPr lang="en-US" sz="2042">
                <a:solidFill>
                  <a:srgbClr val="348C1E"/>
                </a:solidFill>
                <a:latin typeface="Courier Prime"/>
                <a:ea typeface="Courier Prime"/>
                <a:cs typeface="Courier Prime"/>
                <a:sym typeface="Courier Prime"/>
              </a:rPr>
              <a:t>## Subir a la rama principal</a:t>
            </a:r>
          </a:p>
          <a:p>
            <a:pPr algn="l">
              <a:lnSpc>
                <a:spcPts val="2471"/>
              </a:lnSpc>
            </a:pPr>
            <a:r>
              <a:rPr lang="en-US" sz="2042">
                <a:solidFill>
                  <a:srgbClr val="FFDE00"/>
                </a:solidFill>
                <a:latin typeface="Courier Prime"/>
                <a:ea typeface="Courier Prime"/>
                <a:cs typeface="Courier Prime"/>
                <a:sym typeface="Courier Prime"/>
              </a:rPr>
              <a:t>git</a:t>
            </a:r>
            <a:r>
              <a:rPr lang="en-US" sz="2042">
                <a:solidFill>
                  <a:srgbClr val="FFFFFF"/>
                </a:solidFill>
                <a:latin typeface="Courier Prime"/>
                <a:ea typeface="Courier Prime"/>
                <a:cs typeface="Courier Prime"/>
                <a:sym typeface="Courier Prime"/>
              </a:rPr>
              <a:t> push </a:t>
            </a:r>
            <a:r>
              <a:rPr lang="en-US" sz="2042">
                <a:solidFill>
                  <a:srgbClr val="737373"/>
                </a:solidFill>
                <a:latin typeface="Courier Prime"/>
                <a:ea typeface="Courier Prime"/>
                <a:cs typeface="Courier Prime"/>
                <a:sym typeface="Courier Prime"/>
              </a:rPr>
              <a:t>-u</a:t>
            </a:r>
            <a:r>
              <a:rPr lang="en-US" sz="2042">
                <a:solidFill>
                  <a:srgbClr val="FFFFFF"/>
                </a:solidFill>
                <a:latin typeface="Courier Prime"/>
                <a:ea typeface="Courier Prime"/>
                <a:cs typeface="Courier Prime"/>
                <a:sym typeface="Courier Prime"/>
              </a:rPr>
              <a:t> origin main</a:t>
            </a:r>
          </a:p>
        </p:txBody>
      </p:sp>
      <p:sp>
        <p:nvSpPr>
          <p:cNvPr name="TextBox 15" id="15"/>
          <p:cNvSpPr txBox="true"/>
          <p:nvPr/>
        </p:nvSpPr>
        <p:spPr>
          <a:xfrm rot="0">
            <a:off x="10722934" y="314616"/>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Git y GitHub</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485097" y="1301567"/>
            <a:ext cx="4815774" cy="781427"/>
          </a:xfrm>
          <a:custGeom>
            <a:avLst/>
            <a:gdLst/>
            <a:ahLst/>
            <a:cxnLst/>
            <a:rect r="r" b="b" t="t" l="l"/>
            <a:pathLst>
              <a:path h="781427" w="4815774">
                <a:moveTo>
                  <a:pt x="0" y="0"/>
                </a:moveTo>
                <a:lnTo>
                  <a:pt x="4815773" y="0"/>
                </a:lnTo>
                <a:lnTo>
                  <a:pt x="4815773" y="781428"/>
                </a:lnTo>
                <a:lnTo>
                  <a:pt x="0" y="781428"/>
                </a:lnTo>
                <a:lnTo>
                  <a:pt x="0" y="0"/>
                </a:lnTo>
                <a:close/>
              </a:path>
            </a:pathLst>
          </a:custGeom>
          <a:blipFill>
            <a:blip r:embed="rId2"/>
            <a:stretch>
              <a:fillRect l="0" t="0" r="0" b="0"/>
            </a:stretch>
          </a:blipFill>
        </p:spPr>
      </p:sp>
      <p:sp>
        <p:nvSpPr>
          <p:cNvPr name="Freeform 3" id="3"/>
          <p:cNvSpPr/>
          <p:nvPr/>
        </p:nvSpPr>
        <p:spPr>
          <a:xfrm flipH="false" flipV="false" rot="0">
            <a:off x="2510938" y="1475525"/>
            <a:ext cx="1612771" cy="472102"/>
          </a:xfrm>
          <a:custGeom>
            <a:avLst/>
            <a:gdLst/>
            <a:ahLst/>
            <a:cxnLst/>
            <a:rect r="r" b="b" t="t" l="l"/>
            <a:pathLst>
              <a:path h="472102" w="1612771">
                <a:moveTo>
                  <a:pt x="0" y="0"/>
                </a:moveTo>
                <a:lnTo>
                  <a:pt x="1612771" y="0"/>
                </a:lnTo>
                <a:lnTo>
                  <a:pt x="1612771" y="472102"/>
                </a:lnTo>
                <a:lnTo>
                  <a:pt x="0" y="4721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3329029" y="1965947"/>
            <a:ext cx="2275607" cy="117047"/>
          </a:xfrm>
          <a:prstGeom prst="line">
            <a:avLst/>
          </a:prstGeom>
          <a:ln cap="flat" w="57150">
            <a:solidFill>
              <a:srgbClr val="FA3A2F"/>
            </a:solidFill>
            <a:prstDash val="solid"/>
            <a:headEnd type="none" len="sm" w="sm"/>
            <a:tailEnd type="triangle" len="med" w="lg"/>
          </a:ln>
        </p:spPr>
      </p:sp>
      <p:sp>
        <p:nvSpPr>
          <p:cNvPr name="Freeform 5" id="5"/>
          <p:cNvSpPr/>
          <p:nvPr/>
        </p:nvSpPr>
        <p:spPr>
          <a:xfrm flipH="false" flipV="false" rot="0">
            <a:off x="485097" y="2507914"/>
            <a:ext cx="9204642" cy="5040348"/>
          </a:xfrm>
          <a:custGeom>
            <a:avLst/>
            <a:gdLst/>
            <a:ahLst/>
            <a:cxnLst/>
            <a:rect r="r" b="b" t="t" l="l"/>
            <a:pathLst>
              <a:path h="5040348" w="9204642">
                <a:moveTo>
                  <a:pt x="0" y="0"/>
                </a:moveTo>
                <a:lnTo>
                  <a:pt x="9204642" y="0"/>
                </a:lnTo>
                <a:lnTo>
                  <a:pt x="9204642" y="5040348"/>
                </a:lnTo>
                <a:lnTo>
                  <a:pt x="0" y="5040348"/>
                </a:lnTo>
                <a:lnTo>
                  <a:pt x="0" y="0"/>
                </a:lnTo>
                <a:close/>
              </a:path>
            </a:pathLst>
          </a:custGeom>
          <a:blipFill>
            <a:blip r:embed="rId5"/>
            <a:stretch>
              <a:fillRect l="0" t="0" r="-281" b="-14000"/>
            </a:stretch>
          </a:blipFill>
        </p:spPr>
      </p:sp>
      <p:sp>
        <p:nvSpPr>
          <p:cNvPr name="Freeform 6" id="6"/>
          <p:cNvSpPr/>
          <p:nvPr/>
        </p:nvSpPr>
        <p:spPr>
          <a:xfrm flipH="false" flipV="false" rot="0">
            <a:off x="10562432" y="2057212"/>
            <a:ext cx="7342784" cy="718316"/>
          </a:xfrm>
          <a:custGeom>
            <a:avLst/>
            <a:gdLst/>
            <a:ahLst/>
            <a:cxnLst/>
            <a:rect r="r" b="b" t="t" l="l"/>
            <a:pathLst>
              <a:path h="718316" w="7342784">
                <a:moveTo>
                  <a:pt x="0" y="0"/>
                </a:moveTo>
                <a:lnTo>
                  <a:pt x="7342784" y="0"/>
                </a:lnTo>
                <a:lnTo>
                  <a:pt x="7342784" y="718315"/>
                </a:lnTo>
                <a:lnTo>
                  <a:pt x="0" y="718315"/>
                </a:lnTo>
                <a:lnTo>
                  <a:pt x="0" y="0"/>
                </a:lnTo>
                <a:close/>
              </a:path>
            </a:pathLst>
          </a:custGeom>
          <a:blipFill>
            <a:blip r:embed="rId6"/>
            <a:stretch>
              <a:fillRect l="0" t="0" r="0" b="0"/>
            </a:stretch>
          </a:blipFill>
        </p:spPr>
      </p:sp>
      <p:sp>
        <p:nvSpPr>
          <p:cNvPr name="Freeform 7" id="7"/>
          <p:cNvSpPr/>
          <p:nvPr/>
        </p:nvSpPr>
        <p:spPr>
          <a:xfrm flipH="false" flipV="false" rot="0">
            <a:off x="10146177" y="2870777"/>
            <a:ext cx="3350729" cy="5900197"/>
          </a:xfrm>
          <a:custGeom>
            <a:avLst/>
            <a:gdLst/>
            <a:ahLst/>
            <a:cxnLst/>
            <a:rect r="r" b="b" t="t" l="l"/>
            <a:pathLst>
              <a:path h="5900197" w="3350729">
                <a:moveTo>
                  <a:pt x="0" y="0"/>
                </a:moveTo>
                <a:lnTo>
                  <a:pt x="3350729" y="0"/>
                </a:lnTo>
                <a:lnTo>
                  <a:pt x="3350729" y="5900197"/>
                </a:lnTo>
                <a:lnTo>
                  <a:pt x="0" y="5900197"/>
                </a:lnTo>
                <a:lnTo>
                  <a:pt x="0" y="0"/>
                </a:lnTo>
                <a:close/>
              </a:path>
            </a:pathLst>
          </a:custGeom>
          <a:blipFill>
            <a:blip r:embed="rId7"/>
            <a:stretch>
              <a:fillRect l="0" t="0" r="0" b="0"/>
            </a:stretch>
          </a:blipFill>
        </p:spPr>
      </p:sp>
      <p:sp>
        <p:nvSpPr>
          <p:cNvPr name="Freeform 8" id="8"/>
          <p:cNvSpPr/>
          <p:nvPr/>
        </p:nvSpPr>
        <p:spPr>
          <a:xfrm flipH="false" flipV="false" rot="0">
            <a:off x="13796941" y="2870777"/>
            <a:ext cx="3813441" cy="5906689"/>
          </a:xfrm>
          <a:custGeom>
            <a:avLst/>
            <a:gdLst/>
            <a:ahLst/>
            <a:cxnLst/>
            <a:rect r="r" b="b" t="t" l="l"/>
            <a:pathLst>
              <a:path h="5906689" w="3813441">
                <a:moveTo>
                  <a:pt x="0" y="0"/>
                </a:moveTo>
                <a:lnTo>
                  <a:pt x="3813441" y="0"/>
                </a:lnTo>
                <a:lnTo>
                  <a:pt x="3813441" y="5906689"/>
                </a:lnTo>
                <a:lnTo>
                  <a:pt x="0" y="5906689"/>
                </a:lnTo>
                <a:lnTo>
                  <a:pt x="0" y="0"/>
                </a:lnTo>
                <a:close/>
              </a:path>
            </a:pathLst>
          </a:custGeom>
          <a:blipFill>
            <a:blip r:embed="rId8"/>
            <a:stretch>
              <a:fillRect l="0" t="0" r="0" b="0"/>
            </a:stretch>
          </a:blipFill>
        </p:spPr>
      </p:sp>
      <p:sp>
        <p:nvSpPr>
          <p:cNvPr name="TextBox 9" id="9"/>
          <p:cNvSpPr txBox="true"/>
          <p:nvPr/>
        </p:nvSpPr>
        <p:spPr>
          <a:xfrm rot="0">
            <a:off x="646840" y="388646"/>
            <a:ext cx="9915591"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Carga y limpieza de los datos {</a:t>
            </a:r>
          </a:p>
        </p:txBody>
      </p:sp>
      <p:sp>
        <p:nvSpPr>
          <p:cNvPr name="TextBox 10" id="10"/>
          <p:cNvSpPr txBox="true"/>
          <p:nvPr/>
        </p:nvSpPr>
        <p:spPr>
          <a:xfrm rot="0">
            <a:off x="6448625" y="4388484"/>
            <a:ext cx="3017962" cy="349885"/>
          </a:xfrm>
          <a:prstGeom prst="rect">
            <a:avLst/>
          </a:prstGeom>
        </p:spPr>
        <p:txBody>
          <a:bodyPr anchor="t" rtlCol="false" tIns="0" lIns="0" bIns="0" rIns="0">
            <a:spAutoFit/>
          </a:bodyPr>
          <a:lstStyle/>
          <a:p>
            <a:pPr algn="l">
              <a:lnSpc>
                <a:spcPts val="2720"/>
              </a:lnSpc>
            </a:pPr>
            <a:r>
              <a:rPr lang="en-US" sz="2000">
                <a:solidFill>
                  <a:srgbClr val="FA3A2F"/>
                </a:solidFill>
                <a:latin typeface="Courier Prime"/>
                <a:ea typeface="Courier Prime"/>
                <a:cs typeface="Courier Prime"/>
                <a:sym typeface="Courier Prime"/>
              </a:rPr>
              <a:t>Inspección inicial</a:t>
            </a:r>
          </a:p>
        </p:txBody>
      </p:sp>
      <p:sp>
        <p:nvSpPr>
          <p:cNvPr name="TextBox 11" id="11"/>
          <p:cNvSpPr txBox="true"/>
          <p:nvPr/>
        </p:nvSpPr>
        <p:spPr>
          <a:xfrm rot="0">
            <a:off x="17259300" y="927735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2" id="12"/>
          <p:cNvSpPr txBox="true"/>
          <p:nvPr/>
        </p:nvSpPr>
        <p:spPr>
          <a:xfrm rot="0">
            <a:off x="5604636" y="1616948"/>
            <a:ext cx="2569376" cy="330679"/>
          </a:xfrm>
          <a:prstGeom prst="rect">
            <a:avLst/>
          </a:prstGeom>
        </p:spPr>
        <p:txBody>
          <a:bodyPr anchor="t" rtlCol="false" tIns="0" lIns="0" bIns="0" rIns="0">
            <a:spAutoFit/>
          </a:bodyPr>
          <a:lstStyle/>
          <a:p>
            <a:pPr algn="l">
              <a:lnSpc>
                <a:spcPts val="2568"/>
              </a:lnSpc>
            </a:pPr>
            <a:r>
              <a:rPr lang="en-US" sz="2122">
                <a:solidFill>
                  <a:srgbClr val="FA3A2F"/>
                </a:solidFill>
                <a:latin typeface="Courier Prime"/>
                <a:ea typeface="Courier Prime"/>
                <a:cs typeface="Courier Prime"/>
                <a:sym typeface="Courier Prime"/>
              </a:rPr>
              <a:t>Librería PANDAS</a:t>
            </a:r>
          </a:p>
        </p:txBody>
      </p:sp>
      <p:sp>
        <p:nvSpPr>
          <p:cNvPr name="TextBox 13" id="13"/>
          <p:cNvSpPr txBox="true"/>
          <p:nvPr/>
        </p:nvSpPr>
        <p:spPr>
          <a:xfrm rot="0">
            <a:off x="11101878" y="283871"/>
            <a:ext cx="8706789" cy="656960"/>
          </a:xfrm>
          <a:prstGeom prst="rect">
            <a:avLst/>
          </a:prstGeom>
        </p:spPr>
        <p:txBody>
          <a:bodyPr anchor="t" rtlCol="false" tIns="0" lIns="0" bIns="0" rIns="0">
            <a:spAutoFit/>
          </a:bodyPr>
          <a:lstStyle/>
          <a:p>
            <a:pPr algn="l">
              <a:lnSpc>
                <a:spcPts val="5264"/>
              </a:lnSpc>
            </a:pPr>
            <a:r>
              <a:rPr lang="en-US" sz="3760">
                <a:solidFill>
                  <a:srgbClr val="348C1E"/>
                </a:solidFill>
                <a:latin typeface="Courier Prime"/>
                <a:ea typeface="Courier Prime"/>
                <a:cs typeface="Courier Prime"/>
                <a:sym typeface="Courier Prime"/>
              </a:rPr>
              <a:t># Visual Studio Code</a:t>
            </a:r>
          </a:p>
        </p:txBody>
      </p:sp>
      <p:sp>
        <p:nvSpPr>
          <p:cNvPr name="TextBox 14" id="14"/>
          <p:cNvSpPr txBox="true"/>
          <p:nvPr/>
        </p:nvSpPr>
        <p:spPr>
          <a:xfrm rot="0">
            <a:off x="518752" y="7504201"/>
            <a:ext cx="9170987" cy="2055089"/>
          </a:xfrm>
          <a:prstGeom prst="rect">
            <a:avLst/>
          </a:prstGeom>
        </p:spPr>
        <p:txBody>
          <a:bodyPr anchor="t" rtlCol="false" tIns="0" lIns="0" bIns="0" rIns="0">
            <a:spAutoFit/>
          </a:bodyPr>
          <a:lstStyle/>
          <a:p>
            <a:pPr algn="just">
              <a:lnSpc>
                <a:spcPts val="2325"/>
              </a:lnSpc>
            </a:pPr>
            <a:r>
              <a:rPr lang="en-US" sz="1709">
                <a:solidFill>
                  <a:srgbClr val="FFFFFF"/>
                </a:solidFill>
                <a:latin typeface="Courier Prime"/>
                <a:ea typeface="Courier Prime"/>
                <a:cs typeface="Courier Prime"/>
                <a:sym typeface="Courier Prime"/>
              </a:rPr>
              <a:t>Se realizó la carga del archivo </a:t>
            </a:r>
            <a:r>
              <a:rPr lang="en-US" sz="1709" b="true">
                <a:solidFill>
                  <a:srgbClr val="FFFFFF"/>
                </a:solidFill>
                <a:latin typeface="Courier Prime Bold"/>
                <a:ea typeface="Courier Prime Bold"/>
                <a:cs typeface="Courier Prime Bold"/>
                <a:sym typeface="Courier Prime Bold"/>
              </a:rPr>
              <a:t>Accidentes_de_Origen_Electrico.csv</a:t>
            </a:r>
            <a:r>
              <a:rPr lang="en-US" sz="1709">
                <a:solidFill>
                  <a:srgbClr val="FFFFFF"/>
                </a:solidFill>
                <a:latin typeface="Courier Prime"/>
                <a:ea typeface="Courier Prime"/>
                <a:cs typeface="Courier Prime"/>
                <a:sym typeface="Courier Prime"/>
              </a:rPr>
              <a:t> </a:t>
            </a:r>
          </a:p>
          <a:p>
            <a:pPr algn="just">
              <a:lnSpc>
                <a:spcPts val="2325"/>
              </a:lnSpc>
            </a:pPr>
            <a:r>
              <a:rPr lang="en-US" sz="1709">
                <a:solidFill>
                  <a:srgbClr val="FFFFFF"/>
                </a:solidFill>
                <a:latin typeface="Courier Prime"/>
                <a:ea typeface="Courier Prime"/>
                <a:cs typeface="Courier Prime"/>
                <a:sym typeface="Courier Prime"/>
              </a:rPr>
              <a:t>utilizando la librería pandas. Posteriormente, se llevó a cabo una limpieza de los datos que incluyó: conversión de tipos de variables numéricas, eliminación de duplicados y columnas irrelevantes, tratamiento de valores nulos en campos clave como</a:t>
            </a:r>
            <a:r>
              <a:rPr lang="en-US" sz="1709">
                <a:solidFill>
                  <a:srgbClr val="FFFFFF"/>
                </a:solidFill>
                <a:latin typeface="Courier Prime"/>
                <a:ea typeface="Courier Prime"/>
                <a:cs typeface="Courier Prime"/>
                <a:sym typeface="Courier Prime"/>
              </a:rPr>
              <a:t> TIPO_LESION y CAUSA_ACCIDENTE, así como el ajuste de nombres de columnas para asegurar su correcto uso en análisis posteriores.</a:t>
            </a:r>
          </a:p>
        </p:txBody>
      </p:sp>
      <p:sp>
        <p:nvSpPr>
          <p:cNvPr name="TextBox 15" id="15"/>
          <p:cNvSpPr txBox="true"/>
          <p:nvPr/>
        </p:nvSpPr>
        <p:spPr>
          <a:xfrm rot="0">
            <a:off x="12275458" y="1305459"/>
            <a:ext cx="3916732" cy="406117"/>
          </a:xfrm>
          <a:prstGeom prst="rect">
            <a:avLst/>
          </a:prstGeom>
        </p:spPr>
        <p:txBody>
          <a:bodyPr anchor="t" rtlCol="false" tIns="0" lIns="0" bIns="0" rIns="0">
            <a:spAutoFit/>
          </a:bodyPr>
          <a:lstStyle/>
          <a:p>
            <a:pPr algn="l">
              <a:lnSpc>
                <a:spcPts val="3294"/>
              </a:lnSpc>
            </a:pPr>
            <a:r>
              <a:rPr lang="en-US" sz="2722">
                <a:solidFill>
                  <a:srgbClr val="CB6CE6"/>
                </a:solidFill>
                <a:latin typeface="Courier Prime"/>
                <a:ea typeface="Courier Prime"/>
                <a:cs typeface="Courier Prime"/>
                <a:sym typeface="Courier Prime"/>
              </a:rPr>
              <a:t>Run Python File</a:t>
            </a:r>
          </a:p>
        </p:txBody>
      </p:sp>
      <p:sp>
        <p:nvSpPr>
          <p:cNvPr name="TextBox 16" id="16"/>
          <p:cNvSpPr txBox="true"/>
          <p:nvPr/>
        </p:nvSpPr>
        <p:spPr>
          <a:xfrm rot="-5400000">
            <a:off x="-1057548" y="5445178"/>
            <a:ext cx="2820750" cy="264541"/>
          </a:xfrm>
          <a:prstGeom prst="rect">
            <a:avLst/>
          </a:prstGeom>
        </p:spPr>
        <p:txBody>
          <a:bodyPr anchor="t" rtlCol="false" tIns="0" lIns="0" bIns="0" rIns="0">
            <a:spAutoFit/>
          </a:bodyPr>
          <a:lstStyle/>
          <a:p>
            <a:pPr algn="l">
              <a:lnSpc>
                <a:spcPts val="2057"/>
              </a:lnSpc>
            </a:pPr>
            <a:r>
              <a:rPr lang="en-US" sz="1700">
                <a:solidFill>
                  <a:srgbClr val="FF914D"/>
                </a:solidFill>
                <a:latin typeface="Courier Prime"/>
                <a:ea typeface="Courier Prime"/>
                <a:cs typeface="Courier Prime"/>
                <a:sym typeface="Courier Prime"/>
              </a:rPr>
              <a:t>Imagen de referencia</a:t>
            </a:r>
          </a:p>
        </p:txBody>
      </p:sp>
      <p:sp>
        <p:nvSpPr>
          <p:cNvPr name="Freeform 17" id="17"/>
          <p:cNvSpPr/>
          <p:nvPr/>
        </p:nvSpPr>
        <p:spPr>
          <a:xfrm flipH="false" flipV="false" rot="0">
            <a:off x="10174747" y="2775527"/>
            <a:ext cx="1612771" cy="472102"/>
          </a:xfrm>
          <a:custGeom>
            <a:avLst/>
            <a:gdLst/>
            <a:ahLst/>
            <a:cxnLst/>
            <a:rect r="r" b="b" t="t" l="l"/>
            <a:pathLst>
              <a:path h="472102" w="1612771">
                <a:moveTo>
                  <a:pt x="0" y="0"/>
                </a:moveTo>
                <a:lnTo>
                  <a:pt x="1612770" y="0"/>
                </a:lnTo>
                <a:lnTo>
                  <a:pt x="1612770" y="472102"/>
                </a:lnTo>
                <a:lnTo>
                  <a:pt x="0" y="4721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14975319" y="2870777"/>
            <a:ext cx="1456686" cy="426412"/>
          </a:xfrm>
          <a:custGeom>
            <a:avLst/>
            <a:gdLst/>
            <a:ahLst/>
            <a:cxnLst/>
            <a:rect r="r" b="b" t="t" l="l"/>
            <a:pathLst>
              <a:path h="426412" w="1456686">
                <a:moveTo>
                  <a:pt x="0" y="0"/>
                </a:moveTo>
                <a:lnTo>
                  <a:pt x="1456686" y="0"/>
                </a:lnTo>
                <a:lnTo>
                  <a:pt x="1456686" y="426412"/>
                </a:lnTo>
                <a:lnTo>
                  <a:pt x="0" y="4264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DAGm0fHjIKM</dc:identifier>
  <dcterms:modified xsi:type="dcterms:W3CDTF">2011-08-01T06:04:30Z</dcterms:modified>
  <cp:revision>1</cp:revision>
  <dc:title>PRESENTACION TALLER </dc:title>
</cp:coreProperties>
</file>