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3" r:id="rId6"/>
    <p:sldId id="261" r:id="rId7"/>
    <p:sldId id="262" r:id="rId8"/>
    <p:sldId id="257" r:id="rId9"/>
  </p:sldIdLst>
  <p:sldSz cx="9144000" cy="6858000" type="screen4x3"/>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08" y="6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69424"/>
          </a:xfrm>
          <a:prstGeom prst="rect">
            <a:avLst/>
          </a:prstGeom>
          <a:noFill/>
          <a:ln>
            <a:noFill/>
          </a:ln>
        </p:spPr>
        <p:txBody>
          <a:bodyPr spcFirstLastPara="1" wrap="square" lIns="94213" tIns="47094" rIns="94213" bIns="47094"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69424"/>
          </a:xfrm>
          <a:prstGeom prst="rect">
            <a:avLst/>
          </a:prstGeom>
          <a:noFill/>
          <a:ln>
            <a:noFill/>
          </a:ln>
        </p:spPr>
        <p:txBody>
          <a:bodyPr spcFirstLastPara="1" wrap="square" lIns="94213" tIns="47094" rIns="94213" bIns="47094"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459526"/>
            <a:ext cx="5681980" cy="4224814"/>
          </a:xfrm>
          <a:prstGeom prst="rect">
            <a:avLst/>
          </a:prstGeom>
          <a:noFill/>
          <a:ln>
            <a:noFill/>
          </a:ln>
        </p:spPr>
        <p:txBody>
          <a:bodyPr spcFirstLastPara="1" wrap="square" lIns="94213" tIns="47094" rIns="94213" bIns="47094"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69424"/>
          </a:xfrm>
          <a:prstGeom prst="rect">
            <a:avLst/>
          </a:prstGeom>
          <a:noFill/>
          <a:ln>
            <a:noFill/>
          </a:ln>
        </p:spPr>
        <p:txBody>
          <a:bodyPr spcFirstLastPara="1" wrap="square" lIns="94213" tIns="47094" rIns="94213" bIns="47094"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69424"/>
          </a:xfrm>
          <a:prstGeom prst="rect">
            <a:avLst/>
          </a:prstGeom>
          <a:noFill/>
          <a:ln>
            <a:noFill/>
          </a:ln>
        </p:spPr>
        <p:txBody>
          <a:bodyPr spcFirstLastPara="1" wrap="square" lIns="94213" tIns="47094" rIns="94213" bIns="47094" anchor="b" anchorCtr="0">
            <a:noAutofit/>
          </a:bodyPr>
          <a:lstStyle/>
          <a:p>
            <a:pPr algn="r">
              <a:buSzPts val="1200"/>
            </a:pPr>
            <a:fld id="{00000000-1234-1234-1234-123412341234}" type="slidenum">
              <a:rPr lang="en-AU" sz="1200" smtClean="0">
                <a:solidFill>
                  <a:schemeClr val="dk1"/>
                </a:solidFill>
                <a:latin typeface="Calibri"/>
                <a:ea typeface="Calibri"/>
                <a:cs typeface="Calibri"/>
                <a:sym typeface="Calibri"/>
              </a:rPr>
              <a:pPr algn="r">
                <a:buSzPts val="1200"/>
              </a:pPr>
              <a:t>‹#›</a:t>
            </a:fld>
            <a:endParaRPr lang="en-AU"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257718" y="9747210"/>
            <a:ext cx="175975" cy="189603"/>
          </a:xfrm>
          <a:prstGeom prst="rect">
            <a:avLst/>
          </a:prstGeom>
          <a:noFill/>
          <a:ln>
            <a:noFill/>
          </a:ln>
        </p:spPr>
        <p:txBody>
          <a:bodyPr spcFirstLastPara="1" wrap="square" lIns="94213" tIns="47094" rIns="94213" bIns="47094" anchor="b" anchorCtr="0">
            <a:noAutofit/>
          </a:bodyPr>
          <a:lstStyle/>
          <a:p>
            <a:pPr algn="r">
              <a:buSzPts val="1800"/>
            </a:pPr>
            <a:fld id="{00000000-1234-1234-1234-123412341234}" type="slidenum">
              <a:rPr lang="en-AU" sz="1900"/>
              <a:pPr algn="r">
                <a:buSzPts val="1800"/>
              </a:pPr>
              <a:t>1</a:t>
            </a:fld>
            <a:endParaRPr sz="1900"/>
          </a:p>
        </p:txBody>
      </p:sp>
      <p:sp>
        <p:nvSpPr>
          <p:cNvPr id="17" name="Google Shape;17;p1:notes"/>
          <p:cNvSpPr>
            <a:spLocks noGrp="1" noRot="1" noChangeAspect="1"/>
          </p:cNvSpPr>
          <p:nvPr>
            <p:ph type="sldImg" idx="2"/>
          </p:nvPr>
        </p:nvSpPr>
        <p:spPr>
          <a:xfrm>
            <a:off x="-2352675" y="1298575"/>
            <a:ext cx="11501438" cy="86264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817681" y="621502"/>
            <a:ext cx="5665821" cy="252804"/>
          </a:xfrm>
          <a:prstGeom prst="rect">
            <a:avLst/>
          </a:prstGeom>
          <a:noFill/>
          <a:ln>
            <a:noFill/>
          </a:ln>
        </p:spPr>
        <p:txBody>
          <a:bodyPr spcFirstLastPara="1" wrap="square" lIns="94213" tIns="47094" rIns="94213" bIns="47094" anchor="t" anchorCtr="0">
            <a:noAutofit/>
          </a:bodyPr>
          <a:lstStyle/>
          <a:p>
            <a:pPr marL="0" indent="0"/>
            <a:r>
              <a:rPr lang="en-AU" b="1" dirty="0"/>
              <a:t>Hypothesis: </a:t>
            </a:r>
            <a:r>
              <a:rPr lang="en-AU" i="1" dirty="0">
                <a:solidFill>
                  <a:srgbClr val="000000"/>
                </a:solidFill>
                <a:latin typeface="Arial"/>
                <a:ea typeface="Arial"/>
                <a:cs typeface="Arial"/>
                <a:sym typeface="Arial"/>
              </a:rPr>
              <a:t>Create a Hypothesis with an emphasis on SMART principles. </a:t>
            </a:r>
            <a:r>
              <a:rPr lang="en-AU" b="1" i="1" dirty="0">
                <a:solidFill>
                  <a:srgbClr val="000000"/>
                </a:solidFill>
                <a:latin typeface="Arial"/>
                <a:ea typeface="Arial"/>
                <a:cs typeface="Arial"/>
                <a:sym typeface="Arial"/>
              </a:rPr>
              <a:t>(</a:t>
            </a:r>
            <a:r>
              <a:rPr lang="en-AU" b="1" i="1" dirty="0"/>
              <a:t>S – Specific, M – Measurable, A – Achievable, R – Realistic, T – Timebound). </a:t>
            </a:r>
            <a:r>
              <a:rPr lang="en-AU" dirty="0"/>
              <a:t>If you cannot do this, you </a:t>
            </a:r>
            <a:r>
              <a:rPr lang="en-AU" b="1" dirty="0"/>
              <a:t>do not</a:t>
            </a:r>
            <a:r>
              <a:rPr lang="en-AU" dirty="0"/>
              <a:t> have a good grasp on the business problem.</a:t>
            </a:r>
            <a:endParaRPr b="1" dirty="0"/>
          </a:p>
          <a:p>
            <a:pPr marL="0" indent="0"/>
            <a:endParaRPr dirty="0"/>
          </a:p>
          <a:p>
            <a:pPr marL="0" indent="0"/>
            <a:r>
              <a:rPr lang="en-AU" b="1" dirty="0"/>
              <a:t>Context: </a:t>
            </a:r>
            <a:r>
              <a:rPr lang="en-AU" dirty="0"/>
              <a:t>With context, we have </a:t>
            </a:r>
            <a:r>
              <a:rPr lang="en-AU" b="1" u="sng" dirty="0"/>
              <a:t>clearly identified the problem at hand </a:t>
            </a:r>
            <a:r>
              <a:rPr lang="en-AU" dirty="0"/>
              <a:t>and have elucidated on how our initiative may solve this problem, alongside the commercial implications this will have on the business. </a:t>
            </a:r>
            <a:endParaRPr dirty="0"/>
          </a:p>
          <a:p>
            <a:pPr marL="0" indent="0"/>
            <a:endParaRPr b="1" dirty="0"/>
          </a:p>
          <a:p>
            <a:pPr marL="0" indent="0"/>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indent="0"/>
            <a:endParaRPr b="0" dirty="0"/>
          </a:p>
          <a:p>
            <a:pPr marL="0" indent="0"/>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indent="0"/>
            <a:endParaRPr b="0" dirty="0"/>
          </a:p>
          <a:p>
            <a:pPr marL="0" indent="0"/>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indent="0"/>
            <a:endParaRPr b="0" dirty="0"/>
          </a:p>
          <a:p>
            <a:pPr marL="0" indent="0"/>
            <a:r>
              <a:rPr lang="en-AU" b="1" dirty="0"/>
              <a:t>Stakeholders to provide key insight: </a:t>
            </a:r>
            <a:r>
              <a:rPr lang="en-AU" b="0" dirty="0"/>
              <a:t>Who are the people I need to speak to, to get the answers I need for my data analysis?</a:t>
            </a:r>
            <a:endParaRPr dirty="0"/>
          </a:p>
          <a:p>
            <a:pPr marL="0" indent="0"/>
            <a:endParaRPr b="0" dirty="0"/>
          </a:p>
          <a:p>
            <a:pPr marL="0" indent="0"/>
            <a:r>
              <a:rPr lang="en-AU" b="1" dirty="0"/>
              <a:t>What key data sources are required</a:t>
            </a:r>
            <a:r>
              <a:rPr lang="en-AU" b="0" dirty="0"/>
              <a:t>?</a:t>
            </a:r>
            <a:endParaRPr dirty="0"/>
          </a:p>
          <a:p>
            <a:pPr marL="0" indent="0"/>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indent="0"/>
            <a:endParaRPr b="1" dirty="0"/>
          </a:p>
          <a:p>
            <a:pPr marL="0" indent="0"/>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18936" y="1906442"/>
            <a:ext cx="4324418" cy="12341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t>Market demand for  iron ore has increased worldwide but the market supply is rapidly overtaking demand causing prices to drop from $110/ton to $55/ton. </a:t>
            </a:r>
            <a:r>
              <a:rPr lang="en-AU" sz="1000" dirty="0" err="1"/>
              <a:t>Monalco</a:t>
            </a:r>
            <a:r>
              <a:rPr lang="en-AU" sz="1000" dirty="0"/>
              <a:t> Mining wants to scale back its annual operational cost of $30M  for maintenance of ore crushers by 20% to handle these lower prices and limit its impact on the company’s profitability.</a:t>
            </a:r>
            <a:endParaRPr lang="en-AU" sz="1000" b="1"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i="0" u="none" strike="noStrike" cap="none" dirty="0" err="1">
                <a:solidFill>
                  <a:srgbClr val="000000"/>
                </a:solidFill>
                <a:latin typeface="Arial"/>
                <a:ea typeface="Arial"/>
                <a:cs typeface="Arial"/>
                <a:sym typeface="Arial"/>
              </a:rPr>
              <a:t>Monalco</a:t>
            </a:r>
            <a:r>
              <a:rPr lang="en-AU" sz="1000" i="0" u="none" strike="noStrike" cap="none" dirty="0">
                <a:solidFill>
                  <a:srgbClr val="000000"/>
                </a:solidFill>
                <a:latin typeface="Arial"/>
                <a:ea typeface="Arial"/>
                <a:cs typeface="Arial"/>
                <a:sym typeface="Arial"/>
              </a:rPr>
              <a:t> Mining to implement the recommended OEM limit of one maintenance event for every 50,000 tons of iron ore processed and follow the OEM guide to maintain ore crushers every 3 years.</a:t>
            </a:r>
            <a:endParaRPr sz="10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4"/>
            <a:ext cx="4324418" cy="10235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By following the OEM guidelines, this will decrease excess wear to the ore crusher equipment which is responsible for 80% of the work orders on the maintenance logs. A decrease in the maintenance work orders will decrease yearly maintenance expenditures on the ore crusher equipment.</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60395" y="1906442"/>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Cutting down maintenance events will likely face resistance from the reliability engineering team; this could be addressed by following OEM guidelines. </a:t>
            </a:r>
          </a:p>
          <a:p>
            <a:pPr marL="0" marR="0" lvl="0" indent="0" algn="l" rtl="0">
              <a:lnSpc>
                <a:spcPct val="100000"/>
              </a:lnSpc>
              <a:spcBef>
                <a:spcPts val="0"/>
              </a:spcBef>
              <a:spcAft>
                <a:spcPts val="0"/>
              </a:spcAft>
              <a:buNone/>
            </a:pPr>
            <a:r>
              <a:rPr lang="en-US" sz="1000" dirty="0"/>
              <a:t>The company has been operating beyond the limits of the equipment  which could be addressed by following the OEM guidelines on maintaining the ore crushers.</a:t>
            </a:r>
            <a:endParaRPr sz="10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24853" y="5083581"/>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t>Data Historian: information on how many tonnes of iron ore has been processed</a:t>
            </a:r>
          </a:p>
          <a:p>
            <a:pPr marL="0" marR="0" lvl="0" indent="0" algn="l" rtl="0">
              <a:lnSpc>
                <a:spcPct val="100000"/>
              </a:lnSpc>
              <a:spcBef>
                <a:spcPts val="0"/>
              </a:spcBef>
              <a:spcAft>
                <a:spcPts val="0"/>
              </a:spcAft>
              <a:buNone/>
            </a:pPr>
            <a:r>
              <a:rPr lang="en-AU" sz="1000" i="0" u="none" strike="noStrike" cap="none" dirty="0">
                <a:solidFill>
                  <a:srgbClr val="000000"/>
                </a:solidFill>
                <a:latin typeface="Arial"/>
                <a:ea typeface="Arial"/>
                <a:cs typeface="Arial"/>
                <a:sym typeface="Arial"/>
              </a:rPr>
              <a:t>Ellipse and SAP: information on equipment logs and work order  requests for maintenance work</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37949" y="449818"/>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Chris Hui (Team Lead)</a:t>
            </a:r>
            <a:br>
              <a:rPr lang="en-US" sz="1000" dirty="0"/>
            </a:br>
            <a:r>
              <a:rPr lang="en-US" sz="1000" dirty="0"/>
              <a:t>Chanel Adams (Reliability Engineer)</a:t>
            </a:r>
            <a:br>
              <a:rPr lang="en-US" sz="1000" dirty="0"/>
            </a:br>
            <a:r>
              <a:rPr lang="en-US" sz="1000" dirty="0"/>
              <a:t>Jonas Richards (Asset Integrity Manager)</a:t>
            </a:r>
            <a:br>
              <a:rPr lang="en-US" sz="1000" dirty="0"/>
            </a:br>
            <a:r>
              <a:rPr lang="en-US" sz="1000" dirty="0"/>
              <a:t>Jane </a:t>
            </a:r>
            <a:r>
              <a:rPr lang="en-US" sz="1000" dirty="0" err="1"/>
              <a:t>Steere</a:t>
            </a:r>
            <a:r>
              <a:rPr lang="en-US" sz="1000" dirty="0"/>
              <a:t> (Principal Maintenance)</a:t>
            </a:r>
            <a:br>
              <a:rPr lang="en-US" sz="1000" dirty="0"/>
            </a:br>
            <a:r>
              <a:rPr lang="en-US" sz="1000" dirty="0"/>
              <a:t>Fargo Williams (Change Manager)</a:t>
            </a:r>
            <a:br>
              <a:rPr lang="en-US" sz="1000" dirty="0"/>
            </a:br>
            <a:r>
              <a:rPr lang="en-US" sz="1000" dirty="0"/>
              <a:t>Bruce Banner (Maintenance SME)</a:t>
            </a:r>
            <a:br>
              <a:rPr lang="en-US" sz="1000" dirty="0"/>
            </a:br>
            <a:r>
              <a:rPr lang="en-US" sz="1000" dirty="0"/>
              <a:t>Tara Starr(Maintenance SME)</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37949" y="497367"/>
            <a:ext cx="7746419" cy="976451"/>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400"/>
            </a:pPr>
            <a:r>
              <a:rPr lang="en-AU" sz="1400" b="1" i="0" u="none" strike="noStrike" cap="none" dirty="0" err="1">
                <a:solidFill>
                  <a:srgbClr val="000000"/>
                </a:solidFill>
                <a:latin typeface="Arial"/>
                <a:ea typeface="Arial"/>
                <a:cs typeface="Arial"/>
                <a:sym typeface="Arial"/>
              </a:rPr>
              <a:t>Monalco</a:t>
            </a:r>
            <a:r>
              <a:rPr lang="en-AU" sz="1400" b="1" i="0" u="none" strike="noStrike" cap="none" dirty="0">
                <a:solidFill>
                  <a:srgbClr val="000000"/>
                </a:solidFill>
                <a:latin typeface="Arial"/>
                <a:ea typeface="Arial"/>
                <a:cs typeface="Arial"/>
                <a:sym typeface="Arial"/>
              </a:rPr>
              <a:t> Mining wants to streamline costs, particularly maintenance expenditures, to limit impact on business profitability by the end of the current financial year by:</a:t>
            </a:r>
          </a:p>
          <a:p>
            <a:pPr marL="342900" marR="0" lvl="0" indent="-342900" algn="l" rtl="0">
              <a:lnSpc>
                <a:spcPct val="100000"/>
              </a:lnSpc>
              <a:spcBef>
                <a:spcPts val="0"/>
              </a:spcBef>
              <a:spcAft>
                <a:spcPts val="0"/>
              </a:spcAft>
              <a:buClr>
                <a:srgbClr val="000000"/>
              </a:buClr>
              <a:buSzPts val="1400"/>
              <a:buFont typeface="+mj-lt"/>
              <a:buAutoNum type="alphaLcParenR"/>
            </a:pPr>
            <a:r>
              <a:rPr lang="en-AU" b="1" dirty="0"/>
              <a:t>Decreasing operational cost by 20%; </a:t>
            </a:r>
          </a:p>
          <a:p>
            <a:pPr marL="342900" marR="0" lvl="0" indent="-342900" algn="l" rtl="0">
              <a:lnSpc>
                <a:spcPct val="100000"/>
              </a:lnSpc>
              <a:spcBef>
                <a:spcPts val="0"/>
              </a:spcBef>
              <a:spcAft>
                <a:spcPts val="0"/>
              </a:spcAft>
              <a:buClr>
                <a:srgbClr val="000000"/>
              </a:buClr>
              <a:buSzPts val="1400"/>
              <a:buFont typeface="+mj-lt"/>
              <a:buAutoNum type="alphaLcParenR"/>
            </a:pPr>
            <a:r>
              <a:rPr lang="en-AU" b="1" dirty="0"/>
              <a:t>Remaining within 20% in maintenance spending.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DA48-73A5-A086-751F-7B76C1ADAB32}"/>
              </a:ext>
            </a:extLst>
          </p:cNvPr>
          <p:cNvSpPr>
            <a:spLocks noGrp="1"/>
          </p:cNvSpPr>
          <p:nvPr>
            <p:ph type="title"/>
          </p:nvPr>
        </p:nvSpPr>
        <p:spPr/>
        <p:txBody>
          <a:bodyPr/>
          <a:lstStyle/>
          <a:p>
            <a:r>
              <a:rPr lang="en-US" dirty="0"/>
              <a:t>Criteria for Success</a:t>
            </a:r>
            <a:br>
              <a:rPr lang="en-US" dirty="0"/>
            </a:br>
            <a:r>
              <a:rPr lang="en-AU" sz="1800" dirty="0"/>
              <a:t>In response to worsening market conditions , the management team at </a:t>
            </a:r>
            <a:r>
              <a:rPr lang="en-AU" sz="1800" dirty="0" err="1"/>
              <a:t>Monalco</a:t>
            </a:r>
            <a:r>
              <a:rPr lang="en-AU" sz="1800" dirty="0"/>
              <a:t> has decided to focus on streamlining cost, particularly maintenance expenditure, to limit the impact this has on the business profitability</a:t>
            </a:r>
            <a:br>
              <a:rPr lang="en-AU" sz="1800" dirty="0"/>
            </a:br>
            <a:br>
              <a:rPr lang="en-AU" sz="1800" dirty="0"/>
            </a:br>
            <a:r>
              <a:rPr lang="en-AU" sz="1800" dirty="0" err="1"/>
              <a:t>Monalco</a:t>
            </a:r>
            <a:r>
              <a:rPr lang="en-AU" sz="1800" dirty="0"/>
              <a:t> Mining will adopt the recommended OEM limit of one maintenance event at every 50,000 tons of iron ore processed to decrease work requests on ore crushers and decrease the cost per year by 20% for maintenance expenditure on ore crushers in order to withstand future downshifts in ore pricing. This recommendation will be adopted and implemented for business use immediately.</a:t>
            </a:r>
            <a:br>
              <a:rPr lang="en-US" dirty="0"/>
            </a:br>
            <a:endParaRPr lang="en-US" dirty="0"/>
          </a:p>
        </p:txBody>
      </p:sp>
    </p:spTree>
    <p:extLst>
      <p:ext uri="{BB962C8B-B14F-4D97-AF65-F5344CB8AC3E}">
        <p14:creationId xmlns:p14="http://schemas.microsoft.com/office/powerpoint/2010/main" val="249977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0AFE-D71D-AB63-3361-5F78B07A61F0}"/>
              </a:ext>
            </a:extLst>
          </p:cNvPr>
          <p:cNvSpPr>
            <a:spLocks noGrp="1"/>
          </p:cNvSpPr>
          <p:nvPr>
            <p:ph type="title"/>
          </p:nvPr>
        </p:nvSpPr>
        <p:spPr>
          <a:xfrm>
            <a:off x="174943" y="198287"/>
            <a:ext cx="8794113" cy="298327"/>
          </a:xfrm>
        </p:spPr>
        <p:txBody>
          <a:bodyPr/>
          <a:lstStyle/>
          <a:p>
            <a:r>
              <a:rPr lang="en-US" dirty="0"/>
              <a:t>Scope of Solution Space</a:t>
            </a:r>
            <a:br>
              <a:rPr lang="en-US" dirty="0"/>
            </a:br>
            <a:r>
              <a:rPr lang="en-US" dirty="0"/>
              <a:t>Follow OEM guideline to perform one maintenance event every 50,000 tons of iron ore processed</a:t>
            </a:r>
            <a:br>
              <a:rPr lang="en-US" dirty="0"/>
            </a:br>
            <a:br>
              <a:rPr lang="en-US" dirty="0"/>
            </a:br>
            <a:r>
              <a:rPr lang="en-US" dirty="0"/>
              <a:t>Per OEM guideline equipment were meant to be maintained every 3 years not every year as the company was doing</a:t>
            </a:r>
            <a:br>
              <a:rPr lang="en-US" dirty="0"/>
            </a:br>
            <a:br>
              <a:rPr lang="en-US" dirty="0"/>
            </a:br>
            <a:r>
              <a:rPr lang="en-US" dirty="0"/>
              <a:t>Following the OEM guideline will decrease work requests from 80% to (50%? by 30%?)</a:t>
            </a:r>
            <a:br>
              <a:rPr lang="en-US" dirty="0"/>
            </a:br>
            <a:br>
              <a:rPr lang="en-US" dirty="0"/>
            </a:br>
            <a:r>
              <a:rPr lang="en-US" dirty="0"/>
              <a:t>Decrease spending from $30M (to $26M) for annual maintenance expenditure to 20% less per year</a:t>
            </a:r>
            <a:br>
              <a:rPr lang="en-US" dirty="0"/>
            </a:br>
            <a:br>
              <a:rPr lang="en-US" dirty="0"/>
            </a:br>
            <a:r>
              <a:rPr lang="en-US" dirty="0"/>
              <a:t>The adoption and implementation of </a:t>
            </a:r>
            <a:r>
              <a:rPr lang="en-AU" sz="2000" dirty="0"/>
              <a:t>recommended OEM limit of one maintenance event at every 50,000 tons of iron ore processed will be applied to ore crusher </a:t>
            </a:r>
            <a:r>
              <a:rPr lang="en-AU" sz="2000" dirty="0" err="1"/>
              <a:t>equipments</a:t>
            </a:r>
            <a:r>
              <a:rPr lang="en-AU" sz="2000" dirty="0"/>
              <a:t> in order to impact business profitability decreasing maintenance expenditure of $30M to 20/% less.</a:t>
            </a:r>
            <a:br>
              <a:rPr lang="en-AU" sz="2000" dirty="0"/>
            </a:br>
            <a:br>
              <a:rPr lang="en-AU" sz="2000" dirty="0"/>
            </a:br>
            <a:br>
              <a:rPr lang="en-US" dirty="0"/>
            </a:br>
            <a:endParaRPr lang="en-US" dirty="0"/>
          </a:p>
        </p:txBody>
      </p:sp>
    </p:spTree>
    <p:extLst>
      <p:ext uri="{BB962C8B-B14F-4D97-AF65-F5344CB8AC3E}">
        <p14:creationId xmlns:p14="http://schemas.microsoft.com/office/powerpoint/2010/main" val="380829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5457-8495-BAE2-EFF7-C2AC1CDA4361}"/>
              </a:ext>
            </a:extLst>
          </p:cNvPr>
          <p:cNvSpPr>
            <a:spLocks noGrp="1"/>
          </p:cNvSpPr>
          <p:nvPr>
            <p:ph type="title"/>
          </p:nvPr>
        </p:nvSpPr>
        <p:spPr/>
        <p:txBody>
          <a:bodyPr/>
          <a:lstStyle/>
          <a:p>
            <a:r>
              <a:rPr lang="en-US" dirty="0"/>
              <a:t>Constraints within Solution Space</a:t>
            </a:r>
            <a:br>
              <a:rPr lang="en-US" dirty="0"/>
            </a:br>
            <a:r>
              <a:rPr lang="en-US" dirty="0"/>
              <a:t>Cutting down maintenance events will likely face resistance from the reliability engineering team; this could be addressed by following OEM guidelines.</a:t>
            </a:r>
            <a:br>
              <a:rPr lang="en-US" dirty="0"/>
            </a:br>
            <a:r>
              <a:rPr lang="en-US" dirty="0"/>
              <a:t>We can not cut more than the recommended OEM (Original Equipment Manufacturer) guide limit of one maintenance event at every 50,000 tons of iron ore processed</a:t>
            </a:r>
            <a:br>
              <a:rPr lang="en-US" dirty="0"/>
            </a:br>
            <a:br>
              <a:rPr lang="en-US" dirty="0"/>
            </a:br>
            <a:r>
              <a:rPr lang="en-US" dirty="0"/>
              <a:t>key concern is that the company has been operating beyond the limits of the equipment for a while and it is eating into the profit margins of the company. This is addressed by following OEM guidelines on maintenance for ore crushers by limiting to one maintenance event at every 50,000 tons of iron ore processed and decreasing work order for maintaining the ore crusher </a:t>
            </a:r>
            <a:r>
              <a:rPr lang="en-US" dirty="0" err="1"/>
              <a:t>equipments</a:t>
            </a:r>
            <a:r>
              <a:rPr lang="en-US" dirty="0"/>
              <a:t>.</a:t>
            </a:r>
            <a:br>
              <a:rPr lang="en-US" dirty="0"/>
            </a:br>
            <a:br>
              <a:rPr lang="en-US" dirty="0"/>
            </a:br>
            <a:br>
              <a:rPr lang="en-US" dirty="0"/>
            </a:br>
            <a:r>
              <a:rPr lang="en-US" dirty="0"/>
              <a:t>Work orders for 2018 indicate that $30M was spend on ore crusher maintenance and with this forecast to rise to $45M for 2019</a:t>
            </a:r>
            <a:br>
              <a:rPr lang="en-US" dirty="0"/>
            </a:br>
            <a:r>
              <a:rPr lang="en-US" dirty="0"/>
              <a:t>Records show huge discrepancies in the Year-on-Year spending patterns for a number of the company’s asset primarily the ore crushers</a:t>
            </a:r>
            <a:br>
              <a:rPr lang="en-US" dirty="0"/>
            </a:br>
            <a:br>
              <a:rPr lang="en-US" dirty="0"/>
            </a:br>
            <a:endParaRPr lang="en-US" dirty="0"/>
          </a:p>
        </p:txBody>
      </p:sp>
    </p:spTree>
    <p:extLst>
      <p:ext uri="{BB962C8B-B14F-4D97-AF65-F5344CB8AC3E}">
        <p14:creationId xmlns:p14="http://schemas.microsoft.com/office/powerpoint/2010/main" val="268493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7317-971E-2131-3624-4FC3889A6567}"/>
              </a:ext>
            </a:extLst>
          </p:cNvPr>
          <p:cNvSpPr>
            <a:spLocks noGrp="1"/>
          </p:cNvSpPr>
          <p:nvPr>
            <p:ph type="title"/>
          </p:nvPr>
        </p:nvSpPr>
        <p:spPr>
          <a:xfrm>
            <a:off x="174943" y="222671"/>
            <a:ext cx="8322881" cy="7982545"/>
          </a:xfrm>
        </p:spPr>
        <p:txBody>
          <a:bodyPr/>
          <a:lstStyle/>
          <a:p>
            <a:r>
              <a:rPr lang="en-US" dirty="0"/>
              <a:t>Summary</a:t>
            </a:r>
            <a:br>
              <a:rPr lang="en-US" dirty="0"/>
            </a:br>
            <a:r>
              <a:rPr lang="en-US" dirty="0" err="1"/>
              <a:t>Monalco</a:t>
            </a:r>
            <a:r>
              <a:rPr lang="en-US" dirty="0"/>
              <a:t> Mining is one of the world’s largest iron ore mining companies in the world whose iron ore resources are located at  the Bass-Shingle Basin in Western Australia. Due to the high demand for iron around the world, market prices went up significantly to $110 per ton of iron ore. To accommodate this high demand, </a:t>
            </a:r>
            <a:r>
              <a:rPr lang="en-US" dirty="0" err="1"/>
              <a:t>Monalco</a:t>
            </a:r>
            <a:r>
              <a:rPr lang="en-US" dirty="0"/>
              <a:t> Mining has invested  in operating technologies such as ore-crushers and has poured a lot of money into maintenance to maximize production of iron ore. Due to increased market supply which is overtaking demand, the prices have shifted downwards averaging $55/ton.</a:t>
            </a:r>
            <a:br>
              <a:rPr lang="en-US" dirty="0"/>
            </a:br>
            <a:r>
              <a:rPr lang="en-US" dirty="0"/>
              <a:t>According to maintenance subject matter experts have indicated that the annual maintenance expenditures for ore crushers is $30M and is predicted to rise to $45M. </a:t>
            </a:r>
            <a:br>
              <a:rPr lang="en-US" dirty="0"/>
            </a:br>
            <a:r>
              <a:rPr lang="en-US" dirty="0"/>
              <a:t>Management has expressed the desire to reduce ore crushers maintenance costs for the year by ~20%, in order to limit the impact of this event on the company’s profitability.</a:t>
            </a:r>
            <a:br>
              <a:rPr lang="en-US" dirty="0"/>
            </a:br>
            <a:r>
              <a:rPr lang="en-US" dirty="0"/>
              <a:t>Adoption and implementation of the recommended OEM limit of one maintenance event at every 50,000 tons of iron ore processed and follow OEM guide to maintain the ore crushers every 3 years.</a:t>
            </a:r>
            <a:br>
              <a:rPr lang="en-US" dirty="0"/>
            </a:br>
            <a:r>
              <a:rPr lang="en-US" dirty="0"/>
              <a:t>By following these guidelines, this will decrease excess wear to the ore crusher </a:t>
            </a:r>
            <a:r>
              <a:rPr lang="en-US" dirty="0" err="1"/>
              <a:t>equipments</a:t>
            </a:r>
            <a:r>
              <a:rPr lang="en-US" dirty="0"/>
              <a:t> which is responsible for 80% of the work orders on the maintenance logs. A decrease in the maintenance work orders will decrease yearly maintenance expenditures on these ore crusher </a:t>
            </a:r>
            <a:r>
              <a:rPr lang="en-US" dirty="0" err="1"/>
              <a:t>equipments</a:t>
            </a:r>
            <a:r>
              <a:rPr lang="en-US" dirty="0"/>
              <a:t>.</a:t>
            </a:r>
            <a:br>
              <a:rPr lang="en-US" dirty="0"/>
            </a:br>
            <a:endParaRPr lang="en-US" dirty="0"/>
          </a:p>
        </p:txBody>
      </p:sp>
    </p:spTree>
    <p:extLst>
      <p:ext uri="{BB962C8B-B14F-4D97-AF65-F5344CB8AC3E}">
        <p14:creationId xmlns:p14="http://schemas.microsoft.com/office/powerpoint/2010/main" val="38199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88AC-363E-A9DA-E037-22CB633BDAC3}"/>
              </a:ext>
            </a:extLst>
          </p:cNvPr>
          <p:cNvSpPr>
            <a:spLocks noGrp="1"/>
          </p:cNvSpPr>
          <p:nvPr>
            <p:ph type="title"/>
          </p:nvPr>
        </p:nvSpPr>
        <p:spPr/>
        <p:txBody>
          <a:bodyPr/>
          <a:lstStyle/>
          <a:p>
            <a:r>
              <a:rPr lang="en-US" dirty="0"/>
              <a:t>Stakeholders to provide key insight</a:t>
            </a:r>
            <a:br>
              <a:rPr lang="en-US" dirty="0"/>
            </a:br>
            <a:r>
              <a:rPr lang="en-US" dirty="0"/>
              <a:t>Chris Hui (Team Lead)</a:t>
            </a:r>
            <a:br>
              <a:rPr lang="en-US" dirty="0"/>
            </a:br>
            <a:r>
              <a:rPr lang="en-US" dirty="0"/>
              <a:t>Chanel Adams (Reliability Engineer)</a:t>
            </a:r>
            <a:br>
              <a:rPr lang="en-US" dirty="0"/>
            </a:br>
            <a:r>
              <a:rPr lang="en-US" dirty="0"/>
              <a:t>Jonas Richards (Asset Integrity Manager)</a:t>
            </a:r>
            <a:br>
              <a:rPr lang="en-US" dirty="0"/>
            </a:br>
            <a:r>
              <a:rPr lang="en-US" dirty="0"/>
              <a:t>Jane </a:t>
            </a:r>
            <a:r>
              <a:rPr lang="en-US" dirty="0" err="1"/>
              <a:t>Steere</a:t>
            </a:r>
            <a:r>
              <a:rPr lang="en-US" dirty="0"/>
              <a:t> (Principal Maintenance)</a:t>
            </a:r>
            <a:br>
              <a:rPr lang="en-US" dirty="0"/>
            </a:br>
            <a:r>
              <a:rPr lang="en-US" dirty="0"/>
              <a:t>Fargo Williams (Change Manager)</a:t>
            </a:r>
            <a:br>
              <a:rPr lang="en-US" dirty="0"/>
            </a:br>
            <a:r>
              <a:rPr lang="en-US" dirty="0"/>
              <a:t>Bruce Banner (Maintenance SME)</a:t>
            </a:r>
            <a:br>
              <a:rPr lang="en-US" dirty="0"/>
            </a:br>
            <a:r>
              <a:rPr lang="en-US" dirty="0"/>
              <a:t>Tara Starr(Maintenance SME)</a:t>
            </a:r>
          </a:p>
        </p:txBody>
      </p:sp>
    </p:spTree>
    <p:extLst>
      <p:ext uri="{BB962C8B-B14F-4D97-AF65-F5344CB8AC3E}">
        <p14:creationId xmlns:p14="http://schemas.microsoft.com/office/powerpoint/2010/main" val="214393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95E4-9DA4-B180-E43D-4F025FABF5CD}"/>
              </a:ext>
            </a:extLst>
          </p:cNvPr>
          <p:cNvSpPr>
            <a:spLocks noGrp="1"/>
          </p:cNvSpPr>
          <p:nvPr>
            <p:ph type="title"/>
          </p:nvPr>
        </p:nvSpPr>
        <p:spPr/>
        <p:txBody>
          <a:bodyPr/>
          <a:lstStyle/>
          <a:p>
            <a:r>
              <a:rPr lang="en-US" dirty="0"/>
              <a:t>What key data sources are required?</a:t>
            </a:r>
            <a:br>
              <a:rPr lang="en-US" dirty="0"/>
            </a:br>
            <a:r>
              <a:rPr lang="en-US" dirty="0"/>
              <a:t>Maintenance logs: indicating ‘excess wear’ is responsible for at least 80% of the work requests (</a:t>
            </a:r>
            <a:r>
              <a:rPr lang="en-US" dirty="0" err="1"/>
              <a:t>equipments</a:t>
            </a:r>
            <a:r>
              <a:rPr lang="en-US" dirty="0"/>
              <a:t>, ore crushers, has been used far more than what was expected by the manufacturer)</a:t>
            </a:r>
            <a:br>
              <a:rPr lang="en-US" dirty="0"/>
            </a:br>
            <a:br>
              <a:rPr lang="en-US" dirty="0"/>
            </a:br>
            <a:r>
              <a:rPr lang="en-US" dirty="0"/>
              <a:t>Information from:</a:t>
            </a:r>
            <a:br>
              <a:rPr lang="en-US" dirty="0"/>
            </a:br>
            <a:r>
              <a:rPr lang="en-US" dirty="0"/>
              <a:t>Data Historian: includes information on how many </a:t>
            </a:r>
            <a:r>
              <a:rPr lang="en-US" dirty="0" err="1"/>
              <a:t>tonnes</a:t>
            </a:r>
            <a:r>
              <a:rPr lang="en-US" dirty="0"/>
              <a:t> of iron ore have been processed by the ore crushers</a:t>
            </a:r>
            <a:br>
              <a:rPr lang="en-US" dirty="0"/>
            </a:br>
            <a:br>
              <a:rPr lang="en-US" dirty="0"/>
            </a:br>
            <a:r>
              <a:rPr lang="en-US" dirty="0"/>
              <a:t>Ellipse Maintenance Database: includes information on the old work orders that used to be raised for our equipment, before the upgrade to SAP</a:t>
            </a:r>
            <a:br>
              <a:rPr lang="en-US" dirty="0"/>
            </a:br>
            <a:br>
              <a:rPr lang="en-US" dirty="0"/>
            </a:br>
            <a:r>
              <a:rPr lang="en-US" dirty="0" err="1"/>
              <a:t>SAP</a:t>
            </a:r>
            <a:r>
              <a:rPr lang="en-US" dirty="0"/>
              <a:t> Maintenance Database:  is the most up to date information source on our equipment logs and work order requests that have been raised for maintenance work for our ore crushers and other pieces of our equipment</a:t>
            </a:r>
            <a:br>
              <a:rPr lang="en-US" dirty="0"/>
            </a:br>
            <a:br>
              <a:rPr lang="en-US" dirty="0"/>
            </a:br>
            <a:r>
              <a:rPr lang="en-US" dirty="0"/>
              <a:t>Additional Systems worth considering are:</a:t>
            </a:r>
            <a:br>
              <a:rPr lang="en-US" dirty="0"/>
            </a:br>
            <a:r>
              <a:rPr lang="en-US" dirty="0"/>
              <a:t>T3000 DS: Sends raw streaming data on vibrations, temperature and the humidity of the ore crushers to Data Historian</a:t>
            </a:r>
            <a:br>
              <a:rPr lang="en-US" dirty="0"/>
            </a:br>
            <a:br>
              <a:rPr lang="en-US" dirty="0"/>
            </a:br>
            <a:r>
              <a:rPr lang="en-US" dirty="0"/>
              <a:t>Ore Crusher System: includes a high-level process map outlining how the Ore Crusher System works for individual ore crusher models</a:t>
            </a:r>
            <a:br>
              <a:rPr lang="en-US" dirty="0"/>
            </a:br>
            <a:br>
              <a:rPr lang="en-US" dirty="0"/>
            </a:br>
            <a:endParaRPr lang="en-US" dirty="0"/>
          </a:p>
        </p:txBody>
      </p:sp>
    </p:spTree>
    <p:extLst>
      <p:ext uri="{BB962C8B-B14F-4D97-AF65-F5344CB8AC3E}">
        <p14:creationId xmlns:p14="http://schemas.microsoft.com/office/powerpoint/2010/main" val="393115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4D20-976C-3A3A-0217-99195CEAB1EF}"/>
              </a:ext>
            </a:extLst>
          </p:cNvPr>
          <p:cNvSpPr>
            <a:spLocks noGrp="1"/>
          </p:cNvSpPr>
          <p:nvPr>
            <p:ph type="title"/>
          </p:nvPr>
        </p:nvSpPr>
        <p:spPr/>
        <p:txBody>
          <a:bodyPr/>
          <a:lstStyle/>
          <a:p>
            <a:pPr marL="0" marR="0" lvl="0" indent="0" algn="l" rtl="0">
              <a:lnSpc>
                <a:spcPct val="100000"/>
              </a:lnSpc>
              <a:spcBef>
                <a:spcPts val="0"/>
              </a:spcBef>
              <a:spcAft>
                <a:spcPts val="0"/>
              </a:spcAft>
              <a:buNone/>
            </a:pPr>
            <a:r>
              <a:rPr lang="en-US" dirty="0"/>
              <a:t>Context</a:t>
            </a:r>
            <a:br>
              <a:rPr lang="en-US" dirty="0"/>
            </a:br>
            <a:r>
              <a:rPr lang="en-AU" sz="2000" b="1" i="0" u="none" strike="noStrike" cap="none" dirty="0">
                <a:solidFill>
                  <a:srgbClr val="000000"/>
                </a:solidFill>
                <a:latin typeface="Arial"/>
                <a:ea typeface="Arial"/>
                <a:cs typeface="Arial"/>
                <a:sym typeface="Arial"/>
              </a:rPr>
              <a:t>&lt;Why are </a:t>
            </a:r>
            <a:r>
              <a:rPr lang="en-AU" sz="2000" b="1" dirty="0"/>
              <a:t>you</a:t>
            </a:r>
            <a:r>
              <a:rPr lang="en-AU" sz="2000" b="1" i="0" u="none" strike="noStrike" cap="none" dirty="0">
                <a:solidFill>
                  <a:srgbClr val="000000"/>
                </a:solidFill>
                <a:latin typeface="Arial"/>
                <a:ea typeface="Arial"/>
                <a:cs typeface="Arial"/>
                <a:sym typeface="Arial"/>
              </a:rPr>
              <a:t> </a:t>
            </a:r>
            <a:r>
              <a:rPr lang="en-AU" sz="2000" b="1" dirty="0"/>
              <a:t>working on this problem</a:t>
            </a:r>
            <a:r>
              <a:rPr lang="en-AU" sz="2000" b="1" i="0" u="none" strike="noStrike" cap="none" dirty="0">
                <a:solidFill>
                  <a:srgbClr val="000000"/>
                </a:solidFill>
                <a:latin typeface="Arial"/>
                <a:ea typeface="Arial"/>
                <a:cs typeface="Arial"/>
                <a:sym typeface="Arial"/>
              </a:rPr>
              <a:t>?&gt;</a:t>
            </a:r>
            <a:br>
              <a:rPr lang="en-AU" sz="2000" b="1" i="0" u="none" strike="noStrike" cap="none" dirty="0">
                <a:solidFill>
                  <a:srgbClr val="000000"/>
                </a:solidFill>
                <a:latin typeface="Arial"/>
                <a:ea typeface="Arial"/>
                <a:cs typeface="Arial"/>
                <a:sym typeface="Arial"/>
              </a:rPr>
            </a:br>
            <a:r>
              <a:rPr lang="en-AU" sz="2000" b="1" dirty="0" err="1"/>
              <a:t>Monalco</a:t>
            </a:r>
            <a:r>
              <a:rPr lang="en-AU" sz="2000" b="1" dirty="0"/>
              <a:t> Mining is one of the world’s largest iron ore mining companies in the world. Its exploration efforts have revealed significant iron resources in the Bass-Shingle Basin in Western Australia.</a:t>
            </a:r>
            <a:br>
              <a:rPr lang="en-AU" sz="2000" b="1" dirty="0"/>
            </a:br>
            <a:r>
              <a:rPr lang="en-AU" sz="2000" b="1" dirty="0"/>
              <a:t>Demand for iron has been increasing around the world and market prices have ramped up significantly to $110 per ton of iron ore. To accommodate market demand, </a:t>
            </a:r>
            <a:r>
              <a:rPr lang="en-AU" sz="2000" b="1" dirty="0" err="1"/>
              <a:t>Monalco</a:t>
            </a:r>
            <a:r>
              <a:rPr lang="en-AU" sz="2000" dirty="0"/>
              <a:t>, along with many other mining organizations, has invested heavily in operating technologies such as ore-crushers and has poured money into maintenance to maximize production of iron ore. However, with the increase market supply, which is rapidly overtaking demand, prices have now shifted downwards, averaging $55/ton. </a:t>
            </a:r>
            <a:br>
              <a:rPr lang="en-AU" sz="2000" dirty="0"/>
            </a:br>
            <a:r>
              <a:rPr lang="en-AU" sz="2000" dirty="0"/>
              <a:t>Problem: Increased operational cost of $30M for annual maintenance of ore crushers</a:t>
            </a:r>
            <a:br>
              <a:rPr lang="en-AU" sz="2000" dirty="0"/>
            </a:br>
            <a:r>
              <a:rPr lang="en-AU" sz="2000" dirty="0"/>
              <a:t>Goal: Management want to resolve spending issue by exhibiting spending discipline and reduce operating cost until they are back to acceptable levels by shaving off ~%20 worth of cost over the year </a:t>
            </a:r>
            <a:r>
              <a:rPr lang="en-AU" sz="2000" dirty="0" err="1"/>
              <a:t>w.r.t.</a:t>
            </a:r>
            <a:r>
              <a:rPr lang="en-AU" sz="2000" dirty="0"/>
              <a:t> ore crushers maintenance as a buffer to weather future downward shift in pricing</a:t>
            </a:r>
            <a:br>
              <a:rPr lang="en-AU" sz="2000" dirty="0"/>
            </a:br>
            <a:r>
              <a:rPr lang="en-AU" sz="2000" dirty="0"/>
              <a:t>Market demand has increased worldwide but market supply is rapidly overtaking demand causing prices to drop from $110/ton to $55/ton.</a:t>
            </a:r>
            <a:endParaRPr lang="en-US" dirty="0"/>
          </a:p>
        </p:txBody>
      </p:sp>
    </p:spTree>
    <p:extLst>
      <p:ext uri="{BB962C8B-B14F-4D97-AF65-F5344CB8AC3E}">
        <p14:creationId xmlns:p14="http://schemas.microsoft.com/office/powerpoint/2010/main" val="203919091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1796</Words>
  <Application>Microsoft Office PowerPoint</Application>
  <PresentationFormat>On-screen Show (4:3)</PresentationFormat>
  <Paragraphs>52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Quattrocento Sans</vt:lpstr>
      <vt:lpstr>Synergy_CF_YNR002</vt:lpstr>
      <vt:lpstr>Problem Statement Worksheet (Hypothesis Formation)</vt:lpstr>
      <vt:lpstr>Criteria for Success In response to worsening market conditions , the management team at Monalco has decided to focus on streamlining cost, particularly maintenance expenditure, to limit the impact this has on the business profitability  Monalco Mining will adopt the recommended OEM limit of one maintenance event at every 50,000 tons of iron ore processed to decrease work requests on ore crushers and decrease the cost per year by 20% for maintenance expenditure on ore crushers in order to withstand future downshifts in ore pricing. This recommendation will be adopted and implemented for business use immediately. </vt:lpstr>
      <vt:lpstr>Scope of Solution Space Follow OEM guideline to perform one maintenance event every 50,000 tons of iron ore processed  Per OEM guideline equipment were meant to be maintained every 3 years not every year as the company was doing  Following the OEM guideline will decrease work requests from 80% to (50%? by 30%?)  Decrease spending from $30M (to $26M) for annual maintenance expenditure to 20% less per year  The adoption and implementation of recommended OEM limit of one maintenance event at every 50,000 tons of iron ore processed will be applied to ore crusher equipments in order to impact business profitability decreasing maintenance expenditure of $30M to 20/% less.   </vt:lpstr>
      <vt:lpstr>Constraints within Solution Space Cutting down maintenance events will likely face resistance from the reliability engineering team; this could be addressed by following OEM guidelines. We can not cut more than the recommended OEM (Original Equipment Manufacturer) guide limit of one maintenance event at every 50,000 tons of iron ore processed  key concern is that the company has been operating beyond the limits of the equipment for a while and it is eating into the profit margins of the company. This is addressed by following OEM guidelines on maintenance for ore crushers by limiting to one maintenance event at every 50,000 tons of iron ore processed and decreasing work order for maintaining the ore crusher equipments.   Work orders for 2018 indicate that $30M was spend on ore crusher maintenance and with this forecast to rise to $45M for 2019 Records show huge discrepancies in the Year-on-Year spending patterns for a number of the company’s asset primarily the ore crushers  </vt:lpstr>
      <vt:lpstr>Summary Monalco Mining is one of the world’s largest iron ore mining companies in the world whose iron ore resources are located at  the Bass-Shingle Basin in Western Australia. Due to the high demand for iron around the world, market prices went up significantly to $110 per ton of iron ore. To accommodate this high demand, Monalco Mining has invested  in operating technologies such as ore-crushers and has poured a lot of money into maintenance to maximize production of iron ore. Due to increased market supply which is overtaking demand, the prices have shifted downwards averaging $55/ton. According to maintenance subject matter experts have indicated that the annual maintenance expenditures for ore crushers is $30M and is predicted to rise to $45M.  Management has expressed the desire to reduce ore crushers maintenance costs for the year by ~20%, in order to limit the impact of this event on the company’s profitability. Adoption and implementation of the recommended OEM limit of one maintenance event at every 50,000 tons of iron ore processed and follow OEM guide to maintain the ore crushers every 3 years. By following these guidelines, this will decrease excess wear to the ore crusher equipments which is responsible for 80% of the work orders on the maintenance logs. A decrease in the maintenance work orders will decrease yearly maintenance expenditures on these ore crusher equipments. </vt:lpstr>
      <vt:lpstr>Stakeholders to provide key insight Chris Hui (Team Lead) Chanel Adams (Reliability Engineer) Jonas Richards (Asset Integrity Manager) Jane Steere (Principal Maintenance) Fargo Williams (Change Manager) Bruce Banner (Maintenance SME) Tara Starr(Maintenance SME)</vt:lpstr>
      <vt:lpstr>What key data sources are required? Maintenance logs: indicating ‘excess wear’ is responsible for at least 80% of the work requests (equipments, ore crushers, has been used far more than what was expected by the manufacturer)  Information from: Data Historian: includes information on how many tonnes of iron ore have been processed by the ore crushers  Ellipse Maintenance Database: includes information on the old work orders that used to be raised for our equipment, before the upgrade to SAP  SAP Maintenance Database:  is the most up to date information source on our equipment logs and work order requests that have been raised for maintenance work for our ore crushers and other pieces of our equipment  Additional Systems worth considering are: T3000 DS: Sends raw streaming data on vibrations, temperature and the humidity of the ore crushers to Data Historian  Ore Crusher System: includes a high-level process map outlining how the Ore Crusher System works for individual ore crusher models  </vt:lpstr>
      <vt:lpstr>Context &lt;Why are you working on this problem?&gt; Monalco Mining is one of the world’s largest iron ore mining companies in the world. Its exploration efforts have revealed significant iron resources in the Bass-Shingle Basin in Western Australia. Demand for iron has been increasing around the world and market prices have ramped up significantly to $110 per ton of iron ore. To accommodate market demand, Monalco, along with many other mining organizations, has invested heavily in operating technologies such as ore-crushers and has poured money into maintenance to maximize production of iron ore. However, with the increase market supply, which is rapidly overtaking demand, prices have now shifted downwards, averaging $55/ton.  Problem: Increased operational cost of $30M for annual maintenance of ore crushers Goal: Management want to resolve spending issue by exhibiting spending discipline and reduce operating cost until they are back to acceptable levels by shaving off ~%20 worth of cost over the year w.r.t. ore crushers maintenance as a buffer to weather future downward shift in pricing Market demand has increased worldwide but market supply is rapidly overtaking demand causing prices to drop from $110/ton to $55/ton.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Charrie Mascio</cp:lastModifiedBy>
  <cp:revision>2</cp:revision>
  <cp:lastPrinted>2022-12-21T18:12:49Z</cp:lastPrinted>
  <dcterms:modified xsi:type="dcterms:W3CDTF">2022-12-21T18:14:46Z</dcterms:modified>
</cp:coreProperties>
</file>