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3389906/"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388fb90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388fb90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Lato"/>
                <a:ea typeface="Lato"/>
                <a:cs typeface="Lato"/>
                <a:sym typeface="Lato"/>
              </a:rPr>
              <a:t>The training of decision trees requires a tradeoff between variance and bias.</a:t>
            </a:r>
            <a:endParaRPr sz="1500">
              <a:latin typeface="Lato"/>
              <a:ea typeface="Lato"/>
              <a:cs typeface="Lato"/>
              <a:sym typeface="Lato"/>
            </a:endParaRPr>
          </a:p>
          <a:p>
            <a:pPr indent="0" lvl="0" marL="0" rtl="0" algn="l">
              <a:spcBef>
                <a:spcPts val="0"/>
              </a:spcBef>
              <a:spcAft>
                <a:spcPts val="0"/>
              </a:spcAft>
              <a:buNone/>
            </a:pPr>
            <a:r>
              <a:rPr lang="en-GB" sz="1500">
                <a:latin typeface="Lato"/>
                <a:ea typeface="Lato"/>
                <a:cs typeface="Lato"/>
                <a:sym typeface="Lato"/>
              </a:rPr>
              <a:t>Training of decision trees has potential to produce suboptimal results, which will not generalise well.</a:t>
            </a:r>
            <a:endParaRPr sz="1500">
              <a:latin typeface="Lato"/>
              <a:ea typeface="Lato"/>
              <a:cs typeface="Lato"/>
              <a:sym typeface="Lato"/>
            </a:endParaRPr>
          </a:p>
          <a:p>
            <a:pPr indent="0" lvl="0" marL="0" rtl="0" algn="l">
              <a:spcBef>
                <a:spcPts val="0"/>
              </a:spcBef>
              <a:spcAft>
                <a:spcPts val="0"/>
              </a:spcAft>
              <a:buNone/>
            </a:pPr>
            <a:r>
              <a:rPr lang="en-GB" sz="1500">
                <a:latin typeface="Lato"/>
                <a:ea typeface="Lato"/>
                <a:cs typeface="Lato"/>
                <a:sym typeface="Lato"/>
              </a:rPr>
              <a:t>Random forests are a more robust method that trains multiple models for the same problem and aggregates predictions from multiple models. For classifiers such as we are building here, the reported classification is the majority vote of all components models.</a:t>
            </a:r>
            <a:endParaRPr sz="1500">
              <a:latin typeface="Lato"/>
              <a:ea typeface="Lato"/>
              <a:cs typeface="Lato"/>
              <a:sym typeface="Lato"/>
            </a:endParaRPr>
          </a:p>
          <a:p>
            <a:pPr indent="0" lvl="0" marL="0" rtl="0" algn="l">
              <a:spcBef>
                <a:spcPts val="0"/>
              </a:spcBef>
              <a:spcAft>
                <a:spcPts val="0"/>
              </a:spcAft>
              <a:buNone/>
            </a:pPr>
            <a:r>
              <a:rPr lang="en-GB" sz="1500">
                <a:latin typeface="Lato"/>
                <a:ea typeface="Lato"/>
                <a:cs typeface="Lato"/>
                <a:sym typeface="Lato"/>
              </a:rPr>
              <a:t>Bias means that a classifier fails to identify a general features of the training data. </a:t>
            </a:r>
            <a:endParaRPr sz="1500">
              <a:latin typeface="Lato"/>
              <a:ea typeface="Lato"/>
              <a:cs typeface="Lato"/>
              <a:sym typeface="Lato"/>
            </a:endParaRPr>
          </a:p>
          <a:p>
            <a:pPr indent="0" lvl="0" marL="0" rtl="0" algn="l">
              <a:spcBef>
                <a:spcPts val="0"/>
              </a:spcBef>
              <a:spcAft>
                <a:spcPts val="0"/>
              </a:spcAft>
              <a:buNone/>
            </a:pPr>
            <a:r>
              <a:rPr lang="en-GB" sz="1500">
                <a:latin typeface="Lato"/>
                <a:ea typeface="Lato"/>
                <a:cs typeface="Lato"/>
                <a:sym typeface="Lato"/>
              </a:rPr>
              <a:t>The training of decision trees is a heuristic-based process, which is not guaranteed to produce optimal results. The process is prone to identifying local minima.</a:t>
            </a:r>
            <a:endParaRPr sz="1500">
              <a:latin typeface="Lato"/>
              <a:ea typeface="Lato"/>
              <a:cs typeface="Lato"/>
              <a:sym typeface="Lato"/>
            </a:endParaRPr>
          </a:p>
          <a:p>
            <a:pPr indent="0" lvl="0" marL="0" rtl="0" algn="l">
              <a:spcBef>
                <a:spcPts val="0"/>
              </a:spcBef>
              <a:spcAft>
                <a:spcPts val="0"/>
              </a:spcAft>
              <a:buNone/>
            </a:pPr>
            <a:r>
              <a:rPr lang="en-GB" sz="1500">
                <a:latin typeface="Lato"/>
                <a:ea typeface="Lato"/>
                <a:cs typeface="Lato"/>
                <a:sym typeface="Lato"/>
              </a:rPr>
              <a:t>Random forests makes a random choice of variables to consider at each split, for each tree. This forces the algorithm to explore a wider search space that would happen with decision trees.</a:t>
            </a:r>
            <a:endParaRPr sz="1500">
              <a:latin typeface="Lato"/>
              <a:ea typeface="Lato"/>
              <a:cs typeface="Lato"/>
              <a:sym typeface="Lato"/>
            </a:endParaRPr>
          </a:p>
          <a:p>
            <a:pPr indent="0" lvl="0" marL="0" rtl="0" algn="l">
              <a:spcBef>
                <a:spcPts val="0"/>
              </a:spcBef>
              <a:spcAft>
                <a:spcPts val="0"/>
              </a:spcAft>
              <a:buNone/>
            </a:pPr>
            <a:r>
              <a:rPr lang="en-GB" sz="1500">
                <a:latin typeface="Lato"/>
                <a:ea typeface="Lato"/>
                <a:cs typeface="Lato"/>
                <a:sym typeface="Lato"/>
              </a:rPr>
              <a:t>A random forest might be able to generalise training data even where there is a particularly dominant variable in the training data, as it can force consideration of the data without that variable.</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3f5e6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3f5e6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A </a:t>
            </a:r>
            <a:r>
              <a:rPr lang="en-GB">
                <a:latin typeface="Lato"/>
                <a:ea typeface="Lato"/>
                <a:cs typeface="Lato"/>
                <a:sym typeface="Lato"/>
              </a:rPr>
              <a:t>simple illustration of the random forest. For a classifier system, the output is the majority vote.</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There is no requirement nor expectation that decision trees within the forest will have similar depth, number of leaf nodes etc.</a:t>
            </a:r>
            <a:endParaRPr>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a:solidFill>
                  <a:schemeClr val="dk1"/>
                </a:solidFill>
                <a:latin typeface="Lato"/>
                <a:ea typeface="Lato"/>
                <a:cs typeface="Lato"/>
                <a:sym typeface="Lato"/>
              </a:rPr>
              <a:t>The number of trees (N) might be larger. Results in this presentation used 500 trees in the ensemble.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In general, random forests are problematic to visualise, particularly when N gets large.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43f5e665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43f5e665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Overfitting is where the system models noise in the </a:t>
            </a:r>
            <a:r>
              <a:rPr lang="en-GB"/>
              <a:t>training</a:t>
            </a:r>
            <a:r>
              <a:rPr lang="en-GB"/>
              <a:t> data, fitting the model to the training data rather than general features of the population being modelled.</a:t>
            </a:r>
            <a:endParaRPr/>
          </a:p>
          <a:p>
            <a:pPr indent="0" lvl="0" marL="0" rtl="0" algn="l">
              <a:spcBef>
                <a:spcPts val="0"/>
              </a:spcBef>
              <a:spcAft>
                <a:spcPts val="0"/>
              </a:spcAft>
              <a:buNone/>
            </a:pPr>
            <a:r>
              <a:rPr lang="en-GB"/>
              <a:t>Bias is introduced where a model cannot detect some general features of the data (and cannot therefore use them in its classification).</a:t>
            </a:r>
            <a:endParaRPr/>
          </a:p>
          <a:p>
            <a:pPr indent="0" lvl="0" marL="0" rtl="0" algn="l">
              <a:spcBef>
                <a:spcPts val="0"/>
              </a:spcBef>
              <a:spcAft>
                <a:spcPts val="0"/>
              </a:spcAft>
              <a:buNone/>
            </a:pPr>
            <a:r>
              <a:rPr lang="en-GB"/>
              <a:t>Averages of </a:t>
            </a:r>
            <a:r>
              <a:rPr lang="en-GB"/>
              <a:t>samples</a:t>
            </a:r>
            <a:r>
              <a:rPr lang="en-GB"/>
              <a:t> from a population have less variance than the population. Aggregating classifications from multiple decision trees reduces variance. </a:t>
            </a:r>
            <a:endParaRPr/>
          </a:p>
          <a:p>
            <a:pPr indent="0" lvl="0" marL="0" rtl="0" algn="l">
              <a:spcBef>
                <a:spcPts val="0"/>
              </a:spcBef>
              <a:spcAft>
                <a:spcPts val="0"/>
              </a:spcAft>
              <a:buNone/>
            </a:pPr>
            <a:r>
              <a:rPr lang="en-GB"/>
              <a:t>The random choice of variables to be considered at each split off the tree helps reduce the possibility of	the </a:t>
            </a:r>
            <a:r>
              <a:rPr lang="en-GB"/>
              <a:t>algorithm arriving at a suboptimal decision. </a:t>
            </a:r>
            <a:endParaRPr/>
          </a:p>
          <a:p>
            <a:pPr indent="0" lvl="0" marL="0" rtl="0" algn="l">
              <a:spcBef>
                <a:spcPts val="0"/>
              </a:spcBef>
              <a:spcAft>
                <a:spcPts val="0"/>
              </a:spcAft>
              <a:buNone/>
            </a:pPr>
            <a:r>
              <a:rPr lang="en-GB"/>
              <a:t>If the training data is not representative of the population from which is drawn because it over-represents the importance of some variable, the random forest is able to seek generalized relationships amongst the other variables. Thus when operating on unseen data from that population, the random forest will still be able to make accurate predictions.</a:t>
            </a:r>
            <a:endParaRPr/>
          </a:p>
          <a:p>
            <a:pPr indent="0" lvl="0" marL="0" rtl="0" algn="l">
              <a:spcBef>
                <a:spcPts val="0"/>
              </a:spcBef>
              <a:spcAft>
                <a:spcPts val="0"/>
              </a:spcAft>
              <a:buNone/>
            </a:pPr>
            <a:r>
              <a:rPr lang="en-GB"/>
              <a:t>One disadvantage of the random forest is that it does not provide information about the significance of variables in the model. It is however able to indicate the relative importance of variables within in the forest. It does retain some explanatory power.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38211918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38211918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rPr>
              <a:t>Relies on the assumption that the value of a data point is determined by the data points around it</a:t>
            </a:r>
            <a:endParaRPr sz="1300">
              <a:solidFill>
                <a:srgbClr val="595959"/>
              </a:solidFill>
            </a:endParaRPr>
          </a:p>
          <a:p>
            <a:pPr indent="0" lvl="0" marL="0" rtl="0" algn="l">
              <a:lnSpc>
                <a:spcPct val="115000"/>
              </a:lnSpc>
              <a:spcBef>
                <a:spcPts val="1200"/>
              </a:spcBef>
              <a:spcAft>
                <a:spcPts val="1200"/>
              </a:spcAft>
              <a:buNone/>
            </a:pPr>
            <a:r>
              <a:rPr lang="en-GB" sz="1300">
                <a:solidFill>
                  <a:srgbClr val="595959"/>
                </a:solidFill>
              </a:rPr>
              <a:t>We looked at the </a:t>
            </a:r>
            <a:r>
              <a:rPr b="1" lang="en-GB" sz="1300">
                <a:solidFill>
                  <a:srgbClr val="595959"/>
                </a:solidFill>
              </a:rPr>
              <a:t>9</a:t>
            </a:r>
            <a:r>
              <a:rPr lang="en-GB" sz="1300">
                <a:solidFill>
                  <a:srgbClr val="595959"/>
                </a:solidFill>
              </a:rPr>
              <a:t> closest samples in order to assign benign vs. malignant designation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057f7fd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057f7f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rPr>
              <a:t>Relies on the assumption that the value of a data point is determined by the data points around it</a:t>
            </a:r>
            <a:endParaRPr sz="1300">
              <a:solidFill>
                <a:srgbClr val="595959"/>
              </a:solidFill>
            </a:endParaRPr>
          </a:p>
          <a:p>
            <a:pPr indent="0" lvl="0" marL="0" rtl="0" algn="l">
              <a:lnSpc>
                <a:spcPct val="115000"/>
              </a:lnSpc>
              <a:spcBef>
                <a:spcPts val="1200"/>
              </a:spcBef>
              <a:spcAft>
                <a:spcPts val="0"/>
              </a:spcAft>
              <a:buNone/>
            </a:pPr>
            <a:r>
              <a:rPr lang="en-GB" sz="1300">
                <a:solidFill>
                  <a:srgbClr val="595959"/>
                </a:solidFill>
              </a:rPr>
              <a:t>We looked at the </a:t>
            </a:r>
            <a:r>
              <a:rPr b="1" lang="en-GB" sz="1300">
                <a:solidFill>
                  <a:srgbClr val="595959"/>
                </a:solidFill>
              </a:rPr>
              <a:t>9</a:t>
            </a:r>
            <a:r>
              <a:rPr lang="en-GB" sz="1300">
                <a:solidFill>
                  <a:srgbClr val="595959"/>
                </a:solidFill>
              </a:rPr>
              <a:t> closest samples in order to assign benign vs. malignant designation</a:t>
            </a:r>
            <a:endParaRPr sz="1300">
              <a:solidFill>
                <a:srgbClr val="595959"/>
              </a:solidFill>
            </a:endParaRPr>
          </a:p>
          <a:p>
            <a:pPr indent="0" lvl="0" marL="0" rtl="0" algn="l">
              <a:lnSpc>
                <a:spcPct val="115000"/>
              </a:lnSpc>
              <a:spcBef>
                <a:spcPts val="1200"/>
              </a:spcBef>
              <a:spcAft>
                <a:spcPts val="0"/>
              </a:spcAft>
              <a:buNone/>
            </a:pPr>
            <a:r>
              <a:t/>
            </a:r>
            <a:endParaRPr sz="1300">
              <a:solidFill>
                <a:srgbClr val="595959"/>
              </a:solidFill>
            </a:endParaRPr>
          </a:p>
          <a:p>
            <a:pPr indent="-301625" lvl="0" marL="457200" rtl="0" algn="l">
              <a:lnSpc>
                <a:spcPct val="115000"/>
              </a:lnSpc>
              <a:spcBef>
                <a:spcPts val="1200"/>
              </a:spcBef>
              <a:spcAft>
                <a:spcPts val="0"/>
              </a:spcAft>
              <a:buClr>
                <a:srgbClr val="595858"/>
              </a:buClr>
              <a:buSzPts val="1150"/>
              <a:buFont typeface="Roboto"/>
              <a:buAutoNum type="arabicPeriod"/>
            </a:pPr>
            <a:r>
              <a:rPr lang="en-GB" sz="1150">
                <a:solidFill>
                  <a:srgbClr val="595858"/>
                </a:solidFill>
                <a:highlight>
                  <a:srgbClr val="FFFFFF"/>
                </a:highlight>
                <a:latin typeface="Roboto"/>
                <a:ea typeface="Roboto"/>
                <a:cs typeface="Roboto"/>
                <a:sym typeface="Roboto"/>
              </a:rPr>
              <a:t>Calculate the distance between test data and each row of training data. Here we will use Euclidean distance as our distance metric since it’s the most popular method. The other metrics that can be used are Chebyshev, cosine, etc.</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GB" sz="1150">
                <a:solidFill>
                  <a:srgbClr val="595858"/>
                </a:solidFill>
                <a:highlight>
                  <a:srgbClr val="FFFFFF"/>
                </a:highlight>
                <a:latin typeface="Roboto"/>
                <a:ea typeface="Roboto"/>
                <a:cs typeface="Roboto"/>
                <a:sym typeface="Roboto"/>
              </a:rPr>
              <a:t>Sort the calculated distances in ascending order based on distance values</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GB" sz="1150">
                <a:solidFill>
                  <a:srgbClr val="595858"/>
                </a:solidFill>
                <a:highlight>
                  <a:srgbClr val="FFFFFF"/>
                </a:highlight>
                <a:latin typeface="Roboto"/>
                <a:ea typeface="Roboto"/>
                <a:cs typeface="Roboto"/>
                <a:sym typeface="Roboto"/>
              </a:rPr>
              <a:t>Get top k rows from the sorted array</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GB" sz="1150">
                <a:solidFill>
                  <a:srgbClr val="595858"/>
                </a:solidFill>
                <a:highlight>
                  <a:srgbClr val="FFFFFF"/>
                </a:highlight>
                <a:latin typeface="Roboto"/>
                <a:ea typeface="Roboto"/>
                <a:cs typeface="Roboto"/>
                <a:sym typeface="Roboto"/>
              </a:rPr>
              <a:t>Get the most frequent class of these rows</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lang="en-GB" sz="1150">
                <a:solidFill>
                  <a:srgbClr val="595858"/>
                </a:solidFill>
                <a:highlight>
                  <a:srgbClr val="FFFFFF"/>
                </a:highlight>
                <a:latin typeface="Roboto"/>
                <a:ea typeface="Roboto"/>
                <a:cs typeface="Roboto"/>
                <a:sym typeface="Roboto"/>
              </a:rPr>
              <a:t>Return the predicted class</a:t>
            </a:r>
            <a:endParaRPr sz="115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1200"/>
              </a:spcAft>
              <a:buNone/>
            </a:pPr>
            <a:r>
              <a:t/>
            </a:r>
            <a:endParaRPr sz="1300">
              <a:solidFill>
                <a:srgbClr val="595959"/>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3821191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3821191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057f7fd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057f7fd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rPr>
              <a:t>For this study, we are concerned with </a:t>
            </a:r>
            <a:r>
              <a:rPr b="1" lang="en-GB" sz="1300">
                <a:solidFill>
                  <a:srgbClr val="595959"/>
                </a:solidFill>
              </a:rPr>
              <a:t>sensitivity. </a:t>
            </a:r>
            <a:endParaRPr b="1" sz="13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rgbClr val="595959"/>
                </a:solidFill>
              </a:rPr>
              <a:t>High sensitivity </a:t>
            </a:r>
            <a:r>
              <a:rPr lang="en-GB" sz="1300">
                <a:solidFill>
                  <a:srgbClr val="595959"/>
                </a:solidFill>
              </a:rPr>
              <a:t>means the model has few false negatives. In this case, minimizing the number of malignant tumors classified as benign.</a:t>
            </a:r>
            <a:endParaRPr sz="13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38211918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38211918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rPr>
              <a:t>For this study, we are concerned with </a:t>
            </a:r>
            <a:r>
              <a:rPr b="1" lang="en-GB" sz="1300">
                <a:solidFill>
                  <a:srgbClr val="595959"/>
                </a:solidFill>
              </a:rPr>
              <a:t>sensitivity. </a:t>
            </a:r>
            <a:endParaRPr b="1" sz="13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rgbClr val="595959"/>
                </a:solidFill>
              </a:rPr>
              <a:t>High sensitivity </a:t>
            </a:r>
            <a:r>
              <a:rPr lang="en-GB" sz="1300">
                <a:solidFill>
                  <a:srgbClr val="595959"/>
                </a:solidFill>
              </a:rPr>
              <a:t>means the model has few false negatives. In this case, minimizing the number of malignant tumors classified as benign.</a:t>
            </a:r>
            <a:endParaRPr sz="13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88252dc4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88252dc4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33333"/>
                </a:solidFill>
                <a:highlight>
                  <a:srgbClr val="FFFFFF"/>
                </a:highlight>
                <a:latin typeface="Lato"/>
                <a:ea typeface="Lato"/>
                <a:cs typeface="Lato"/>
                <a:sym typeface="Lato"/>
              </a:rPr>
              <a:t> You will then create a video presentation that explains the practical side of using machine learning techniques for classification</a:t>
            </a:r>
            <a:endParaRPr sz="1200">
              <a:solidFill>
                <a:srgbClr val="333333"/>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0"/>
              </a:spcBef>
              <a:spcAft>
                <a:spcPts val="0"/>
              </a:spcAft>
              <a:buNone/>
            </a:pPr>
            <a:r>
              <a:rPr lang="en-GB" sz="1200">
                <a:solidFill>
                  <a:srgbClr val="333333"/>
                </a:solidFill>
                <a:highlight>
                  <a:srgbClr val="FFFFFF"/>
                </a:highlight>
                <a:latin typeface="Lato"/>
                <a:ea typeface="Lato"/>
                <a:cs typeface="Lato"/>
                <a:sym typeface="Lato"/>
              </a:rPr>
              <a:t>For your presentation, you should describe the results of your analysis. In your presentation, you should describe each algorithm at a level that is appropriate to your audience. You should also discuss the issue of misclassification. You may assume misclassifying a malignant as benign is worse than misclassifying a benign tumor as malignant</a:t>
            </a:r>
            <a:endParaRPr sz="1200">
              <a:solidFill>
                <a:srgbClr val="333333"/>
              </a:solidFill>
              <a:highlight>
                <a:srgbClr val="FFFFFF"/>
              </a:highlight>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88252dc4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88252dc4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88252d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88252d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88252dc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88252d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38211918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38211918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highlight>
                  <a:schemeClr val="lt1"/>
                </a:highlight>
                <a:latin typeface="Times New Roman"/>
                <a:ea typeface="Times New Roman"/>
                <a:cs typeface="Times New Roman"/>
                <a:sym typeface="Times New Roman"/>
              </a:rPr>
              <a:t>Histopathological interpretation is a </a:t>
            </a:r>
            <a:r>
              <a:rPr b="1" lang="en-GB" sz="1200">
                <a:solidFill>
                  <a:schemeClr val="dk1"/>
                </a:solidFill>
                <a:highlight>
                  <a:schemeClr val="lt1"/>
                </a:highlight>
                <a:latin typeface="Times New Roman"/>
                <a:ea typeface="Times New Roman"/>
                <a:cs typeface="Times New Roman"/>
                <a:sym typeface="Times New Roman"/>
              </a:rPr>
              <a:t>significant cause </a:t>
            </a:r>
            <a:r>
              <a:rPr lang="en-GB" sz="1200">
                <a:solidFill>
                  <a:schemeClr val="dk1"/>
                </a:solidFill>
                <a:highlight>
                  <a:schemeClr val="lt1"/>
                </a:highlight>
                <a:latin typeface="Times New Roman"/>
                <a:ea typeface="Times New Roman"/>
                <a:cs typeface="Times New Roman"/>
                <a:sym typeface="Times New Roman"/>
              </a:rPr>
              <a:t>of false-negative results of needle biopsies of the breast.</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highlight>
                  <a:schemeClr val="lt1"/>
                </a:highlight>
                <a:latin typeface="Times New Roman"/>
                <a:ea typeface="Times New Roman"/>
                <a:cs typeface="Times New Roman"/>
                <a:sym typeface="Times New Roman"/>
              </a:rPr>
              <a:t>In one study, 2.23% of 988 needle biopsies were later deemed false negatives</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highlight>
                  <a:schemeClr val="lt1"/>
                </a:highlight>
                <a:latin typeface="Times New Roman"/>
                <a:ea typeface="Times New Roman"/>
                <a:cs typeface="Times New Roman"/>
                <a:sym typeface="Times New Roman"/>
              </a:rPr>
              <a:t>False negatives results can lead to a delay in diagnosis and treatment of breast cancer</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200">
                <a:solidFill>
                  <a:schemeClr val="dk1"/>
                </a:solidFill>
                <a:highlight>
                  <a:schemeClr val="lt1"/>
                </a:highlight>
                <a:latin typeface="Times New Roman"/>
                <a:ea typeface="Times New Roman"/>
                <a:cs typeface="Times New Roman"/>
                <a:sym typeface="Times New Roman"/>
              </a:rPr>
              <a:t>Breast cancer is the most common malignant neoplasm and the most common cause of death among women. </a:t>
            </a:r>
            <a:endParaRPr sz="12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GB" sz="1500" u="sng">
                <a:solidFill>
                  <a:srgbClr val="0097A7"/>
                </a:solidFill>
                <a:highlight>
                  <a:schemeClr val="lt1"/>
                </a:highlight>
                <a:latin typeface="Lato"/>
                <a:ea typeface="Lato"/>
                <a:cs typeface="Lato"/>
                <a:sym typeface="Lato"/>
                <a:hlinkClick r:id="rId2">
                  <a:extLst>
                    <a:ext uri="{A12FA001-AC4F-418D-AE19-62706E023703}">
                      <ahyp:hlinkClr val="tx"/>
                    </a:ext>
                  </a:extLst>
                </a:hlinkClick>
              </a:rPr>
              <a:t>https://www.ncbi.nlm.nih.gov/pmc/articles/PMC3389906/</a:t>
            </a:r>
            <a:endParaRPr sz="1500">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t/>
            </a:r>
            <a:endParaRPr sz="1500">
              <a:solidFill>
                <a:srgbClr val="333333"/>
              </a:solidFill>
              <a:highlight>
                <a:schemeClr val="lt1"/>
              </a:highlight>
              <a:latin typeface="Lato"/>
              <a:ea typeface="Lato"/>
              <a:cs typeface="Lato"/>
              <a:sym typeface="Lato"/>
            </a:endParaRPr>
          </a:p>
          <a:p>
            <a:pPr indent="0" lvl="0" marL="0" rtl="0" algn="l">
              <a:lnSpc>
                <a:spcPct val="115000"/>
              </a:lnSpc>
              <a:spcBef>
                <a:spcPts val="1500"/>
              </a:spcBef>
              <a:spcAft>
                <a:spcPts val="0"/>
              </a:spcAft>
              <a:buNone/>
            </a:pPr>
            <a:r>
              <a:rPr lang="en-GB" sz="1350">
                <a:solidFill>
                  <a:srgbClr val="333333"/>
                </a:solidFill>
                <a:highlight>
                  <a:srgbClr val="FFFFFF"/>
                </a:highlight>
              </a:rPr>
              <a:t>A false negative happens when a test result indicates there is no disease present when there actually is disease. For cancer, this would mean a test or biopsy did not find cancer when, in fact, there is cancer. The test misses the cancer. This can delay diagnosis and ultimately lead to longer and more extensive treatment.</a:t>
            </a:r>
            <a:endParaRPr sz="1350">
              <a:solidFill>
                <a:srgbClr val="333333"/>
              </a:solidFill>
              <a:highlight>
                <a:srgbClr val="FFFFFF"/>
              </a:highlight>
            </a:endParaRPr>
          </a:p>
          <a:p>
            <a:pPr indent="0" lvl="0" marL="0" rtl="0" algn="l">
              <a:lnSpc>
                <a:spcPct val="115000"/>
              </a:lnSpc>
              <a:spcBef>
                <a:spcPts val="1500"/>
              </a:spcBef>
              <a:spcAft>
                <a:spcPts val="0"/>
              </a:spcAft>
              <a:buNone/>
            </a:pPr>
            <a:r>
              <a:rPr lang="en-GB" sz="1350">
                <a:solidFill>
                  <a:srgbClr val="333333"/>
                </a:solidFill>
                <a:highlight>
                  <a:srgbClr val="FFFFFF"/>
                </a:highlight>
              </a:rPr>
              <a:t>Some types of biopsy procedures are more prone to false negative results than others. In general, needle biopsies have a higher risk of a false negative result than a surgical biopsy. Needle biopsies take a smaller tissue sample and may miss the cancer. However, even with needle biopsies, false negative results are not common. One study looking at nearly 1,000 core needle biopsies found a false negative result rate of 2.2%. That’s just over 2 out of 100 biopsies.</a:t>
            </a:r>
            <a:endParaRPr sz="1350">
              <a:solidFill>
                <a:srgbClr val="333333"/>
              </a:solidFill>
              <a:highlight>
                <a:srgbClr val="FFFFFF"/>
              </a:highlight>
            </a:endParaRPr>
          </a:p>
          <a:p>
            <a:pPr indent="0" lvl="0" marL="0" rtl="0" algn="l">
              <a:lnSpc>
                <a:spcPct val="115000"/>
              </a:lnSpc>
              <a:spcBef>
                <a:spcPts val="1500"/>
              </a:spcBef>
              <a:spcAft>
                <a:spcPts val="0"/>
              </a:spcAft>
              <a:buNone/>
            </a:pPr>
            <a:r>
              <a:rPr lang="en-GB" sz="1350">
                <a:solidFill>
                  <a:srgbClr val="333333"/>
                </a:solidFill>
                <a:highlight>
                  <a:srgbClr val="FFFFFF"/>
                </a:highlight>
              </a:rPr>
              <a:t>Sensitivity and specificity are two terms you may hear when talking about testing accuracy, including screening tests. Sensitivity is a measurement of a test’s true positive rate—having a positive test result when cancer is actually present. The closer this number is to 100%, the more likely it is that a positive result means you have cancer. Specificity measures a test’s true negative rate—not having cancer when the test result is negative. Again, the closer to 100%, the more likely it is that a negative result means you do not have cancer.</a:t>
            </a:r>
            <a:endParaRPr sz="1350">
              <a:solidFill>
                <a:srgbClr val="333333"/>
              </a:solidFill>
              <a:highlight>
                <a:srgbClr val="FFFFFF"/>
              </a:highlight>
            </a:endParaRPr>
          </a:p>
          <a:p>
            <a:pPr indent="0" lvl="0" marL="0" rtl="0" algn="l">
              <a:spcBef>
                <a:spcPts val="1500"/>
              </a:spcBef>
              <a:spcAft>
                <a:spcPts val="0"/>
              </a:spcAft>
              <a:buNone/>
            </a:pPr>
            <a:r>
              <a:t/>
            </a:r>
            <a:endParaRPr sz="1500">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t/>
            </a:r>
            <a:endParaRPr sz="1500">
              <a:solidFill>
                <a:srgbClr val="333333"/>
              </a:solidFill>
              <a:highlight>
                <a:schemeClr val="lt1"/>
              </a:highlight>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3821191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3821191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8211918f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8211918f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500 measurements gathered from Fine Needle Aspiration of breast tissue masses</a:t>
            </a:r>
            <a:endParaRPr sz="1500">
              <a:solidFill>
                <a:srgbClr val="333333"/>
              </a:solidFill>
              <a:highlight>
                <a:schemeClr val="lt1"/>
              </a:highlight>
              <a:latin typeface="Lato"/>
              <a:ea typeface="Lato"/>
              <a:cs typeface="Lato"/>
              <a:sym typeface="Lato"/>
            </a:endParaRPr>
          </a:p>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Trained technician drew the boundary of the nuclei from the photographs of these cells</a:t>
            </a:r>
            <a:endParaRPr sz="1500">
              <a:solidFill>
                <a:srgbClr val="333333"/>
              </a:solidFill>
              <a:highlight>
                <a:schemeClr val="lt1"/>
              </a:highlight>
              <a:latin typeface="Lato"/>
              <a:ea typeface="Lato"/>
              <a:cs typeface="Lato"/>
              <a:sym typeface="Lato"/>
            </a:endParaRPr>
          </a:p>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Software calculated ten characteristics of the nuclei</a:t>
            </a:r>
            <a:endParaRPr sz="1500">
              <a:solidFill>
                <a:srgbClr val="333333"/>
              </a:solidFill>
              <a:highlight>
                <a:schemeClr val="lt1"/>
              </a:highlight>
              <a:latin typeface="Lato"/>
              <a:ea typeface="Lato"/>
              <a:cs typeface="Lato"/>
              <a:sym typeface="Lato"/>
            </a:endParaRPr>
          </a:p>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Process repeated for most or all of the nuclei in the sample</a:t>
            </a:r>
            <a:endParaRPr sz="1400">
              <a:solidFill>
                <a:srgbClr val="595959"/>
              </a:solidFill>
            </a:endParaRPr>
          </a:p>
          <a:p>
            <a:pPr indent="0" lvl="0" marL="0" rtl="0" algn="l">
              <a:spcBef>
                <a:spcPts val="1200"/>
              </a:spcBef>
              <a:spcAft>
                <a:spcPts val="0"/>
              </a:spcAft>
              <a:buNone/>
            </a:pPr>
            <a:r>
              <a:t/>
            </a:r>
            <a:endParaRPr sz="1200">
              <a:solidFill>
                <a:srgbClr val="333333"/>
              </a:solidFill>
              <a:highlight>
                <a:schemeClr val="lt1"/>
              </a:highlight>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38211918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38211918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500 measurements gathered from Fine Needle Aspiration of breast tissue masses</a:t>
            </a:r>
            <a:endParaRPr sz="1500">
              <a:solidFill>
                <a:srgbClr val="333333"/>
              </a:solidFill>
              <a:highlight>
                <a:schemeClr val="lt1"/>
              </a:highlight>
              <a:latin typeface="Lato"/>
              <a:ea typeface="Lato"/>
              <a:cs typeface="Lato"/>
              <a:sym typeface="Lato"/>
            </a:endParaRPr>
          </a:p>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Trained technician drew the boundary of the nuclei from the photographs of these cells</a:t>
            </a:r>
            <a:endParaRPr sz="1500">
              <a:solidFill>
                <a:srgbClr val="333333"/>
              </a:solidFill>
              <a:highlight>
                <a:schemeClr val="lt1"/>
              </a:highlight>
              <a:latin typeface="Lato"/>
              <a:ea typeface="Lato"/>
              <a:cs typeface="Lato"/>
              <a:sym typeface="Lato"/>
            </a:endParaRPr>
          </a:p>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Software calculated ten characteristics of the nuclei</a:t>
            </a:r>
            <a:endParaRPr sz="1500">
              <a:solidFill>
                <a:srgbClr val="333333"/>
              </a:solidFill>
              <a:highlight>
                <a:schemeClr val="lt1"/>
              </a:highlight>
              <a:latin typeface="Lato"/>
              <a:ea typeface="Lato"/>
              <a:cs typeface="Lato"/>
              <a:sym typeface="Lato"/>
            </a:endParaRPr>
          </a:p>
          <a:p>
            <a:pPr indent="-323850" lvl="0" marL="457200" rtl="0" algn="l">
              <a:lnSpc>
                <a:spcPct val="115000"/>
              </a:lnSpc>
              <a:spcBef>
                <a:spcPts val="0"/>
              </a:spcBef>
              <a:spcAft>
                <a:spcPts val="0"/>
              </a:spcAft>
              <a:buClr>
                <a:srgbClr val="333333"/>
              </a:buClr>
              <a:buSzPts val="1500"/>
              <a:buFont typeface="Lato"/>
              <a:buAutoNum type="arabicPeriod"/>
            </a:pPr>
            <a:r>
              <a:rPr lang="en-GB" sz="1500">
                <a:solidFill>
                  <a:srgbClr val="333333"/>
                </a:solidFill>
                <a:highlight>
                  <a:schemeClr val="lt1"/>
                </a:highlight>
                <a:latin typeface="Lato"/>
                <a:ea typeface="Lato"/>
                <a:cs typeface="Lato"/>
                <a:sym typeface="Lato"/>
              </a:rPr>
              <a:t>Process repeated for most or all of the nuclei in the sample</a:t>
            </a:r>
            <a:endParaRPr sz="1400">
              <a:solidFill>
                <a:srgbClr val="595959"/>
              </a:solidFill>
            </a:endParaRPr>
          </a:p>
          <a:p>
            <a:pPr indent="0" lvl="0" marL="0" rtl="0" algn="l">
              <a:spcBef>
                <a:spcPts val="1200"/>
              </a:spcBef>
              <a:spcAft>
                <a:spcPts val="0"/>
              </a:spcAft>
              <a:buNone/>
            </a:pPr>
            <a:r>
              <a:t/>
            </a:r>
            <a:endParaRPr sz="1200">
              <a:solidFill>
                <a:srgbClr val="333333"/>
              </a:solidFill>
              <a:highlight>
                <a:schemeClr val="lt1"/>
              </a:highlight>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88252d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88252d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38211918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38211918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242729"/>
                </a:solidFill>
                <a:highlight>
                  <a:srgbClr val="FFFFFF"/>
                </a:highlight>
              </a:rPr>
              <a:t>To create the tree, a computer will perform the following steps:</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AutoNum type="arabicPeriod"/>
            </a:pPr>
            <a:r>
              <a:rPr lang="en-GB" sz="1150">
                <a:solidFill>
                  <a:srgbClr val="242729"/>
                </a:solidFill>
                <a:highlight>
                  <a:srgbClr val="FFFFFF"/>
                </a:highlight>
              </a:rPr>
              <a:t>From the list of tumor characteristics data, the algorithm finds the property that best separates the tumors into two groups: Malignant (M) or Benign (B)</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AutoNum type="arabicPeriod"/>
            </a:pPr>
            <a:r>
              <a:rPr lang="en-GB" sz="1150">
                <a:solidFill>
                  <a:srgbClr val="242729"/>
                </a:solidFill>
                <a:highlight>
                  <a:srgbClr val="FFFFFF"/>
                </a:highlight>
              </a:rPr>
              <a:t>Repeat step one for each of the above groups using the remaining properties.</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AutoNum type="arabicPeriod"/>
            </a:pPr>
            <a:r>
              <a:rPr lang="en-GB" sz="1150">
                <a:solidFill>
                  <a:srgbClr val="242729"/>
                </a:solidFill>
                <a:highlight>
                  <a:srgbClr val="FFFFFF"/>
                </a:highlight>
              </a:rPr>
              <a:t>In the end, you will have a tree where at each point, you can make one of two decisions. Following a path leads to a decision. The split points will be chosen to maximize the probability of a correct classification</a:t>
            </a:r>
            <a:endParaRPr sz="1150">
              <a:solidFill>
                <a:srgbClr val="242729"/>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slide" Target="/ppt/slides/slide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308150" y="1318650"/>
            <a:ext cx="71100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52" name="Google Shape;52;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13"/>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rgbClr val="FFFFFF"/>
                </a:solidFill>
                <a:latin typeface="Raleway"/>
                <a:ea typeface="Raleway"/>
                <a:cs typeface="Raleway"/>
                <a:sym typeface="Raleway"/>
              </a:rPr>
              <a:t>Confidential</a:t>
            </a:r>
            <a:endParaRPr b="1" sz="600">
              <a:solidFill>
                <a:srgbClr val="FFFFFF"/>
              </a:solidFill>
              <a:latin typeface="Raleway"/>
              <a:ea typeface="Raleway"/>
              <a:cs typeface="Raleway"/>
              <a:sym typeface="Raleway"/>
            </a:endParaRPr>
          </a:p>
        </p:txBody>
      </p:sp>
      <p:sp>
        <p:nvSpPr>
          <p:cNvPr id="54" name="Google Shape;54;p13"/>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600">
                <a:solidFill>
                  <a:srgbClr val="FFFFFF"/>
                </a:solidFill>
                <a:latin typeface="Raleway"/>
                <a:ea typeface="Raleway"/>
                <a:cs typeface="Raleway"/>
                <a:sym typeface="Raleway"/>
              </a:rPr>
              <a:t>Customized for </a:t>
            </a:r>
            <a:r>
              <a:rPr b="1" lang="en-GB" sz="600">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55" name="Google Shape;55;p13"/>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600">
                <a:solidFill>
                  <a:srgbClr val="FFFFFF"/>
                </a:solidFill>
                <a:latin typeface="Raleway"/>
                <a:ea typeface="Raleway"/>
                <a:cs typeface="Raleway"/>
                <a:sym typeface="Raleway"/>
              </a:rPr>
              <a:t>Version 1.0</a:t>
            </a:r>
            <a:endParaRPr b="1" sz="600">
              <a:solidFill>
                <a:srgbClr val="FFFFFF"/>
              </a:solidFill>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1">
  <p:cSld name="SECTION_HEADER_2">
    <p:bg>
      <p:bgPr>
        <a:solidFill>
          <a:srgbClr val="434343"/>
        </a:solidFill>
      </p:bgPr>
    </p:bg>
    <p:spTree>
      <p:nvGrpSpPr>
        <p:cNvPr id="56" name="Shape 56"/>
        <p:cNvGrpSpPr/>
        <p:nvPr/>
      </p:nvGrpSpPr>
      <p:grpSpPr>
        <a:xfrm>
          <a:off x="0" y="0"/>
          <a:ext cx="0" cy="0"/>
          <a:chOff x="0" y="0"/>
          <a:chExt cx="0" cy="0"/>
        </a:xfrm>
      </p:grpSpPr>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
        <p:nvSpPr>
          <p:cNvPr id="62" name="Google Shape;62;p14">
            <a:hlinkClick action="ppaction://hlinksldjump" r:id="rId2"/>
          </p:cNvPr>
          <p:cNvSpPr/>
          <p:nvPr/>
        </p:nvSpPr>
        <p:spPr>
          <a:xfrm>
            <a:off x="8280450" y="0"/>
            <a:ext cx="863400" cy="4542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4">
            <a:hlinkClick action="ppaction://hlinksldjump" r:id="rId3"/>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64" name="Google Shape;64;p14">
            <a:hlinkClick action="ppaction://hlinksldjump" r:id="rId4"/>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65" name="Google Shape;65;p14">
            <a:hlinkClick action="ppaction://hlinksldjump" r:id="rId5"/>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only">
  <p:cSld name="TITLE_AND_BODY_1_2">
    <p:spTree>
      <p:nvGrpSpPr>
        <p:cNvPr id="66" name="Shape 66"/>
        <p:cNvGrpSpPr/>
        <p:nvPr/>
      </p:nvGrpSpPr>
      <p:grpSpPr>
        <a:xfrm>
          <a:off x="0" y="0"/>
          <a:ext cx="0" cy="0"/>
          <a:chOff x="0" y="0"/>
          <a:chExt cx="0" cy="0"/>
        </a:xfrm>
      </p:grpSpPr>
      <p:sp>
        <p:nvSpPr>
          <p:cNvPr id="67" name="Google Shape;67;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9" name="Google Shape;69;p15">
            <a:hlinkClick action="ppaction://hlinksldjump" r:id="rId2"/>
          </p:cNvPr>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5">
            <a:hlinkClick action="ppaction://hlinksldjump" r:id="rId3"/>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71" name="Google Shape;71;p15">
            <a:hlinkClick action="ppaction://hlinksldjump" r:id="rId4"/>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72" name="Google Shape;72;p15">
            <a:hlinkClick action="ppaction://hlinksldjump" r:id="rId5"/>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
        <p:nvSpPr>
          <p:cNvPr id="73" name="Google Shape;73;p15"/>
          <p:cNvSpPr txBox="1"/>
          <p:nvPr>
            <p:ph idx="1" type="body"/>
          </p:nvPr>
        </p:nvSpPr>
        <p:spPr>
          <a:xfrm>
            <a:off x="729450" y="1068650"/>
            <a:ext cx="7688700" cy="1034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alt1">
  <p:cSld name="TITLE_1">
    <p:bg>
      <p:bgPr>
        <a:solidFill>
          <a:schemeClr val="lt2"/>
        </a:solidFill>
      </p:bgPr>
    </p:bg>
    <p:spTree>
      <p:nvGrpSpPr>
        <p:cNvPr id="74" name="Shape 74"/>
        <p:cNvGrpSpPr/>
        <p:nvPr/>
      </p:nvGrpSpPr>
      <p:grpSpPr>
        <a:xfrm>
          <a:off x="0" y="0"/>
          <a:ext cx="0" cy="0"/>
          <a:chOff x="0" y="0"/>
          <a:chExt cx="0" cy="0"/>
        </a:xfrm>
      </p:grpSpPr>
      <p:pic>
        <p:nvPicPr>
          <p:cNvPr descr="shutterstock_429987889_edited.jpg" id="75" name="Google Shape;75;p16"/>
          <p:cNvPicPr preferRelativeResize="0"/>
          <p:nvPr/>
        </p:nvPicPr>
        <p:blipFill rotWithShape="1">
          <a:blip r:embed="rId2">
            <a:alphaModFix/>
          </a:blip>
          <a:srcRect b="23591" l="0" r="0" t="21799"/>
          <a:stretch/>
        </p:blipFill>
        <p:spPr>
          <a:xfrm>
            <a:off x="0" y="487825"/>
            <a:ext cx="9144000" cy="4655676"/>
          </a:xfrm>
          <a:prstGeom prst="rect">
            <a:avLst/>
          </a:prstGeom>
          <a:noFill/>
          <a:ln>
            <a:noFill/>
          </a:ln>
        </p:spPr>
      </p:pic>
      <p:sp>
        <p:nvSpPr>
          <p:cNvPr id="76" name="Google Shape;76;p1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6"/>
          <p:cNvGrpSpPr/>
          <p:nvPr/>
        </p:nvGrpSpPr>
        <p:grpSpPr>
          <a:xfrm>
            <a:off x="830392" y="1191256"/>
            <a:ext cx="745763" cy="45826"/>
            <a:chOff x="4580561" y="2589004"/>
            <a:chExt cx="1064464" cy="25200"/>
          </a:xfrm>
        </p:grpSpPr>
        <p:sp>
          <p:nvSpPr>
            <p:cNvPr id="78" name="Google Shape;78;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81" name="Google Shape;81;p1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2" name="Google Shape;82;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16">
            <a:hlinkClick action="ppaction://hlinksldjump" r:id="rId3"/>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6">
            <a:hlinkClick action="ppaction://hlinksldjump" r:id="rId4"/>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85" name="Google Shape;85;p16">
            <a:hlinkClick action="ppaction://hlinksldjump" r:id="rId5"/>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86" name="Google Shape;86;p16">
            <a:hlinkClick action="ppaction://hlinksldjump" r:id="rId6"/>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729450" y="1322450"/>
            <a:ext cx="5456700" cy="166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4800">
                <a:solidFill>
                  <a:srgbClr val="000000"/>
                </a:solidFill>
              </a:rPr>
              <a:t>Machine Learning for Malignant Tumor Identification</a:t>
            </a:r>
            <a:endParaRPr/>
          </a:p>
        </p:txBody>
      </p:sp>
      <p:sp>
        <p:nvSpPr>
          <p:cNvPr id="92" name="Google Shape;92;p17"/>
          <p:cNvSpPr txBox="1"/>
          <p:nvPr>
            <p:ph idx="1" type="subTitle"/>
          </p:nvPr>
        </p:nvSpPr>
        <p:spPr>
          <a:xfrm>
            <a:off x="729575" y="2998275"/>
            <a:ext cx="54567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400"/>
              <a:t>Group W1</a:t>
            </a:r>
            <a:endParaRPr b="1" sz="1400"/>
          </a:p>
        </p:txBody>
      </p:sp>
      <p:pic>
        <p:nvPicPr>
          <p:cNvPr id="93" name="Google Shape;93;p17"/>
          <p:cNvPicPr preferRelativeResize="0"/>
          <p:nvPr/>
        </p:nvPicPr>
        <p:blipFill>
          <a:blip r:embed="rId3">
            <a:alphaModFix/>
          </a:blip>
          <a:stretch>
            <a:fillRect/>
          </a:stretch>
        </p:blipFill>
        <p:spPr>
          <a:xfrm>
            <a:off x="6567675" y="2499875"/>
            <a:ext cx="2154325" cy="2154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 type="body"/>
          </p:nvPr>
        </p:nvSpPr>
        <p:spPr>
          <a:xfrm>
            <a:off x="458425" y="1021700"/>
            <a:ext cx="8572500" cy="3819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Lato"/>
              <a:buChar char="●"/>
            </a:pPr>
            <a:r>
              <a:rPr lang="en-GB" sz="1500">
                <a:latin typeface="Lato"/>
                <a:ea typeface="Lato"/>
                <a:cs typeface="Lato"/>
                <a:sym typeface="Lato"/>
              </a:rPr>
              <a:t>Decision tree issues</a:t>
            </a:r>
            <a:endParaRPr sz="1500">
              <a:latin typeface="Lato"/>
              <a:ea typeface="Lato"/>
              <a:cs typeface="Lato"/>
              <a:sym typeface="Lato"/>
            </a:endParaRPr>
          </a:p>
          <a:p>
            <a:pPr indent="-323850" lvl="1" marL="914400" rtl="0" algn="l">
              <a:spcBef>
                <a:spcPts val="0"/>
              </a:spcBef>
              <a:spcAft>
                <a:spcPts val="0"/>
              </a:spcAft>
              <a:buSzPts val="1500"/>
              <a:buFont typeface="Lato"/>
              <a:buChar char="○"/>
            </a:pPr>
            <a:r>
              <a:rPr lang="en-GB" sz="1500">
                <a:latin typeface="Lato"/>
                <a:ea typeface="Lato"/>
                <a:cs typeface="Lato"/>
                <a:sym typeface="Lato"/>
              </a:rPr>
              <a:t>Variance</a:t>
            </a:r>
            <a:endParaRPr sz="1500">
              <a:latin typeface="Lato"/>
              <a:ea typeface="Lato"/>
              <a:cs typeface="Lato"/>
              <a:sym typeface="Lato"/>
            </a:endParaRPr>
          </a:p>
          <a:p>
            <a:pPr indent="-323850" lvl="1" marL="914400" rtl="0" algn="l">
              <a:spcBef>
                <a:spcPts val="0"/>
              </a:spcBef>
              <a:spcAft>
                <a:spcPts val="0"/>
              </a:spcAft>
              <a:buSzPts val="1500"/>
              <a:buFont typeface="Lato"/>
              <a:buChar char="○"/>
            </a:pPr>
            <a:r>
              <a:rPr lang="en-GB" sz="1500">
                <a:latin typeface="Lato"/>
                <a:ea typeface="Lato"/>
                <a:cs typeface="Lato"/>
                <a:sym typeface="Lato"/>
              </a:rPr>
              <a:t>Bias</a:t>
            </a:r>
            <a:endParaRPr sz="1500">
              <a:latin typeface="Lato"/>
              <a:ea typeface="Lato"/>
              <a:cs typeface="Lato"/>
              <a:sym typeface="Lato"/>
            </a:endParaRPr>
          </a:p>
          <a:p>
            <a:pPr indent="0" lvl="0" marL="914400" rtl="0" algn="l">
              <a:spcBef>
                <a:spcPts val="1200"/>
              </a:spcBef>
              <a:spcAft>
                <a:spcPts val="0"/>
              </a:spcAft>
              <a:buNone/>
            </a:pPr>
            <a:r>
              <a:t/>
            </a:r>
            <a:endParaRPr sz="1500">
              <a:latin typeface="Lato"/>
              <a:ea typeface="Lato"/>
              <a:cs typeface="Lato"/>
              <a:sym typeface="Lato"/>
            </a:endParaRPr>
          </a:p>
          <a:p>
            <a:pPr indent="-323850" lvl="0" marL="457200" rtl="0" algn="l">
              <a:spcBef>
                <a:spcPts val="1200"/>
              </a:spcBef>
              <a:spcAft>
                <a:spcPts val="0"/>
              </a:spcAft>
              <a:buSzPts val="1500"/>
              <a:buFont typeface="Lato"/>
              <a:buChar char="●"/>
            </a:pPr>
            <a:r>
              <a:rPr lang="en-GB" sz="1500">
                <a:latin typeface="Lato"/>
                <a:ea typeface="Lato"/>
                <a:cs typeface="Lato"/>
                <a:sym typeface="Lato"/>
              </a:rPr>
              <a:t>An ‘ensemble’ method for decision trees</a:t>
            </a:r>
            <a:endParaRPr sz="1500">
              <a:latin typeface="Lato"/>
              <a:ea typeface="Lato"/>
              <a:cs typeface="Lato"/>
              <a:sym typeface="Lato"/>
            </a:endParaRPr>
          </a:p>
          <a:p>
            <a:pPr indent="-323850" lvl="1" marL="914400" rtl="0" algn="l">
              <a:spcBef>
                <a:spcPts val="0"/>
              </a:spcBef>
              <a:spcAft>
                <a:spcPts val="0"/>
              </a:spcAft>
              <a:buSzPts val="1500"/>
              <a:buFont typeface="Lato"/>
              <a:buChar char="○"/>
            </a:pPr>
            <a:r>
              <a:rPr lang="en-GB" sz="1500">
                <a:latin typeface="Lato"/>
                <a:ea typeface="Lato"/>
                <a:cs typeface="Lato"/>
                <a:sym typeface="Lato"/>
              </a:rPr>
              <a:t>Aggregate distinct models</a:t>
            </a:r>
            <a:endParaRPr sz="1500">
              <a:latin typeface="Lato"/>
              <a:ea typeface="Lato"/>
              <a:cs typeface="Lato"/>
              <a:sym typeface="Lato"/>
            </a:endParaRPr>
          </a:p>
          <a:p>
            <a:pPr indent="-323850" lvl="1" marL="914400" rtl="0" algn="l">
              <a:spcBef>
                <a:spcPts val="0"/>
              </a:spcBef>
              <a:spcAft>
                <a:spcPts val="0"/>
              </a:spcAft>
              <a:buSzPts val="1500"/>
              <a:buFont typeface="Lato"/>
              <a:buChar char="○"/>
            </a:pPr>
            <a:r>
              <a:rPr lang="en-GB" sz="1500">
                <a:latin typeface="Lato"/>
                <a:ea typeface="Lato"/>
                <a:cs typeface="Lato"/>
                <a:sym typeface="Lato"/>
              </a:rPr>
              <a:t>Result is a consensus of models</a:t>
            </a:r>
            <a:endParaRPr sz="1500">
              <a:latin typeface="Lato"/>
              <a:ea typeface="Lato"/>
              <a:cs typeface="Lato"/>
              <a:sym typeface="Lato"/>
            </a:endParaRPr>
          </a:p>
          <a:p>
            <a:pPr indent="0" lvl="0" marL="457200" rtl="0" algn="l">
              <a:spcBef>
                <a:spcPts val="1200"/>
              </a:spcBef>
              <a:spcAft>
                <a:spcPts val="0"/>
              </a:spcAft>
              <a:buNone/>
            </a:pPr>
            <a:r>
              <a:t/>
            </a:r>
            <a:endParaRPr sz="1500">
              <a:latin typeface="Lato"/>
              <a:ea typeface="Lato"/>
              <a:cs typeface="Lato"/>
              <a:sym typeface="Lato"/>
            </a:endParaRPr>
          </a:p>
          <a:p>
            <a:pPr indent="-323850" lvl="0" marL="457200" rtl="0" algn="l">
              <a:spcBef>
                <a:spcPts val="1200"/>
              </a:spcBef>
              <a:spcAft>
                <a:spcPts val="0"/>
              </a:spcAft>
              <a:buSzPts val="1500"/>
              <a:buFont typeface="Lato"/>
              <a:buChar char="●"/>
            </a:pPr>
            <a:r>
              <a:rPr lang="en-GB" sz="1500">
                <a:latin typeface="Lato"/>
                <a:ea typeface="Lato"/>
                <a:cs typeface="Lato"/>
                <a:sym typeface="Lato"/>
              </a:rPr>
              <a:t>“Bootstrapping” data for the forest</a:t>
            </a:r>
            <a:endParaRPr sz="1500">
              <a:latin typeface="Lato"/>
              <a:ea typeface="Lato"/>
              <a:cs typeface="Lato"/>
              <a:sym typeface="Lato"/>
            </a:endParaRPr>
          </a:p>
          <a:p>
            <a:pPr indent="0" lvl="0" marL="0" rtl="0" algn="l">
              <a:spcBef>
                <a:spcPts val="1200"/>
              </a:spcBef>
              <a:spcAft>
                <a:spcPts val="1200"/>
              </a:spcAft>
              <a:buNone/>
            </a:pPr>
            <a:r>
              <a:t/>
            </a:r>
            <a:endParaRPr sz="1500">
              <a:latin typeface="Lato"/>
              <a:ea typeface="Lato"/>
              <a:cs typeface="Lato"/>
              <a:sym typeface="Lato"/>
            </a:endParaRPr>
          </a:p>
        </p:txBody>
      </p:sp>
      <p:sp>
        <p:nvSpPr>
          <p:cNvPr id="185" name="Google Shape;185;p26"/>
          <p:cNvSpPr txBox="1"/>
          <p:nvPr/>
        </p:nvSpPr>
        <p:spPr>
          <a:xfrm>
            <a:off x="458425" y="467600"/>
            <a:ext cx="476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Random Forests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27"/>
          <p:cNvGrpSpPr/>
          <p:nvPr/>
        </p:nvGrpSpPr>
        <p:grpSpPr>
          <a:xfrm>
            <a:off x="366025" y="1112575"/>
            <a:ext cx="5897490" cy="3490030"/>
            <a:chOff x="366025" y="404250"/>
            <a:chExt cx="5897490" cy="3490030"/>
          </a:xfrm>
        </p:grpSpPr>
        <p:sp>
          <p:nvSpPr>
            <p:cNvPr id="191" name="Google Shape;191;p27"/>
            <p:cNvSpPr/>
            <p:nvPr/>
          </p:nvSpPr>
          <p:spPr>
            <a:xfrm>
              <a:off x="2491004" y="888998"/>
              <a:ext cx="1238700" cy="1583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366025" y="888916"/>
              <a:ext cx="1890000" cy="1583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grpSp>
          <p:nvGrpSpPr>
            <p:cNvPr id="193" name="Google Shape;193;p27"/>
            <p:cNvGrpSpPr/>
            <p:nvPr/>
          </p:nvGrpSpPr>
          <p:grpSpPr>
            <a:xfrm>
              <a:off x="519848" y="1081194"/>
              <a:ext cx="1536985" cy="1081236"/>
              <a:chOff x="983528" y="442325"/>
              <a:chExt cx="6708797" cy="4352800"/>
            </a:xfrm>
          </p:grpSpPr>
          <p:grpSp>
            <p:nvGrpSpPr>
              <p:cNvPr id="194" name="Google Shape;194;p27"/>
              <p:cNvGrpSpPr/>
              <p:nvPr/>
            </p:nvGrpSpPr>
            <p:grpSpPr>
              <a:xfrm>
                <a:off x="983528" y="442325"/>
                <a:ext cx="6708797" cy="4352800"/>
                <a:chOff x="983528" y="442325"/>
                <a:chExt cx="6708797" cy="4352800"/>
              </a:xfrm>
            </p:grpSpPr>
            <p:cxnSp>
              <p:nvCxnSpPr>
                <p:cNvPr id="195" name="Google Shape;195;p27"/>
                <p:cNvCxnSpPr/>
                <p:nvPr/>
              </p:nvCxnSpPr>
              <p:spPr>
                <a:xfrm>
                  <a:off x="3691000" y="907700"/>
                  <a:ext cx="1214100" cy="1228500"/>
                </a:xfrm>
                <a:prstGeom prst="straightConnector1">
                  <a:avLst/>
                </a:prstGeom>
                <a:noFill/>
                <a:ln cap="flat" cmpd="sng" w="9525">
                  <a:solidFill>
                    <a:schemeClr val="dk2"/>
                  </a:solidFill>
                  <a:prstDash val="solid"/>
                  <a:round/>
                  <a:headEnd len="med" w="med" type="none"/>
                  <a:tailEnd len="med" w="med" type="none"/>
                </a:ln>
              </p:spPr>
            </p:cxnSp>
            <p:grpSp>
              <p:nvGrpSpPr>
                <p:cNvPr id="196" name="Google Shape;196;p27"/>
                <p:cNvGrpSpPr/>
                <p:nvPr/>
              </p:nvGrpSpPr>
              <p:grpSpPr>
                <a:xfrm>
                  <a:off x="983528" y="442325"/>
                  <a:ext cx="6708797" cy="4352800"/>
                  <a:chOff x="983528" y="442325"/>
                  <a:chExt cx="6708797" cy="4352800"/>
                </a:xfrm>
              </p:grpSpPr>
              <p:grpSp>
                <p:nvGrpSpPr>
                  <p:cNvPr id="197" name="Google Shape;197;p27"/>
                  <p:cNvGrpSpPr/>
                  <p:nvPr/>
                </p:nvGrpSpPr>
                <p:grpSpPr>
                  <a:xfrm rot="10800000">
                    <a:off x="2686350" y="1918350"/>
                    <a:ext cx="2870425" cy="2876775"/>
                    <a:chOff x="5307825" y="423975"/>
                    <a:chExt cx="2870425" cy="2876775"/>
                  </a:xfrm>
                </p:grpSpPr>
                <p:cxnSp>
                  <p:nvCxnSpPr>
                    <p:cNvPr id="198" name="Google Shape;198;p27"/>
                    <p:cNvCxnSpPr/>
                    <p:nvPr/>
                  </p:nvCxnSpPr>
                  <p:spPr>
                    <a:xfrm>
                      <a:off x="5794450" y="889350"/>
                      <a:ext cx="2383800" cy="24114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7"/>
                    <p:cNvSpPr/>
                    <p:nvPr/>
                  </p:nvSpPr>
                  <p:spPr>
                    <a:xfrm>
                      <a:off x="5307825" y="42397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27"/>
                  <p:cNvGrpSpPr/>
                  <p:nvPr/>
                </p:nvGrpSpPr>
                <p:grpSpPr>
                  <a:xfrm rot="10800000">
                    <a:off x="4867750" y="2025000"/>
                    <a:ext cx="2824575" cy="2770125"/>
                    <a:chOff x="5353675" y="530625"/>
                    <a:chExt cx="2824575" cy="2770125"/>
                  </a:xfrm>
                </p:grpSpPr>
                <p:cxnSp>
                  <p:nvCxnSpPr>
                    <p:cNvPr id="202" name="Google Shape;202;p27"/>
                    <p:cNvCxnSpPr/>
                    <p:nvPr/>
                  </p:nvCxnSpPr>
                  <p:spPr>
                    <a:xfrm>
                      <a:off x="5794450" y="889350"/>
                      <a:ext cx="2383800" cy="24114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7"/>
                    <p:cNvSpPr/>
                    <p:nvPr/>
                  </p:nvSpPr>
                  <p:spPr>
                    <a:xfrm>
                      <a:off x="5353675" y="53062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7"/>
                  <p:cNvGrpSpPr/>
                  <p:nvPr/>
                </p:nvGrpSpPr>
                <p:grpSpPr>
                  <a:xfrm flipH="1" rot="10800000">
                    <a:off x="983528" y="790618"/>
                    <a:ext cx="2870425" cy="2876775"/>
                    <a:chOff x="5307825" y="423975"/>
                    <a:chExt cx="2870425" cy="2876775"/>
                  </a:xfrm>
                </p:grpSpPr>
                <p:cxnSp>
                  <p:nvCxnSpPr>
                    <p:cNvPr id="206" name="Google Shape;206;p27"/>
                    <p:cNvCxnSpPr/>
                    <p:nvPr/>
                  </p:nvCxnSpPr>
                  <p:spPr>
                    <a:xfrm>
                      <a:off x="5794450" y="889350"/>
                      <a:ext cx="2383800" cy="24114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7"/>
                    <p:cNvSpPr/>
                    <p:nvPr/>
                  </p:nvSpPr>
                  <p:spPr>
                    <a:xfrm>
                      <a:off x="5307825" y="42397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7"/>
                  <p:cNvSpPr/>
                  <p:nvPr/>
                </p:nvSpPr>
                <p:spPr>
                  <a:xfrm>
                    <a:off x="3204375" y="44232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0" name="Google Shape;210;p27"/>
              <p:cNvSpPr/>
              <p:nvPr/>
            </p:nvSpPr>
            <p:spPr>
              <a:xfrm>
                <a:off x="4442800" y="167330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7"/>
            <p:cNvSpPr txBox="1"/>
            <p:nvPr/>
          </p:nvSpPr>
          <p:spPr>
            <a:xfrm>
              <a:off x="977951" y="404250"/>
              <a:ext cx="6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a:t>
              </a:r>
              <a:r>
                <a:rPr i="1" lang="en-GB"/>
                <a:t>1</a:t>
              </a:r>
              <a:endParaRPr i="1"/>
            </a:p>
          </p:txBody>
        </p:sp>
        <p:sp>
          <p:nvSpPr>
            <p:cNvPr id="212" name="Google Shape;212;p27"/>
            <p:cNvSpPr txBox="1"/>
            <p:nvPr/>
          </p:nvSpPr>
          <p:spPr>
            <a:xfrm>
              <a:off x="2295987" y="881444"/>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3" name="Google Shape;213;p27"/>
            <p:cNvSpPr/>
            <p:nvPr/>
          </p:nvSpPr>
          <p:spPr>
            <a:xfrm>
              <a:off x="3347876" y="3334480"/>
              <a:ext cx="666300" cy="559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Vote</a:t>
              </a:r>
              <a:endParaRPr/>
            </a:p>
          </p:txBody>
        </p:sp>
        <p:cxnSp>
          <p:nvCxnSpPr>
            <p:cNvPr id="214" name="Google Shape;214;p27"/>
            <p:cNvCxnSpPr>
              <a:stCxn id="192" idx="2"/>
              <a:endCxn id="213" idx="1"/>
            </p:cNvCxnSpPr>
            <p:nvPr/>
          </p:nvCxnSpPr>
          <p:spPr>
            <a:xfrm flipH="1" rot="-5400000">
              <a:off x="1758325" y="2024716"/>
              <a:ext cx="1142400" cy="2037000"/>
            </a:xfrm>
            <a:prstGeom prst="curvedConnector2">
              <a:avLst/>
            </a:prstGeom>
            <a:noFill/>
            <a:ln cap="flat" cmpd="sng" w="9525">
              <a:solidFill>
                <a:schemeClr val="dk2"/>
              </a:solidFill>
              <a:prstDash val="solid"/>
              <a:round/>
              <a:headEnd len="med" w="med" type="none"/>
              <a:tailEnd len="med" w="med" type="none"/>
            </a:ln>
          </p:spPr>
        </p:cxnSp>
        <p:grpSp>
          <p:nvGrpSpPr>
            <p:cNvPr id="215" name="Google Shape;215;p27"/>
            <p:cNvGrpSpPr/>
            <p:nvPr/>
          </p:nvGrpSpPr>
          <p:grpSpPr>
            <a:xfrm>
              <a:off x="4014115" y="482539"/>
              <a:ext cx="2249400" cy="3131880"/>
              <a:chOff x="4813715" y="445664"/>
              <a:chExt cx="2249400" cy="3131880"/>
            </a:xfrm>
          </p:grpSpPr>
          <p:sp>
            <p:nvSpPr>
              <p:cNvPr id="216" name="Google Shape;216;p27"/>
              <p:cNvSpPr/>
              <p:nvPr/>
            </p:nvSpPr>
            <p:spPr>
              <a:xfrm>
                <a:off x="5614115" y="881444"/>
                <a:ext cx="1449000" cy="1603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7"/>
              <p:cNvGrpSpPr/>
              <p:nvPr/>
            </p:nvGrpSpPr>
            <p:grpSpPr>
              <a:xfrm>
                <a:off x="5836087" y="1081201"/>
                <a:ext cx="994196" cy="800917"/>
                <a:chOff x="3840783" y="603870"/>
                <a:chExt cx="1143017" cy="983323"/>
              </a:xfrm>
            </p:grpSpPr>
            <p:sp>
              <p:nvSpPr>
                <p:cNvPr id="218" name="Google Shape;218;p27"/>
                <p:cNvSpPr/>
                <p:nvPr/>
              </p:nvSpPr>
              <p:spPr>
                <a:xfrm>
                  <a:off x="4263325" y="705975"/>
                  <a:ext cx="36600" cy="1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7"/>
                <p:cNvGrpSpPr/>
                <p:nvPr/>
              </p:nvGrpSpPr>
              <p:grpSpPr>
                <a:xfrm>
                  <a:off x="3840783" y="603870"/>
                  <a:ext cx="1032942" cy="983323"/>
                  <a:chOff x="983528" y="442325"/>
                  <a:chExt cx="3921572" cy="3225068"/>
                </a:xfrm>
              </p:grpSpPr>
              <p:cxnSp>
                <p:nvCxnSpPr>
                  <p:cNvPr id="220" name="Google Shape;220;p27"/>
                  <p:cNvCxnSpPr/>
                  <p:nvPr/>
                </p:nvCxnSpPr>
                <p:spPr>
                  <a:xfrm>
                    <a:off x="3691000" y="907700"/>
                    <a:ext cx="1214100" cy="1228500"/>
                  </a:xfrm>
                  <a:prstGeom prst="straightConnector1">
                    <a:avLst/>
                  </a:prstGeom>
                  <a:noFill/>
                  <a:ln cap="flat" cmpd="sng" w="9525">
                    <a:solidFill>
                      <a:schemeClr val="dk2"/>
                    </a:solidFill>
                    <a:prstDash val="solid"/>
                    <a:round/>
                    <a:headEnd len="med" w="med" type="none"/>
                    <a:tailEnd len="med" w="med" type="none"/>
                  </a:ln>
                </p:spPr>
              </p:cxnSp>
              <p:grpSp>
                <p:nvGrpSpPr>
                  <p:cNvPr id="221" name="Google Shape;221;p27"/>
                  <p:cNvGrpSpPr/>
                  <p:nvPr/>
                </p:nvGrpSpPr>
                <p:grpSpPr>
                  <a:xfrm>
                    <a:off x="983528" y="442325"/>
                    <a:ext cx="3334822" cy="3225068"/>
                    <a:chOff x="983528" y="442325"/>
                    <a:chExt cx="3334822" cy="3225068"/>
                  </a:xfrm>
                </p:grpSpPr>
                <p:grpSp>
                  <p:nvGrpSpPr>
                    <p:cNvPr id="222" name="Google Shape;222;p27"/>
                    <p:cNvGrpSpPr/>
                    <p:nvPr/>
                  </p:nvGrpSpPr>
                  <p:grpSpPr>
                    <a:xfrm rot="10800000">
                      <a:off x="2686148" y="1918148"/>
                      <a:ext cx="1632202" cy="1646002"/>
                      <a:chOff x="6546250" y="1654950"/>
                      <a:chExt cx="1632202" cy="1646002"/>
                    </a:xfrm>
                  </p:grpSpPr>
                  <p:cxnSp>
                    <p:nvCxnSpPr>
                      <p:cNvPr id="223" name="Google Shape;223;p27"/>
                      <p:cNvCxnSpPr>
                        <a:stCxn id="224" idx="1"/>
                      </p:cNvCxnSpPr>
                      <p:nvPr/>
                    </p:nvCxnSpPr>
                    <p:spPr>
                      <a:xfrm>
                        <a:off x="6675152" y="1783852"/>
                        <a:ext cx="1503300" cy="1517100"/>
                      </a:xfrm>
                      <a:prstGeom prst="straightConnector1">
                        <a:avLst/>
                      </a:prstGeom>
                      <a:noFill/>
                      <a:ln cap="flat" cmpd="sng" w="9525">
                        <a:solidFill>
                          <a:schemeClr val="dk2"/>
                        </a:solidFill>
                        <a:prstDash val="solid"/>
                        <a:round/>
                        <a:headEnd len="med" w="med" type="none"/>
                        <a:tailEnd len="med" w="med" type="none"/>
                      </a:ln>
                    </p:spPr>
                  </p:cxnSp>
                  <p:sp>
                    <p:nvSpPr>
                      <p:cNvPr id="224" name="Google Shape;224;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7"/>
                    <p:cNvGrpSpPr/>
                    <p:nvPr/>
                  </p:nvGrpSpPr>
                  <p:grpSpPr>
                    <a:xfrm flipH="1" rot="10800000">
                      <a:off x="983528" y="790618"/>
                      <a:ext cx="2870425" cy="2876775"/>
                      <a:chOff x="5307825" y="423975"/>
                      <a:chExt cx="2870425" cy="2876775"/>
                    </a:xfrm>
                  </p:grpSpPr>
                  <p:cxnSp>
                    <p:nvCxnSpPr>
                      <p:cNvPr id="226" name="Google Shape;226;p27"/>
                      <p:cNvCxnSpPr/>
                      <p:nvPr/>
                    </p:nvCxnSpPr>
                    <p:spPr>
                      <a:xfrm>
                        <a:off x="5794450" y="889350"/>
                        <a:ext cx="2383800" cy="24114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7"/>
                      <p:cNvSpPr/>
                      <p:nvPr/>
                    </p:nvSpPr>
                    <p:spPr>
                      <a:xfrm>
                        <a:off x="5307825" y="42397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7"/>
                    <p:cNvSpPr/>
                    <p:nvPr/>
                  </p:nvSpPr>
                  <p:spPr>
                    <a:xfrm>
                      <a:off x="3204375" y="44232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27"/>
                <p:cNvSpPr/>
                <p:nvPr/>
              </p:nvSpPr>
              <p:spPr>
                <a:xfrm>
                  <a:off x="4751955" y="979194"/>
                  <a:ext cx="231845" cy="268373"/>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sp>
            <p:nvSpPr>
              <p:cNvPr id="231" name="Google Shape;231;p27"/>
              <p:cNvSpPr txBox="1"/>
              <p:nvPr/>
            </p:nvSpPr>
            <p:spPr>
              <a:xfrm>
                <a:off x="6005540" y="445664"/>
                <a:ext cx="6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a:t>
                </a:r>
                <a:r>
                  <a:rPr i="1" lang="en-GB"/>
                  <a:t>N</a:t>
                </a:r>
                <a:endParaRPr i="1"/>
              </a:p>
            </p:txBody>
          </p:sp>
          <p:cxnSp>
            <p:nvCxnSpPr>
              <p:cNvPr id="232" name="Google Shape;232;p27"/>
              <p:cNvCxnSpPr>
                <a:stCxn id="216" idx="2"/>
                <a:endCxn id="213" idx="3"/>
              </p:cNvCxnSpPr>
              <p:nvPr/>
            </p:nvCxnSpPr>
            <p:spPr>
              <a:xfrm rot="5400000">
                <a:off x="5029865" y="2268794"/>
                <a:ext cx="1092600" cy="1524900"/>
              </a:xfrm>
              <a:prstGeom prst="curvedConnector2">
                <a:avLst/>
              </a:prstGeom>
              <a:noFill/>
              <a:ln cap="flat" cmpd="sng" w="9525">
                <a:solidFill>
                  <a:schemeClr val="dk2"/>
                </a:solidFill>
                <a:prstDash val="solid"/>
                <a:round/>
                <a:headEnd len="med" w="med" type="none"/>
                <a:tailEnd len="med" w="med" type="none"/>
              </a:ln>
            </p:spPr>
          </p:cxnSp>
        </p:grpSp>
        <p:grpSp>
          <p:nvGrpSpPr>
            <p:cNvPr id="233" name="Google Shape;233;p27"/>
            <p:cNvGrpSpPr/>
            <p:nvPr/>
          </p:nvGrpSpPr>
          <p:grpSpPr>
            <a:xfrm>
              <a:off x="2569410" y="1140006"/>
              <a:ext cx="1047731" cy="1081236"/>
              <a:chOff x="983528" y="442325"/>
              <a:chExt cx="4573247" cy="4352800"/>
            </a:xfrm>
          </p:grpSpPr>
          <p:cxnSp>
            <p:nvCxnSpPr>
              <p:cNvPr id="234" name="Google Shape;234;p27"/>
              <p:cNvCxnSpPr/>
              <p:nvPr/>
            </p:nvCxnSpPr>
            <p:spPr>
              <a:xfrm>
                <a:off x="3691000" y="907700"/>
                <a:ext cx="1214100" cy="1228500"/>
              </a:xfrm>
              <a:prstGeom prst="straightConnector1">
                <a:avLst/>
              </a:prstGeom>
              <a:noFill/>
              <a:ln cap="flat" cmpd="sng" w="9525">
                <a:solidFill>
                  <a:schemeClr val="dk2"/>
                </a:solidFill>
                <a:prstDash val="solid"/>
                <a:round/>
                <a:headEnd len="med" w="med" type="none"/>
                <a:tailEnd len="med" w="med" type="none"/>
              </a:ln>
            </p:spPr>
          </p:cxnSp>
          <p:grpSp>
            <p:nvGrpSpPr>
              <p:cNvPr id="235" name="Google Shape;235;p27"/>
              <p:cNvGrpSpPr/>
              <p:nvPr/>
            </p:nvGrpSpPr>
            <p:grpSpPr>
              <a:xfrm>
                <a:off x="983528" y="442325"/>
                <a:ext cx="4573247" cy="4352800"/>
                <a:chOff x="983528" y="442325"/>
                <a:chExt cx="4573247" cy="4352800"/>
              </a:xfrm>
            </p:grpSpPr>
            <p:grpSp>
              <p:nvGrpSpPr>
                <p:cNvPr id="236" name="Google Shape;236;p27"/>
                <p:cNvGrpSpPr/>
                <p:nvPr/>
              </p:nvGrpSpPr>
              <p:grpSpPr>
                <a:xfrm rot="10800000">
                  <a:off x="2686350" y="1918350"/>
                  <a:ext cx="2870425" cy="2876775"/>
                  <a:chOff x="5307825" y="423975"/>
                  <a:chExt cx="2870425" cy="2876775"/>
                </a:xfrm>
              </p:grpSpPr>
              <p:cxnSp>
                <p:nvCxnSpPr>
                  <p:cNvPr id="237" name="Google Shape;237;p27"/>
                  <p:cNvCxnSpPr/>
                  <p:nvPr/>
                </p:nvCxnSpPr>
                <p:spPr>
                  <a:xfrm>
                    <a:off x="5794450" y="889350"/>
                    <a:ext cx="2383800" cy="2411400"/>
                  </a:xfrm>
                  <a:prstGeom prst="straightConnector1">
                    <a:avLst/>
                  </a:prstGeom>
                  <a:noFill/>
                  <a:ln cap="flat" cmpd="sng" w="9525">
                    <a:solidFill>
                      <a:schemeClr val="dk2"/>
                    </a:solidFill>
                    <a:prstDash val="solid"/>
                    <a:round/>
                    <a:headEnd len="med" w="med" type="none"/>
                    <a:tailEnd len="med" w="med" type="none"/>
                  </a:ln>
                </p:spPr>
              </p:cxnSp>
              <p:sp>
                <p:nvSpPr>
                  <p:cNvPr id="238" name="Google Shape;238;p27"/>
                  <p:cNvSpPr/>
                  <p:nvPr/>
                </p:nvSpPr>
                <p:spPr>
                  <a:xfrm>
                    <a:off x="5307825" y="42397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7"/>
                <p:cNvGrpSpPr/>
                <p:nvPr/>
              </p:nvGrpSpPr>
              <p:grpSpPr>
                <a:xfrm flipH="1" rot="10800000">
                  <a:off x="983528" y="790618"/>
                  <a:ext cx="2870425" cy="2876775"/>
                  <a:chOff x="5307825" y="423975"/>
                  <a:chExt cx="2870425" cy="2876775"/>
                </a:xfrm>
              </p:grpSpPr>
              <p:cxnSp>
                <p:nvCxnSpPr>
                  <p:cNvPr id="241" name="Google Shape;241;p27"/>
                  <p:cNvCxnSpPr/>
                  <p:nvPr/>
                </p:nvCxnSpPr>
                <p:spPr>
                  <a:xfrm>
                    <a:off x="5794450" y="889350"/>
                    <a:ext cx="2383800" cy="241140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27"/>
                  <p:cNvSpPr/>
                  <p:nvPr/>
                </p:nvSpPr>
                <p:spPr>
                  <a:xfrm>
                    <a:off x="5307825" y="42397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6546250" y="1654950"/>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7"/>
                <p:cNvSpPr/>
                <p:nvPr/>
              </p:nvSpPr>
              <p:spPr>
                <a:xfrm>
                  <a:off x="3204375" y="442325"/>
                  <a:ext cx="880200" cy="88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5" name="Google Shape;245;p27"/>
            <p:cNvSpPr/>
            <p:nvPr/>
          </p:nvSpPr>
          <p:spPr>
            <a:xfrm>
              <a:off x="3364862" y="1510951"/>
              <a:ext cx="201900" cy="2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2698654" y="445664"/>
              <a:ext cx="6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a:t>
              </a:r>
              <a:r>
                <a:rPr i="1" lang="en-GB"/>
                <a:t>2</a:t>
              </a:r>
              <a:endParaRPr i="1"/>
            </a:p>
          </p:txBody>
        </p:sp>
        <p:cxnSp>
          <p:nvCxnSpPr>
            <p:cNvPr id="247" name="Google Shape;247;p27"/>
            <p:cNvCxnSpPr>
              <a:endCxn id="213" idx="0"/>
            </p:cNvCxnSpPr>
            <p:nvPr/>
          </p:nvCxnSpPr>
          <p:spPr>
            <a:xfrm flipH="1" rot="-5400000">
              <a:off x="2980676" y="2634130"/>
              <a:ext cx="856200" cy="5445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48" name="Google Shape;248;p27"/>
            <p:cNvSpPr txBox="1"/>
            <p:nvPr/>
          </p:nvSpPr>
          <p:spPr>
            <a:xfrm>
              <a:off x="4081325" y="1340975"/>
              <a:ext cx="76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a:t>
              </a:r>
              <a:endParaRPr b="1" sz="1900"/>
            </a:p>
          </p:txBody>
        </p:sp>
      </p:grpSp>
      <p:sp>
        <p:nvSpPr>
          <p:cNvPr id="249" name="Google Shape;249;p27"/>
          <p:cNvSpPr txBox="1"/>
          <p:nvPr/>
        </p:nvSpPr>
        <p:spPr>
          <a:xfrm>
            <a:off x="6668175" y="477600"/>
            <a:ext cx="22494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Train </a:t>
            </a:r>
            <a:r>
              <a:rPr lang="en-GB" sz="1200">
                <a:latin typeface="Lato"/>
                <a:ea typeface="Lato"/>
                <a:cs typeface="Lato"/>
                <a:sym typeface="Lato"/>
              </a:rPr>
              <a:t>N trees concurrently</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Use modified decision tree algorithm.</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Each split based on a randomly selected subset of variables.</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Classify new observations with each of N trees.</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latin typeface="Lato"/>
                <a:ea typeface="Lato"/>
                <a:cs typeface="Lato"/>
                <a:sym typeface="Lato"/>
              </a:rPr>
              <a:t>Result is the consensus.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250" name="Google Shape;250;p27"/>
          <p:cNvSpPr txBox="1"/>
          <p:nvPr/>
        </p:nvSpPr>
        <p:spPr>
          <a:xfrm>
            <a:off x="366025" y="330650"/>
            <a:ext cx="482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Random Forest Algorithm</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idx="1" type="body"/>
          </p:nvPr>
        </p:nvSpPr>
        <p:spPr>
          <a:xfrm>
            <a:off x="321875" y="1499500"/>
            <a:ext cx="8049000" cy="3179400"/>
          </a:xfrm>
          <a:prstGeom prst="rect">
            <a:avLst/>
          </a:prstGeom>
        </p:spPr>
        <p:txBody>
          <a:bodyPr anchorCtr="0" anchor="t" bIns="90000" lIns="90000" spcFirstLastPara="1" rIns="91425" wrap="square" tIns="90000">
            <a:normAutofit fontScale="92500" lnSpcReduction="20000"/>
          </a:bodyPr>
          <a:lstStyle/>
          <a:p>
            <a:pPr indent="-322580" lvl="0" marL="457200" rtl="0" algn="l">
              <a:spcBef>
                <a:spcPts val="0"/>
              </a:spcBef>
              <a:spcAft>
                <a:spcPts val="0"/>
              </a:spcAft>
              <a:buSzPct val="100000"/>
              <a:buFont typeface="Lato"/>
              <a:buChar char="●"/>
            </a:pPr>
            <a:r>
              <a:rPr lang="en-GB" sz="1600">
                <a:latin typeface="Lato"/>
                <a:ea typeface="Lato"/>
                <a:cs typeface="Lato"/>
                <a:sym typeface="Lato"/>
              </a:rPr>
              <a:t>Reduce variance</a:t>
            </a:r>
            <a:endParaRPr sz="1600">
              <a:latin typeface="Lato"/>
              <a:ea typeface="Lato"/>
              <a:cs typeface="Lato"/>
              <a:sym typeface="Lato"/>
            </a:endParaRPr>
          </a:p>
          <a:p>
            <a:pPr indent="-322580" lvl="1" marL="914400" rtl="0" algn="l">
              <a:spcBef>
                <a:spcPts val="0"/>
              </a:spcBef>
              <a:spcAft>
                <a:spcPts val="0"/>
              </a:spcAft>
              <a:buSzPct val="100000"/>
              <a:buFont typeface="Lato"/>
              <a:buChar char="○"/>
            </a:pPr>
            <a:r>
              <a:rPr lang="en-GB" sz="1600">
                <a:latin typeface="Lato"/>
                <a:ea typeface="Lato"/>
                <a:cs typeface="Lato"/>
                <a:sym typeface="Lato"/>
              </a:rPr>
              <a:t>Avoid overfitting</a:t>
            </a:r>
            <a:endParaRPr sz="1600">
              <a:latin typeface="Lato"/>
              <a:ea typeface="Lato"/>
              <a:cs typeface="Lato"/>
              <a:sym typeface="Lato"/>
            </a:endParaRPr>
          </a:p>
          <a:p>
            <a:pPr indent="0" lvl="0" marL="457200" rtl="0" algn="l">
              <a:spcBef>
                <a:spcPts val="1200"/>
              </a:spcBef>
              <a:spcAft>
                <a:spcPts val="0"/>
              </a:spcAft>
              <a:buNone/>
            </a:pPr>
            <a:r>
              <a:t/>
            </a:r>
            <a:endParaRPr sz="1600">
              <a:latin typeface="Lato"/>
              <a:ea typeface="Lato"/>
              <a:cs typeface="Lato"/>
              <a:sym typeface="Lato"/>
            </a:endParaRPr>
          </a:p>
          <a:p>
            <a:pPr indent="-322580" lvl="0" marL="457200" rtl="0" algn="l">
              <a:spcBef>
                <a:spcPts val="1200"/>
              </a:spcBef>
              <a:spcAft>
                <a:spcPts val="0"/>
              </a:spcAft>
              <a:buSzPct val="100000"/>
              <a:buFont typeface="Lato"/>
              <a:buChar char="●"/>
            </a:pPr>
            <a:r>
              <a:rPr lang="en-GB" sz="1600">
                <a:latin typeface="Lato"/>
                <a:ea typeface="Lato"/>
                <a:cs typeface="Lato"/>
                <a:sym typeface="Lato"/>
              </a:rPr>
              <a:t>Avoid bias</a:t>
            </a:r>
            <a:endParaRPr sz="1600">
              <a:latin typeface="Lato"/>
              <a:ea typeface="Lato"/>
              <a:cs typeface="Lato"/>
              <a:sym typeface="Lato"/>
            </a:endParaRPr>
          </a:p>
          <a:p>
            <a:pPr indent="0" lvl="0" marL="457200" rtl="0" algn="l">
              <a:spcBef>
                <a:spcPts val="1200"/>
              </a:spcBef>
              <a:spcAft>
                <a:spcPts val="0"/>
              </a:spcAft>
              <a:buNone/>
            </a:pPr>
            <a:r>
              <a:t/>
            </a:r>
            <a:endParaRPr sz="1600">
              <a:latin typeface="Lato"/>
              <a:ea typeface="Lato"/>
              <a:cs typeface="Lato"/>
              <a:sym typeface="Lato"/>
            </a:endParaRPr>
          </a:p>
          <a:p>
            <a:pPr indent="-322580" lvl="0" marL="457200" rtl="0" algn="l">
              <a:spcBef>
                <a:spcPts val="1200"/>
              </a:spcBef>
              <a:spcAft>
                <a:spcPts val="0"/>
              </a:spcAft>
              <a:buSzPct val="100000"/>
              <a:buFont typeface="Lato"/>
              <a:buChar char="●"/>
            </a:pPr>
            <a:r>
              <a:rPr lang="en-GB" sz="1600">
                <a:latin typeface="Lato"/>
                <a:ea typeface="Lato"/>
                <a:cs typeface="Lato"/>
                <a:sym typeface="Lato"/>
              </a:rPr>
              <a:t>Suitable for automatic optimization</a:t>
            </a:r>
            <a:endParaRPr sz="1600">
              <a:latin typeface="Lato"/>
              <a:ea typeface="Lato"/>
              <a:cs typeface="Lato"/>
              <a:sym typeface="Lato"/>
            </a:endParaRPr>
          </a:p>
          <a:p>
            <a:pPr indent="0" lvl="0" marL="457200" rtl="0" algn="l">
              <a:spcBef>
                <a:spcPts val="1200"/>
              </a:spcBef>
              <a:spcAft>
                <a:spcPts val="0"/>
              </a:spcAft>
              <a:buNone/>
            </a:pPr>
            <a:r>
              <a:t/>
            </a:r>
            <a:endParaRPr sz="1600">
              <a:latin typeface="Lato"/>
              <a:ea typeface="Lato"/>
              <a:cs typeface="Lato"/>
              <a:sym typeface="Lato"/>
            </a:endParaRPr>
          </a:p>
          <a:p>
            <a:pPr indent="-322580" lvl="0" marL="457200" rtl="0" algn="l">
              <a:spcBef>
                <a:spcPts val="1200"/>
              </a:spcBef>
              <a:spcAft>
                <a:spcPts val="0"/>
              </a:spcAft>
              <a:buSzPct val="100000"/>
              <a:buFont typeface="Lato"/>
              <a:buChar char="●"/>
            </a:pPr>
            <a:r>
              <a:rPr lang="en-GB" sz="1600">
                <a:latin typeface="Lato"/>
                <a:ea typeface="Lato"/>
                <a:cs typeface="Lato"/>
                <a:sym typeface="Lato"/>
              </a:rPr>
              <a:t>Importance measures for variables</a:t>
            </a:r>
            <a:endParaRPr sz="1600">
              <a:latin typeface="Lato"/>
              <a:ea typeface="Lato"/>
              <a:cs typeface="Lato"/>
              <a:sym typeface="Lato"/>
            </a:endParaRPr>
          </a:p>
          <a:p>
            <a:pPr indent="0" lvl="0" marL="457200" rtl="0" algn="l">
              <a:spcBef>
                <a:spcPts val="1200"/>
              </a:spcBef>
              <a:spcAft>
                <a:spcPts val="1200"/>
              </a:spcAft>
              <a:buNone/>
            </a:pPr>
            <a:r>
              <a:t/>
            </a:r>
            <a:endParaRPr sz="1500"/>
          </a:p>
        </p:txBody>
      </p:sp>
      <p:sp>
        <p:nvSpPr>
          <p:cNvPr id="256" name="Google Shape;256;p28"/>
          <p:cNvSpPr txBox="1"/>
          <p:nvPr/>
        </p:nvSpPr>
        <p:spPr>
          <a:xfrm>
            <a:off x="321875" y="539075"/>
            <a:ext cx="585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Random Forest Performance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730725" y="1318650"/>
            <a:ext cx="3893400" cy="10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Kth Nearest Neighbors</a:t>
            </a:r>
            <a:endParaRPr/>
          </a:p>
          <a:p>
            <a:pPr indent="0" lvl="0" marL="0" rtl="0" algn="l">
              <a:spcBef>
                <a:spcPts val="0"/>
              </a:spcBef>
              <a:spcAft>
                <a:spcPts val="0"/>
              </a:spcAft>
              <a:buNone/>
            </a:pPr>
            <a:r>
              <a:t/>
            </a:r>
            <a:endParaRPr b="0"/>
          </a:p>
        </p:txBody>
      </p:sp>
      <p:sp>
        <p:nvSpPr>
          <p:cNvPr id="262" name="Google Shape;262;p29"/>
          <p:cNvSpPr txBox="1"/>
          <p:nvPr>
            <p:ph idx="1" type="body"/>
          </p:nvPr>
        </p:nvSpPr>
        <p:spPr>
          <a:xfrm>
            <a:off x="721225" y="2086525"/>
            <a:ext cx="3893400" cy="24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t>Value d</a:t>
            </a:r>
            <a:r>
              <a:rPr lang="en-GB" sz="1300"/>
              <a:t>etermined by the data points around it</a:t>
            </a:r>
            <a:endParaRPr sz="1300"/>
          </a:p>
          <a:p>
            <a:pPr indent="0" lvl="0" marL="0" rtl="0" algn="l">
              <a:spcBef>
                <a:spcPts val="1200"/>
              </a:spcBef>
              <a:spcAft>
                <a:spcPts val="0"/>
              </a:spcAft>
              <a:buNone/>
            </a:pPr>
            <a:r>
              <a:rPr lang="en-GB" sz="1300"/>
              <a:t>Looked at k=</a:t>
            </a:r>
            <a:r>
              <a:rPr b="1" lang="en-GB" sz="1300"/>
              <a:t> 9</a:t>
            </a:r>
            <a:r>
              <a:rPr b="1" lang="en-GB" sz="1300"/>
              <a:t> closest samples</a:t>
            </a:r>
            <a:endParaRPr b="1" sz="1300"/>
          </a:p>
          <a:p>
            <a:pPr indent="0" lvl="0" marL="0" rtl="0" algn="l">
              <a:spcBef>
                <a:spcPts val="1200"/>
              </a:spcBef>
              <a:spcAft>
                <a:spcPts val="0"/>
              </a:spcAft>
              <a:buNone/>
            </a:pPr>
            <a:r>
              <a:t/>
            </a:r>
            <a:endParaRPr sz="1300"/>
          </a:p>
        </p:txBody>
      </p:sp>
      <p:pic>
        <p:nvPicPr>
          <p:cNvPr id="263" name="Google Shape;263;p29"/>
          <p:cNvPicPr preferRelativeResize="0"/>
          <p:nvPr/>
        </p:nvPicPr>
        <p:blipFill>
          <a:blip r:embed="rId3">
            <a:alphaModFix/>
          </a:blip>
          <a:stretch>
            <a:fillRect/>
          </a:stretch>
        </p:blipFill>
        <p:spPr>
          <a:xfrm>
            <a:off x="4848850" y="1318650"/>
            <a:ext cx="3990975" cy="2257425"/>
          </a:xfrm>
          <a:prstGeom prst="rect">
            <a:avLst/>
          </a:prstGeom>
          <a:noFill/>
          <a:ln>
            <a:noFill/>
          </a:ln>
        </p:spPr>
      </p:pic>
      <p:sp>
        <p:nvSpPr>
          <p:cNvPr id="264" name="Google Shape;264;p29"/>
          <p:cNvSpPr txBox="1"/>
          <p:nvPr/>
        </p:nvSpPr>
        <p:spPr>
          <a:xfrm>
            <a:off x="0" y="4835700"/>
            <a:ext cx="552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666666"/>
                </a:solidFill>
              </a:rPr>
              <a:t>Image Source: </a:t>
            </a:r>
            <a:r>
              <a:rPr lang="en-GB" sz="800">
                <a:solidFill>
                  <a:srgbClr val="666666"/>
                </a:solidFill>
              </a:rPr>
              <a:t>https://blog.usejournal.com/a-quick-introduction-to-k-nearest-neighbors-algorithm-62214cea29c7</a:t>
            </a:r>
            <a:endParaRPr sz="8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343213" y="481800"/>
            <a:ext cx="3893400" cy="10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Kth Nearest Neighbors</a:t>
            </a:r>
            <a:endParaRPr/>
          </a:p>
          <a:p>
            <a:pPr indent="0" lvl="0" marL="0" rtl="0" algn="l">
              <a:spcBef>
                <a:spcPts val="0"/>
              </a:spcBef>
              <a:spcAft>
                <a:spcPts val="0"/>
              </a:spcAft>
              <a:buNone/>
            </a:pPr>
            <a:r>
              <a:t/>
            </a:r>
            <a:endParaRPr b="0"/>
          </a:p>
        </p:txBody>
      </p:sp>
      <p:sp>
        <p:nvSpPr>
          <p:cNvPr id="270" name="Google Shape;270;p30"/>
          <p:cNvSpPr txBox="1"/>
          <p:nvPr>
            <p:ph idx="1" type="body"/>
          </p:nvPr>
        </p:nvSpPr>
        <p:spPr>
          <a:xfrm>
            <a:off x="5788400" y="3327825"/>
            <a:ext cx="2917500" cy="121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GB" sz="1210"/>
              <a:t>Advantages:</a:t>
            </a:r>
            <a:endParaRPr b="1" sz="1210"/>
          </a:p>
          <a:p>
            <a:pPr indent="0" lvl="0" marL="0" rtl="0" algn="l">
              <a:lnSpc>
                <a:spcPct val="95000"/>
              </a:lnSpc>
              <a:spcBef>
                <a:spcPts val="1200"/>
              </a:spcBef>
              <a:spcAft>
                <a:spcPts val="0"/>
              </a:spcAft>
              <a:buSzPts val="770"/>
              <a:buNone/>
            </a:pPr>
            <a:r>
              <a:rPr lang="en-GB" sz="1210"/>
              <a:t>Ease of interpreting output</a:t>
            </a:r>
            <a:endParaRPr sz="1210"/>
          </a:p>
          <a:p>
            <a:pPr indent="0" lvl="0" marL="0" rtl="0" algn="l">
              <a:lnSpc>
                <a:spcPct val="95000"/>
              </a:lnSpc>
              <a:spcBef>
                <a:spcPts val="1200"/>
              </a:spcBef>
              <a:spcAft>
                <a:spcPts val="0"/>
              </a:spcAft>
              <a:buSzPts val="770"/>
              <a:buNone/>
            </a:pPr>
            <a:r>
              <a:rPr lang="en-GB" sz="1210"/>
              <a:t>Calculation time</a:t>
            </a:r>
            <a:endParaRPr sz="1210"/>
          </a:p>
          <a:p>
            <a:pPr indent="0" lvl="0" marL="0" rtl="0" algn="l">
              <a:lnSpc>
                <a:spcPct val="95000"/>
              </a:lnSpc>
              <a:spcBef>
                <a:spcPts val="1200"/>
              </a:spcBef>
              <a:spcAft>
                <a:spcPts val="0"/>
              </a:spcAft>
              <a:buSzPts val="770"/>
              <a:buNone/>
            </a:pPr>
            <a:r>
              <a:t/>
            </a:r>
            <a:endParaRPr sz="1210"/>
          </a:p>
        </p:txBody>
      </p:sp>
      <p:pic>
        <p:nvPicPr>
          <p:cNvPr id="271" name="Google Shape;271;p30"/>
          <p:cNvPicPr preferRelativeResize="0"/>
          <p:nvPr/>
        </p:nvPicPr>
        <p:blipFill>
          <a:blip r:embed="rId3">
            <a:alphaModFix/>
          </a:blip>
          <a:stretch>
            <a:fillRect/>
          </a:stretch>
        </p:blipFill>
        <p:spPr>
          <a:xfrm>
            <a:off x="343233" y="1516198"/>
            <a:ext cx="5062430" cy="2531200"/>
          </a:xfrm>
          <a:prstGeom prst="rect">
            <a:avLst/>
          </a:prstGeom>
          <a:noFill/>
          <a:ln>
            <a:noFill/>
          </a:ln>
        </p:spPr>
      </p:pic>
      <p:sp>
        <p:nvSpPr>
          <p:cNvPr id="272" name="Google Shape;272;p30"/>
          <p:cNvSpPr txBox="1"/>
          <p:nvPr/>
        </p:nvSpPr>
        <p:spPr>
          <a:xfrm>
            <a:off x="5705900" y="1000900"/>
            <a:ext cx="3000000" cy="206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200">
                <a:solidFill>
                  <a:srgbClr val="595858"/>
                </a:solidFill>
                <a:highlight>
                  <a:srgbClr val="FFFFFF"/>
                </a:highlight>
                <a:latin typeface="Roboto"/>
                <a:ea typeface="Roboto"/>
                <a:cs typeface="Roboto"/>
                <a:sym typeface="Roboto"/>
              </a:rPr>
              <a:t>Process:</a:t>
            </a:r>
            <a:endParaRPr b="1" sz="1200">
              <a:solidFill>
                <a:srgbClr val="595858"/>
              </a:solidFill>
              <a:highlight>
                <a:srgbClr val="FFFFFF"/>
              </a:highlight>
              <a:latin typeface="Roboto"/>
              <a:ea typeface="Roboto"/>
              <a:cs typeface="Roboto"/>
              <a:sym typeface="Roboto"/>
            </a:endParaRPr>
          </a:p>
          <a:p>
            <a:pPr indent="-304800" lvl="0" marL="457200" rtl="0" algn="l">
              <a:lnSpc>
                <a:spcPct val="115000"/>
              </a:lnSpc>
              <a:spcBef>
                <a:spcPts val="1600"/>
              </a:spcBef>
              <a:spcAft>
                <a:spcPts val="0"/>
              </a:spcAft>
              <a:buClr>
                <a:srgbClr val="595858"/>
              </a:buClr>
              <a:buSzPts val="1200"/>
              <a:buFont typeface="Roboto"/>
              <a:buAutoNum type="arabicPeriod"/>
            </a:pPr>
            <a:r>
              <a:rPr lang="en-GB" sz="1200">
                <a:solidFill>
                  <a:srgbClr val="595858"/>
                </a:solidFill>
                <a:highlight>
                  <a:srgbClr val="FFFFFF"/>
                </a:highlight>
                <a:latin typeface="Roboto"/>
                <a:ea typeface="Roboto"/>
                <a:cs typeface="Roboto"/>
                <a:sym typeface="Roboto"/>
              </a:rPr>
              <a:t>Calculate the distance between test and training data</a:t>
            </a:r>
            <a:endParaRPr sz="1200">
              <a:solidFill>
                <a:srgbClr val="595858"/>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5858"/>
              </a:buClr>
              <a:buSzPts val="1200"/>
              <a:buFont typeface="Roboto"/>
              <a:buAutoNum type="arabicPeriod"/>
            </a:pPr>
            <a:r>
              <a:rPr lang="en-GB" sz="1200">
                <a:solidFill>
                  <a:srgbClr val="595858"/>
                </a:solidFill>
                <a:highlight>
                  <a:srgbClr val="FFFFFF"/>
                </a:highlight>
                <a:latin typeface="Roboto"/>
                <a:ea typeface="Roboto"/>
                <a:cs typeface="Roboto"/>
                <a:sym typeface="Roboto"/>
              </a:rPr>
              <a:t>Sort the calculated distances</a:t>
            </a:r>
            <a:endParaRPr sz="1200">
              <a:solidFill>
                <a:srgbClr val="595858"/>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5858"/>
              </a:buClr>
              <a:buSzPts val="1200"/>
              <a:buFont typeface="Roboto"/>
              <a:buAutoNum type="arabicPeriod"/>
            </a:pPr>
            <a:r>
              <a:rPr lang="en-GB" sz="1200">
                <a:solidFill>
                  <a:srgbClr val="595858"/>
                </a:solidFill>
                <a:highlight>
                  <a:srgbClr val="FFFFFF"/>
                </a:highlight>
                <a:latin typeface="Roboto"/>
                <a:ea typeface="Roboto"/>
                <a:cs typeface="Roboto"/>
                <a:sym typeface="Roboto"/>
              </a:rPr>
              <a:t>Get top k </a:t>
            </a:r>
            <a:r>
              <a:rPr lang="en-GB" sz="1200">
                <a:solidFill>
                  <a:srgbClr val="595858"/>
                </a:solidFill>
                <a:highlight>
                  <a:srgbClr val="FFFFFF"/>
                </a:highlight>
                <a:latin typeface="Roboto"/>
                <a:ea typeface="Roboto"/>
                <a:cs typeface="Roboto"/>
                <a:sym typeface="Roboto"/>
              </a:rPr>
              <a:t>rows</a:t>
            </a:r>
            <a:endParaRPr sz="1200">
              <a:solidFill>
                <a:srgbClr val="595858"/>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5858"/>
              </a:buClr>
              <a:buSzPts val="1200"/>
              <a:buFont typeface="Roboto"/>
              <a:buAutoNum type="arabicPeriod"/>
            </a:pPr>
            <a:r>
              <a:rPr lang="en-GB" sz="1200">
                <a:solidFill>
                  <a:srgbClr val="595858"/>
                </a:solidFill>
                <a:highlight>
                  <a:srgbClr val="FFFFFF"/>
                </a:highlight>
                <a:latin typeface="Roboto"/>
                <a:ea typeface="Roboto"/>
                <a:cs typeface="Roboto"/>
                <a:sym typeface="Roboto"/>
              </a:rPr>
              <a:t>Get the most frequent class of these rows</a:t>
            </a:r>
            <a:endParaRPr sz="1200">
              <a:solidFill>
                <a:srgbClr val="595858"/>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5858"/>
              </a:buClr>
              <a:buSzPts val="1200"/>
              <a:buFont typeface="Roboto"/>
              <a:buAutoNum type="arabicPeriod"/>
            </a:pPr>
            <a:r>
              <a:rPr lang="en-GB" sz="1200">
                <a:solidFill>
                  <a:srgbClr val="595858"/>
                </a:solidFill>
                <a:highlight>
                  <a:srgbClr val="FFFFFF"/>
                </a:highlight>
                <a:latin typeface="Roboto"/>
                <a:ea typeface="Roboto"/>
                <a:cs typeface="Roboto"/>
                <a:sym typeface="Roboto"/>
              </a:rPr>
              <a:t>Return the predicted class</a:t>
            </a:r>
            <a:endParaRPr sz="1200">
              <a:solidFill>
                <a:srgbClr val="595858"/>
              </a:solidFill>
              <a:highlight>
                <a:srgbClr val="FFFFFF"/>
              </a:highlight>
              <a:latin typeface="Roboto"/>
              <a:ea typeface="Roboto"/>
              <a:cs typeface="Roboto"/>
              <a:sym typeface="Roboto"/>
            </a:endParaRPr>
          </a:p>
        </p:txBody>
      </p:sp>
      <p:sp>
        <p:nvSpPr>
          <p:cNvPr id="273" name="Google Shape;273;p30"/>
          <p:cNvSpPr txBox="1"/>
          <p:nvPr/>
        </p:nvSpPr>
        <p:spPr>
          <a:xfrm>
            <a:off x="0" y="4835700"/>
            <a:ext cx="3675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666666"/>
                </a:solidFill>
              </a:rPr>
              <a:t>Image Source: https://medium.com/swlh/k-nearest-neighbor-ca2593d7a3c4</a:t>
            </a:r>
            <a:endParaRPr sz="8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730000" y="1318650"/>
            <a:ext cx="2799900" cy="10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000000"/>
                </a:solidFill>
              </a:rPr>
              <a:t>Misclassification</a:t>
            </a:r>
            <a:endParaRPr/>
          </a:p>
        </p:txBody>
      </p:sp>
      <p:sp>
        <p:nvSpPr>
          <p:cNvPr id="279" name="Google Shape;279;p31"/>
          <p:cNvSpPr txBox="1"/>
          <p:nvPr/>
        </p:nvSpPr>
        <p:spPr>
          <a:xfrm>
            <a:off x="7229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0.079</a:t>
            </a:r>
            <a:endParaRPr b="1" sz="4800">
              <a:solidFill>
                <a:schemeClr val="dk1"/>
              </a:solidFill>
              <a:latin typeface="Lato"/>
              <a:ea typeface="Lato"/>
              <a:cs typeface="Lato"/>
              <a:sym typeface="Lato"/>
            </a:endParaRPr>
          </a:p>
        </p:txBody>
      </p:sp>
      <p:sp>
        <p:nvSpPr>
          <p:cNvPr id="280" name="Google Shape;280;p31"/>
          <p:cNvSpPr txBox="1"/>
          <p:nvPr/>
        </p:nvSpPr>
        <p:spPr>
          <a:xfrm>
            <a:off x="8426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Decision Tree</a:t>
            </a:r>
            <a:endParaRPr b="1" sz="1100">
              <a:solidFill>
                <a:schemeClr val="accent1"/>
              </a:solidFill>
              <a:latin typeface="Lato"/>
              <a:ea typeface="Lato"/>
              <a:cs typeface="Lato"/>
              <a:sym typeface="Lato"/>
            </a:endParaRPr>
          </a:p>
        </p:txBody>
      </p:sp>
      <p:cxnSp>
        <p:nvCxnSpPr>
          <p:cNvPr id="281" name="Google Shape;281;p31"/>
          <p:cNvCxnSpPr/>
          <p:nvPr/>
        </p:nvCxnSpPr>
        <p:spPr>
          <a:xfrm>
            <a:off x="32243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282" name="Google Shape;282;p31"/>
          <p:cNvSpPr txBox="1"/>
          <p:nvPr/>
        </p:nvSpPr>
        <p:spPr>
          <a:xfrm>
            <a:off x="34182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0.044</a:t>
            </a:r>
            <a:endParaRPr b="1" sz="4800">
              <a:solidFill>
                <a:schemeClr val="dk1"/>
              </a:solidFill>
              <a:latin typeface="Lato"/>
              <a:ea typeface="Lato"/>
              <a:cs typeface="Lato"/>
              <a:sym typeface="Lato"/>
            </a:endParaRPr>
          </a:p>
        </p:txBody>
      </p:sp>
      <p:sp>
        <p:nvSpPr>
          <p:cNvPr id="283" name="Google Shape;283;p31"/>
          <p:cNvSpPr txBox="1"/>
          <p:nvPr/>
        </p:nvSpPr>
        <p:spPr>
          <a:xfrm>
            <a:off x="35379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Random Forests</a:t>
            </a:r>
            <a:endParaRPr b="1" sz="1100">
              <a:solidFill>
                <a:schemeClr val="accent1"/>
              </a:solidFill>
              <a:latin typeface="Lato"/>
              <a:ea typeface="Lato"/>
              <a:cs typeface="Lato"/>
              <a:sym typeface="Lato"/>
            </a:endParaRPr>
          </a:p>
        </p:txBody>
      </p:sp>
      <p:cxnSp>
        <p:nvCxnSpPr>
          <p:cNvPr id="284" name="Google Shape;284;p31"/>
          <p:cNvCxnSpPr/>
          <p:nvPr/>
        </p:nvCxnSpPr>
        <p:spPr>
          <a:xfrm>
            <a:off x="59196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285" name="Google Shape;285;p31"/>
          <p:cNvSpPr txBox="1"/>
          <p:nvPr/>
        </p:nvSpPr>
        <p:spPr>
          <a:xfrm>
            <a:off x="61135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0.053</a:t>
            </a:r>
            <a:endParaRPr b="1" sz="4800">
              <a:solidFill>
                <a:schemeClr val="dk1"/>
              </a:solidFill>
              <a:latin typeface="Lato"/>
              <a:ea typeface="Lato"/>
              <a:cs typeface="Lato"/>
              <a:sym typeface="Lato"/>
            </a:endParaRPr>
          </a:p>
        </p:txBody>
      </p:sp>
      <p:sp>
        <p:nvSpPr>
          <p:cNvPr id="286" name="Google Shape;286;p31"/>
          <p:cNvSpPr txBox="1"/>
          <p:nvPr/>
        </p:nvSpPr>
        <p:spPr>
          <a:xfrm>
            <a:off x="62332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Kth Nearest Neighbors</a:t>
            </a:r>
            <a:endParaRPr b="1" sz="1100">
              <a:solidFill>
                <a:schemeClr val="accent1"/>
              </a:solidFill>
              <a:latin typeface="Lato"/>
              <a:ea typeface="Lato"/>
              <a:cs typeface="Lato"/>
              <a:sym typeface="Lato"/>
            </a:endParaRPr>
          </a:p>
        </p:txBody>
      </p:sp>
      <p:sp>
        <p:nvSpPr>
          <p:cNvPr id="287" name="Google Shape;287;p31"/>
          <p:cNvSpPr txBox="1"/>
          <p:nvPr>
            <p:ph idx="1" type="body"/>
          </p:nvPr>
        </p:nvSpPr>
        <p:spPr>
          <a:xfrm>
            <a:off x="3789000" y="847050"/>
            <a:ext cx="4977300" cy="16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Misclassification</a:t>
            </a:r>
            <a:r>
              <a:rPr b="1" lang="en-GB" sz="1500"/>
              <a:t> </a:t>
            </a:r>
            <a:r>
              <a:rPr lang="en-GB" sz="1500"/>
              <a:t>= false positives </a:t>
            </a:r>
            <a:r>
              <a:rPr b="1" lang="en-GB" sz="1500"/>
              <a:t>or</a:t>
            </a:r>
            <a:r>
              <a:rPr lang="en-GB" sz="1500"/>
              <a:t> false negatives</a:t>
            </a:r>
            <a:endParaRPr sz="1500"/>
          </a:p>
          <a:p>
            <a:pPr indent="0" lvl="0" marL="0" rtl="0" algn="l">
              <a:spcBef>
                <a:spcPts val="1200"/>
              </a:spcBef>
              <a:spcAft>
                <a:spcPts val="0"/>
              </a:spcAft>
              <a:buNone/>
            </a:pPr>
            <a:r>
              <a:rPr lang="en-GB" sz="1500"/>
              <a:t>Minimize both:</a:t>
            </a:r>
            <a:endParaRPr sz="1500"/>
          </a:p>
          <a:p>
            <a:pPr indent="-323850" lvl="0" marL="457200" rtl="0" algn="l">
              <a:spcBef>
                <a:spcPts val="1200"/>
              </a:spcBef>
              <a:spcAft>
                <a:spcPts val="0"/>
              </a:spcAft>
              <a:buSzPts val="1500"/>
              <a:buAutoNum type="arabicParenR"/>
            </a:pPr>
            <a:r>
              <a:rPr lang="en-GB" sz="1500"/>
              <a:t>Benign classified as malignant</a:t>
            </a:r>
            <a:endParaRPr sz="1500"/>
          </a:p>
          <a:p>
            <a:pPr indent="-323850" lvl="0" marL="457200" rtl="0" algn="l">
              <a:spcBef>
                <a:spcPts val="0"/>
              </a:spcBef>
              <a:spcAft>
                <a:spcPts val="0"/>
              </a:spcAft>
              <a:buSzPts val="1500"/>
              <a:buAutoNum type="arabicParenR"/>
            </a:pPr>
            <a:r>
              <a:rPr lang="en-GB" sz="1500"/>
              <a:t>Malignant classified as benign</a:t>
            </a:r>
            <a:endParaRPr b="1"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730000" y="1318650"/>
            <a:ext cx="2799900" cy="10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000000"/>
                </a:solidFill>
              </a:rPr>
              <a:t>Specificity</a:t>
            </a:r>
            <a:endParaRPr/>
          </a:p>
        </p:txBody>
      </p:sp>
      <p:sp>
        <p:nvSpPr>
          <p:cNvPr id="293" name="Google Shape;293;p32"/>
          <p:cNvSpPr txBox="1"/>
          <p:nvPr>
            <p:ph idx="1" type="body"/>
          </p:nvPr>
        </p:nvSpPr>
        <p:spPr>
          <a:xfrm>
            <a:off x="3789000" y="1414850"/>
            <a:ext cx="4798200" cy="10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High specificity </a:t>
            </a:r>
            <a:r>
              <a:rPr lang="en-GB" sz="1500"/>
              <a:t>= few false positives</a:t>
            </a:r>
            <a:endParaRPr sz="1500"/>
          </a:p>
          <a:p>
            <a:pPr indent="0" lvl="0" marL="0" rtl="0" algn="l">
              <a:spcBef>
                <a:spcPts val="1200"/>
              </a:spcBef>
              <a:spcAft>
                <a:spcPts val="1200"/>
              </a:spcAft>
              <a:buNone/>
            </a:pPr>
            <a:r>
              <a:rPr lang="en-GB" sz="1500"/>
              <a:t>Minimize </a:t>
            </a:r>
            <a:r>
              <a:rPr b="1" lang="en-GB" sz="1500"/>
              <a:t>benign</a:t>
            </a:r>
            <a:r>
              <a:rPr b="1" lang="en-GB" sz="1500"/>
              <a:t> </a:t>
            </a:r>
            <a:r>
              <a:rPr lang="en-GB" sz="1500"/>
              <a:t>tumors classified as </a:t>
            </a:r>
            <a:r>
              <a:rPr b="1" lang="en-GB" sz="1500"/>
              <a:t>malignant</a:t>
            </a:r>
            <a:endParaRPr b="1" sz="1500"/>
          </a:p>
        </p:txBody>
      </p:sp>
      <p:sp>
        <p:nvSpPr>
          <p:cNvPr id="294" name="Google Shape;294;p32"/>
          <p:cNvSpPr txBox="1"/>
          <p:nvPr/>
        </p:nvSpPr>
        <p:spPr>
          <a:xfrm>
            <a:off x="7229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0.944</a:t>
            </a:r>
            <a:endParaRPr b="1" sz="4800">
              <a:solidFill>
                <a:schemeClr val="dk1"/>
              </a:solidFill>
              <a:latin typeface="Lato"/>
              <a:ea typeface="Lato"/>
              <a:cs typeface="Lato"/>
              <a:sym typeface="Lato"/>
            </a:endParaRPr>
          </a:p>
        </p:txBody>
      </p:sp>
      <p:sp>
        <p:nvSpPr>
          <p:cNvPr id="295" name="Google Shape;295;p32"/>
          <p:cNvSpPr txBox="1"/>
          <p:nvPr/>
        </p:nvSpPr>
        <p:spPr>
          <a:xfrm>
            <a:off x="8426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Decision Tree</a:t>
            </a:r>
            <a:endParaRPr b="1" sz="1100">
              <a:solidFill>
                <a:schemeClr val="accent1"/>
              </a:solidFill>
              <a:latin typeface="Lato"/>
              <a:ea typeface="Lato"/>
              <a:cs typeface="Lato"/>
              <a:sym typeface="Lato"/>
            </a:endParaRPr>
          </a:p>
        </p:txBody>
      </p:sp>
      <p:cxnSp>
        <p:nvCxnSpPr>
          <p:cNvPr id="296" name="Google Shape;296;p32"/>
          <p:cNvCxnSpPr/>
          <p:nvPr/>
        </p:nvCxnSpPr>
        <p:spPr>
          <a:xfrm>
            <a:off x="32243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297" name="Google Shape;297;p32"/>
          <p:cNvSpPr txBox="1"/>
          <p:nvPr/>
        </p:nvSpPr>
        <p:spPr>
          <a:xfrm>
            <a:off x="34182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0.986</a:t>
            </a:r>
            <a:endParaRPr b="1" sz="4800">
              <a:solidFill>
                <a:schemeClr val="dk1"/>
              </a:solidFill>
              <a:latin typeface="Lato"/>
              <a:ea typeface="Lato"/>
              <a:cs typeface="Lato"/>
              <a:sym typeface="Lato"/>
            </a:endParaRPr>
          </a:p>
        </p:txBody>
      </p:sp>
      <p:sp>
        <p:nvSpPr>
          <p:cNvPr id="298" name="Google Shape;298;p32"/>
          <p:cNvSpPr txBox="1"/>
          <p:nvPr/>
        </p:nvSpPr>
        <p:spPr>
          <a:xfrm>
            <a:off x="35379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Random Forests</a:t>
            </a:r>
            <a:endParaRPr b="1" sz="1100">
              <a:solidFill>
                <a:schemeClr val="accent1"/>
              </a:solidFill>
              <a:latin typeface="Lato"/>
              <a:ea typeface="Lato"/>
              <a:cs typeface="Lato"/>
              <a:sym typeface="Lato"/>
            </a:endParaRPr>
          </a:p>
        </p:txBody>
      </p:sp>
      <p:cxnSp>
        <p:nvCxnSpPr>
          <p:cNvPr id="299" name="Google Shape;299;p32"/>
          <p:cNvCxnSpPr/>
          <p:nvPr/>
        </p:nvCxnSpPr>
        <p:spPr>
          <a:xfrm>
            <a:off x="59196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300" name="Google Shape;300;p32"/>
          <p:cNvSpPr txBox="1"/>
          <p:nvPr/>
        </p:nvSpPr>
        <p:spPr>
          <a:xfrm>
            <a:off x="61135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0.954</a:t>
            </a:r>
            <a:endParaRPr b="1" sz="4800">
              <a:solidFill>
                <a:schemeClr val="dk1"/>
              </a:solidFill>
              <a:latin typeface="Lato"/>
              <a:ea typeface="Lato"/>
              <a:cs typeface="Lato"/>
              <a:sym typeface="Lato"/>
            </a:endParaRPr>
          </a:p>
        </p:txBody>
      </p:sp>
      <p:sp>
        <p:nvSpPr>
          <p:cNvPr id="301" name="Google Shape;301;p32"/>
          <p:cNvSpPr txBox="1"/>
          <p:nvPr/>
        </p:nvSpPr>
        <p:spPr>
          <a:xfrm>
            <a:off x="62332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Kth Nearest Neighbors</a:t>
            </a:r>
            <a:endParaRPr b="1" sz="11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730000" y="1318650"/>
            <a:ext cx="2799900" cy="10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000000"/>
                </a:solidFill>
              </a:rPr>
              <a:t>Sensitivity</a:t>
            </a:r>
            <a:endParaRPr/>
          </a:p>
        </p:txBody>
      </p:sp>
      <p:sp>
        <p:nvSpPr>
          <p:cNvPr id="307" name="Google Shape;307;p33"/>
          <p:cNvSpPr txBox="1"/>
          <p:nvPr>
            <p:ph idx="1" type="body"/>
          </p:nvPr>
        </p:nvSpPr>
        <p:spPr>
          <a:xfrm>
            <a:off x="3789000" y="1414850"/>
            <a:ext cx="4798200" cy="10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H</a:t>
            </a:r>
            <a:r>
              <a:rPr b="1" lang="en-GB" sz="1500"/>
              <a:t>igh sensitivity </a:t>
            </a:r>
            <a:r>
              <a:rPr lang="en-GB" sz="1500"/>
              <a:t>= </a:t>
            </a:r>
            <a:r>
              <a:rPr lang="en-GB" sz="1500"/>
              <a:t>few false negatives</a:t>
            </a:r>
            <a:endParaRPr sz="1500"/>
          </a:p>
          <a:p>
            <a:pPr indent="0" lvl="0" marL="0" rtl="0" algn="l">
              <a:spcBef>
                <a:spcPts val="1200"/>
              </a:spcBef>
              <a:spcAft>
                <a:spcPts val="1200"/>
              </a:spcAft>
              <a:buNone/>
            </a:pPr>
            <a:r>
              <a:rPr lang="en-GB" sz="1500"/>
              <a:t>Minimize </a:t>
            </a:r>
            <a:r>
              <a:rPr b="1" lang="en-GB" sz="1500"/>
              <a:t>malignant </a:t>
            </a:r>
            <a:r>
              <a:rPr lang="en-GB" sz="1500"/>
              <a:t>tumors classified as </a:t>
            </a:r>
            <a:r>
              <a:rPr b="1" lang="en-GB" sz="1500"/>
              <a:t>benign</a:t>
            </a:r>
            <a:endParaRPr b="1" sz="1500"/>
          </a:p>
        </p:txBody>
      </p:sp>
      <p:sp>
        <p:nvSpPr>
          <p:cNvPr id="308" name="Google Shape;308;p33"/>
          <p:cNvSpPr txBox="1"/>
          <p:nvPr/>
        </p:nvSpPr>
        <p:spPr>
          <a:xfrm>
            <a:off x="7229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0.884</a:t>
            </a:r>
            <a:endParaRPr b="1" sz="4800">
              <a:solidFill>
                <a:schemeClr val="dk1"/>
              </a:solidFill>
              <a:latin typeface="Lato"/>
              <a:ea typeface="Lato"/>
              <a:cs typeface="Lato"/>
              <a:sym typeface="Lato"/>
            </a:endParaRPr>
          </a:p>
        </p:txBody>
      </p:sp>
      <p:sp>
        <p:nvSpPr>
          <p:cNvPr id="309" name="Google Shape;309;p33"/>
          <p:cNvSpPr txBox="1"/>
          <p:nvPr/>
        </p:nvSpPr>
        <p:spPr>
          <a:xfrm>
            <a:off x="8426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Decision Tree</a:t>
            </a:r>
            <a:endParaRPr b="1" sz="1100">
              <a:solidFill>
                <a:schemeClr val="accent1"/>
              </a:solidFill>
              <a:latin typeface="Lato"/>
              <a:ea typeface="Lato"/>
              <a:cs typeface="Lato"/>
              <a:sym typeface="Lato"/>
            </a:endParaRPr>
          </a:p>
        </p:txBody>
      </p:sp>
      <p:cxnSp>
        <p:nvCxnSpPr>
          <p:cNvPr id="310" name="Google Shape;310;p33"/>
          <p:cNvCxnSpPr/>
          <p:nvPr/>
        </p:nvCxnSpPr>
        <p:spPr>
          <a:xfrm>
            <a:off x="32243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311" name="Google Shape;311;p33"/>
          <p:cNvSpPr txBox="1"/>
          <p:nvPr/>
        </p:nvSpPr>
        <p:spPr>
          <a:xfrm>
            <a:off x="34182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0.907</a:t>
            </a:r>
            <a:endParaRPr b="1" sz="4800">
              <a:solidFill>
                <a:schemeClr val="dk1"/>
              </a:solidFill>
              <a:latin typeface="Lato"/>
              <a:ea typeface="Lato"/>
              <a:cs typeface="Lato"/>
              <a:sym typeface="Lato"/>
            </a:endParaRPr>
          </a:p>
        </p:txBody>
      </p:sp>
      <p:sp>
        <p:nvSpPr>
          <p:cNvPr id="312" name="Google Shape;312;p33"/>
          <p:cNvSpPr txBox="1"/>
          <p:nvPr/>
        </p:nvSpPr>
        <p:spPr>
          <a:xfrm>
            <a:off x="35379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Random Forests</a:t>
            </a:r>
            <a:endParaRPr b="1" sz="1100">
              <a:solidFill>
                <a:schemeClr val="accent1"/>
              </a:solidFill>
              <a:latin typeface="Lato"/>
              <a:ea typeface="Lato"/>
              <a:cs typeface="Lato"/>
              <a:sym typeface="Lato"/>
            </a:endParaRPr>
          </a:p>
        </p:txBody>
      </p:sp>
      <p:cxnSp>
        <p:nvCxnSpPr>
          <p:cNvPr id="313" name="Google Shape;313;p33"/>
          <p:cNvCxnSpPr/>
          <p:nvPr/>
        </p:nvCxnSpPr>
        <p:spPr>
          <a:xfrm>
            <a:off x="59196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314" name="Google Shape;314;p33"/>
          <p:cNvSpPr txBox="1"/>
          <p:nvPr/>
        </p:nvSpPr>
        <p:spPr>
          <a:xfrm>
            <a:off x="61135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0.986</a:t>
            </a:r>
            <a:endParaRPr b="1" sz="4800">
              <a:solidFill>
                <a:schemeClr val="dk1"/>
              </a:solidFill>
              <a:latin typeface="Lato"/>
              <a:ea typeface="Lato"/>
              <a:cs typeface="Lato"/>
              <a:sym typeface="Lato"/>
            </a:endParaRPr>
          </a:p>
        </p:txBody>
      </p:sp>
      <p:sp>
        <p:nvSpPr>
          <p:cNvPr id="315" name="Google Shape;315;p33"/>
          <p:cNvSpPr txBox="1"/>
          <p:nvPr/>
        </p:nvSpPr>
        <p:spPr>
          <a:xfrm>
            <a:off x="62332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Kth Nearest Neighbors</a:t>
            </a:r>
            <a:endParaRPr b="1" sz="11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19" name="Shape 319"/>
        <p:cNvGrpSpPr/>
        <p:nvPr/>
      </p:nvGrpSpPr>
      <p:grpSpPr>
        <a:xfrm>
          <a:off x="0" y="0"/>
          <a:ext cx="0" cy="0"/>
          <a:chOff x="0" y="0"/>
          <a:chExt cx="0" cy="0"/>
        </a:xfrm>
      </p:grpSpPr>
      <p:sp>
        <p:nvSpPr>
          <p:cNvPr id="320" name="Google Shape;320;p34"/>
          <p:cNvSpPr txBox="1"/>
          <p:nvPr>
            <p:ph type="title"/>
          </p:nvPr>
        </p:nvSpPr>
        <p:spPr>
          <a:xfrm>
            <a:off x="729450" y="536175"/>
            <a:ext cx="7010100" cy="4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80"/>
              <a:t>Conclusion</a:t>
            </a:r>
            <a:endParaRPr sz="2280"/>
          </a:p>
        </p:txBody>
      </p:sp>
      <p:sp>
        <p:nvSpPr>
          <p:cNvPr id="321" name="Google Shape;321;p34"/>
          <p:cNvSpPr txBox="1"/>
          <p:nvPr>
            <p:ph idx="4294967295" type="body"/>
          </p:nvPr>
        </p:nvSpPr>
        <p:spPr>
          <a:xfrm>
            <a:off x="729450" y="1749350"/>
            <a:ext cx="7010100" cy="262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3000">
                <a:solidFill>
                  <a:srgbClr val="FFFFFF"/>
                </a:solidFill>
              </a:rPr>
              <a:t>With sensitivity being the main concern, the machine learning algorithms demonstrate a decrease in false negatives in comparison with current medical methods.</a:t>
            </a:r>
            <a:endParaRPr sz="3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800">
                <a:solidFill>
                  <a:srgbClr val="FFFFFF"/>
                </a:solidFill>
              </a:rPr>
              <a:t>Thank you.</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728344" y="1318650"/>
            <a:ext cx="2207700" cy="55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t>Introductions</a:t>
            </a:r>
            <a:endParaRPr b="0" sz="2500"/>
          </a:p>
        </p:txBody>
      </p:sp>
      <p:sp>
        <p:nvSpPr>
          <p:cNvPr id="99" name="Google Shape;99;p18"/>
          <p:cNvSpPr txBox="1"/>
          <p:nvPr>
            <p:ph idx="1" type="body"/>
          </p:nvPr>
        </p:nvSpPr>
        <p:spPr>
          <a:xfrm>
            <a:off x="721250" y="1965150"/>
            <a:ext cx="2207700" cy="22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Roger Goldsmith</a:t>
            </a:r>
            <a:endParaRPr sz="1600"/>
          </a:p>
          <a:p>
            <a:pPr indent="0" lvl="0" marL="0" rtl="0" algn="l">
              <a:spcBef>
                <a:spcPts val="1200"/>
              </a:spcBef>
              <a:spcAft>
                <a:spcPts val="0"/>
              </a:spcAft>
              <a:buNone/>
            </a:pPr>
            <a:r>
              <a:rPr lang="en-GB" sz="1600"/>
              <a:t>Claire Harris</a:t>
            </a:r>
            <a:endParaRPr sz="1600"/>
          </a:p>
          <a:p>
            <a:pPr indent="0" lvl="0" marL="0" rtl="0" algn="l">
              <a:spcBef>
                <a:spcPts val="1200"/>
              </a:spcBef>
              <a:spcAft>
                <a:spcPts val="1200"/>
              </a:spcAft>
              <a:buNone/>
            </a:pPr>
            <a:r>
              <a:rPr lang="en-GB" sz="1600"/>
              <a:t>Mark Izquierdo</a:t>
            </a:r>
            <a:endParaRPr sz="1600"/>
          </a:p>
        </p:txBody>
      </p:sp>
      <p:sp>
        <p:nvSpPr>
          <p:cNvPr id="100" name="Google Shape;100;p18"/>
          <p:cNvSpPr txBox="1"/>
          <p:nvPr/>
        </p:nvSpPr>
        <p:spPr>
          <a:xfrm>
            <a:off x="3202795"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Author 1</a:t>
            </a:r>
            <a:endParaRPr b="1" sz="600">
              <a:solidFill>
                <a:srgbClr val="FFFFFF"/>
              </a:solidFill>
            </a:endParaRPr>
          </a:p>
        </p:txBody>
      </p:sp>
      <p:sp>
        <p:nvSpPr>
          <p:cNvPr id="101" name="Google Shape;101;p18"/>
          <p:cNvSpPr txBox="1"/>
          <p:nvPr/>
        </p:nvSpPr>
        <p:spPr>
          <a:xfrm>
            <a:off x="3202795"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Roger Goldsmith</a:t>
            </a:r>
            <a:endParaRPr>
              <a:solidFill>
                <a:srgbClr val="FFFFFF"/>
              </a:solidFill>
            </a:endParaRPr>
          </a:p>
        </p:txBody>
      </p:sp>
      <p:sp>
        <p:nvSpPr>
          <p:cNvPr id="102" name="Google Shape;102;p18"/>
          <p:cNvSpPr txBox="1"/>
          <p:nvPr/>
        </p:nvSpPr>
        <p:spPr>
          <a:xfrm>
            <a:off x="5230277"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Author 2</a:t>
            </a:r>
            <a:endParaRPr b="1" sz="600">
              <a:solidFill>
                <a:srgbClr val="FFFFFF"/>
              </a:solidFill>
            </a:endParaRPr>
          </a:p>
        </p:txBody>
      </p:sp>
      <p:sp>
        <p:nvSpPr>
          <p:cNvPr id="103" name="Google Shape;103;p18"/>
          <p:cNvSpPr txBox="1"/>
          <p:nvPr/>
        </p:nvSpPr>
        <p:spPr>
          <a:xfrm>
            <a:off x="5230277"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Claire Harris</a:t>
            </a:r>
            <a:endParaRPr>
              <a:solidFill>
                <a:srgbClr val="FFFFFF"/>
              </a:solidFill>
            </a:endParaRPr>
          </a:p>
        </p:txBody>
      </p:sp>
      <p:sp>
        <p:nvSpPr>
          <p:cNvPr id="104" name="Google Shape;104;p18"/>
          <p:cNvSpPr txBox="1"/>
          <p:nvPr/>
        </p:nvSpPr>
        <p:spPr>
          <a:xfrm>
            <a:off x="7252904" y="3781738"/>
            <a:ext cx="15210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Author 3</a:t>
            </a:r>
            <a:endParaRPr b="1" sz="600">
              <a:solidFill>
                <a:srgbClr val="FFFFFF"/>
              </a:solidFill>
            </a:endParaRPr>
          </a:p>
        </p:txBody>
      </p:sp>
      <p:sp>
        <p:nvSpPr>
          <p:cNvPr id="105" name="Google Shape;105;p18"/>
          <p:cNvSpPr txBox="1"/>
          <p:nvPr/>
        </p:nvSpPr>
        <p:spPr>
          <a:xfrm>
            <a:off x="7252929" y="3960772"/>
            <a:ext cx="1521000" cy="4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FFFFF"/>
                </a:solidFill>
                <a:latin typeface="Lato"/>
                <a:ea typeface="Lato"/>
                <a:cs typeface="Lato"/>
                <a:sym typeface="Lato"/>
              </a:rPr>
              <a:t>Mark Izquierdo</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1293850" y="727100"/>
            <a:ext cx="7110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Agenda</a:t>
            </a:r>
            <a:endParaRPr>
              <a:solidFill>
                <a:schemeClr val="lt1"/>
              </a:solidFill>
            </a:endParaRPr>
          </a:p>
        </p:txBody>
      </p:sp>
      <p:sp>
        <p:nvSpPr>
          <p:cNvPr id="111" name="Google Shape;111;p19"/>
          <p:cNvSpPr txBox="1"/>
          <p:nvPr/>
        </p:nvSpPr>
        <p:spPr>
          <a:xfrm>
            <a:off x="1312713" y="1531194"/>
            <a:ext cx="16077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uFill>
                  <a:noFill/>
                </a:uFill>
                <a:latin typeface="Raleway"/>
                <a:ea typeface="Raleway"/>
                <a:cs typeface="Raleway"/>
                <a:sym typeface="Raleway"/>
                <a:hlinkClick>
                  <a:extLst>
                    <a:ext uri="{A12FA001-AC4F-418D-AE19-62706E023703}">
                      <ahyp:hlinkClr val="tx"/>
                    </a:ext>
                  </a:extLst>
                </a:hlinkClick>
              </a:rPr>
              <a:t>Overview</a:t>
            </a:r>
            <a:endParaRPr sz="1300">
              <a:solidFill>
                <a:srgbClr val="FFFFFF"/>
              </a:solidFill>
              <a:latin typeface="Raleway"/>
              <a:ea typeface="Raleway"/>
              <a:cs typeface="Raleway"/>
              <a:sym typeface="Raleway"/>
            </a:endParaRPr>
          </a:p>
        </p:txBody>
      </p:sp>
      <p:sp>
        <p:nvSpPr>
          <p:cNvPr id="112" name="Google Shape;112;p19"/>
          <p:cNvSpPr txBox="1"/>
          <p:nvPr/>
        </p:nvSpPr>
        <p:spPr>
          <a:xfrm>
            <a:off x="1326213" y="1922569"/>
            <a:ext cx="16077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Raleway"/>
                <a:ea typeface="Raleway"/>
                <a:cs typeface="Raleway"/>
                <a:sym typeface="Raleway"/>
              </a:rPr>
              <a:t>Project Objective</a:t>
            </a:r>
            <a:endParaRPr sz="1300">
              <a:solidFill>
                <a:srgbClr val="FFFFFF"/>
              </a:solidFill>
              <a:latin typeface="Raleway"/>
              <a:ea typeface="Raleway"/>
              <a:cs typeface="Raleway"/>
              <a:sym typeface="Raleway"/>
            </a:endParaRPr>
          </a:p>
        </p:txBody>
      </p:sp>
      <p:sp>
        <p:nvSpPr>
          <p:cNvPr id="113" name="Google Shape;113;p19"/>
          <p:cNvSpPr txBox="1"/>
          <p:nvPr/>
        </p:nvSpPr>
        <p:spPr>
          <a:xfrm>
            <a:off x="1326213" y="2313944"/>
            <a:ext cx="16077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Raleway"/>
                <a:ea typeface="Raleway"/>
                <a:cs typeface="Raleway"/>
                <a:sym typeface="Raleway"/>
              </a:rPr>
              <a:t>Data Overview</a:t>
            </a:r>
            <a:endParaRPr sz="1300">
              <a:solidFill>
                <a:srgbClr val="FFFFFF"/>
              </a:solidFill>
              <a:latin typeface="Raleway"/>
              <a:ea typeface="Raleway"/>
              <a:cs typeface="Raleway"/>
              <a:sym typeface="Raleway"/>
            </a:endParaRPr>
          </a:p>
        </p:txBody>
      </p:sp>
      <p:sp>
        <p:nvSpPr>
          <p:cNvPr id="114" name="Google Shape;114;p19"/>
          <p:cNvSpPr txBox="1"/>
          <p:nvPr/>
        </p:nvSpPr>
        <p:spPr>
          <a:xfrm>
            <a:off x="1299232" y="2878632"/>
            <a:ext cx="16347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Raleway"/>
                <a:ea typeface="Raleway"/>
                <a:cs typeface="Raleway"/>
                <a:sym typeface="Raleway"/>
              </a:rPr>
              <a:t>Machine</a:t>
            </a:r>
            <a:r>
              <a:rPr lang="en-GB" sz="1300">
                <a:solidFill>
                  <a:srgbClr val="FFFFFF"/>
                </a:solidFill>
                <a:latin typeface="Raleway"/>
                <a:ea typeface="Raleway"/>
                <a:cs typeface="Raleway"/>
                <a:sym typeface="Raleway"/>
              </a:rPr>
              <a:t> Learning Techniques</a:t>
            </a:r>
            <a:endParaRPr sz="1300">
              <a:solidFill>
                <a:srgbClr val="FFFFFF"/>
              </a:solidFill>
              <a:latin typeface="Raleway"/>
              <a:ea typeface="Raleway"/>
              <a:cs typeface="Raleway"/>
              <a:sym typeface="Raleway"/>
            </a:endParaRPr>
          </a:p>
        </p:txBody>
      </p:sp>
      <p:sp>
        <p:nvSpPr>
          <p:cNvPr id="115" name="Google Shape;115;p19"/>
          <p:cNvSpPr txBox="1"/>
          <p:nvPr/>
        </p:nvSpPr>
        <p:spPr>
          <a:xfrm>
            <a:off x="1326223" y="3363100"/>
            <a:ext cx="14874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Raleway"/>
                <a:ea typeface="Raleway"/>
                <a:cs typeface="Raleway"/>
                <a:sym typeface="Raleway"/>
              </a:rPr>
              <a:t>Conclusion</a:t>
            </a:r>
            <a:endParaRPr sz="13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826650" y="464600"/>
            <a:ext cx="7601100" cy="532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rPr>
              <a:t>Breast Cancer and Misdiagnosis</a:t>
            </a:r>
            <a:endParaRPr/>
          </a:p>
        </p:txBody>
      </p:sp>
      <p:cxnSp>
        <p:nvCxnSpPr>
          <p:cNvPr id="121" name="Google Shape;121;p20"/>
          <p:cNvCxnSpPr/>
          <p:nvPr/>
        </p:nvCxnSpPr>
        <p:spPr>
          <a:xfrm>
            <a:off x="32243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122" name="Google Shape;122;p20"/>
          <p:cNvSpPr txBox="1"/>
          <p:nvPr/>
        </p:nvSpPr>
        <p:spPr>
          <a:xfrm>
            <a:off x="3418200" y="2931545"/>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4800">
                <a:solidFill>
                  <a:schemeClr val="dk1"/>
                </a:solidFill>
                <a:latin typeface="Lato"/>
                <a:ea typeface="Lato"/>
                <a:cs typeface="Lato"/>
                <a:sym typeface="Lato"/>
              </a:rPr>
              <a:t>2.23%</a:t>
            </a:r>
            <a:endParaRPr b="1" sz="4800">
              <a:solidFill>
                <a:schemeClr val="dk1"/>
              </a:solidFill>
              <a:latin typeface="Lato"/>
              <a:ea typeface="Lato"/>
              <a:cs typeface="Lato"/>
              <a:sym typeface="Lato"/>
            </a:endParaRPr>
          </a:p>
        </p:txBody>
      </p:sp>
      <p:sp>
        <p:nvSpPr>
          <p:cNvPr id="123" name="Google Shape;123;p20"/>
          <p:cNvSpPr txBox="1"/>
          <p:nvPr/>
        </p:nvSpPr>
        <p:spPr>
          <a:xfrm>
            <a:off x="3537900" y="3768550"/>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en-GB" sz="1100">
                <a:solidFill>
                  <a:schemeClr val="accent1"/>
                </a:solidFill>
                <a:latin typeface="Lato"/>
                <a:ea typeface="Lato"/>
                <a:cs typeface="Lato"/>
                <a:sym typeface="Lato"/>
              </a:rPr>
              <a:t>False Negatives Utilizing Current Methods</a:t>
            </a:r>
            <a:endParaRPr b="1" sz="1100">
              <a:solidFill>
                <a:schemeClr val="accent1"/>
              </a:solidFill>
              <a:latin typeface="Lato"/>
              <a:ea typeface="Lato"/>
              <a:cs typeface="Lato"/>
              <a:sym typeface="Lato"/>
            </a:endParaRPr>
          </a:p>
        </p:txBody>
      </p:sp>
      <p:cxnSp>
        <p:nvCxnSpPr>
          <p:cNvPr id="124" name="Google Shape;124;p20"/>
          <p:cNvCxnSpPr/>
          <p:nvPr/>
        </p:nvCxnSpPr>
        <p:spPr>
          <a:xfrm>
            <a:off x="5919650" y="2706500"/>
            <a:ext cx="0" cy="1832100"/>
          </a:xfrm>
          <a:prstGeom prst="straightConnector1">
            <a:avLst/>
          </a:prstGeom>
          <a:noFill/>
          <a:ln cap="flat" cmpd="sng" w="9525">
            <a:solidFill>
              <a:schemeClr val="accent1"/>
            </a:solidFill>
            <a:prstDash val="dot"/>
            <a:round/>
            <a:headEnd len="med" w="med" type="none"/>
            <a:tailEnd len="med" w="med" type="none"/>
          </a:ln>
        </p:spPr>
      </p:cxnSp>
      <p:sp>
        <p:nvSpPr>
          <p:cNvPr id="125" name="Google Shape;125;p20"/>
          <p:cNvSpPr txBox="1"/>
          <p:nvPr>
            <p:ph idx="1" type="body"/>
          </p:nvPr>
        </p:nvSpPr>
        <p:spPr>
          <a:xfrm>
            <a:off x="826650" y="1356663"/>
            <a:ext cx="7490700" cy="121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dk1"/>
                </a:solidFill>
                <a:highlight>
                  <a:schemeClr val="lt1"/>
                </a:highlight>
                <a:latin typeface="Times New Roman"/>
                <a:ea typeface="Times New Roman"/>
                <a:cs typeface="Times New Roman"/>
                <a:sym typeface="Times New Roman"/>
              </a:rPr>
              <a:t>False negatives lead to delay in diagnosis and treatment of breast cancer</a:t>
            </a:r>
            <a:endParaRPr sz="1500">
              <a:solidFill>
                <a:schemeClr val="dk1"/>
              </a:solidFill>
              <a:highlight>
                <a:schemeClr val="lt1"/>
              </a:highlight>
              <a:latin typeface="Times New Roman"/>
              <a:ea typeface="Times New Roman"/>
              <a:cs typeface="Times New Roman"/>
              <a:sym typeface="Times New Roman"/>
            </a:endParaRPr>
          </a:p>
          <a:p>
            <a:pPr indent="0" lvl="0" marL="0" rtl="0" algn="ctr">
              <a:spcBef>
                <a:spcPts val="1200"/>
              </a:spcBef>
              <a:spcAft>
                <a:spcPts val="0"/>
              </a:spcAft>
              <a:buNone/>
            </a:pPr>
            <a:r>
              <a:rPr lang="en-GB" sz="1500">
                <a:solidFill>
                  <a:schemeClr val="dk1"/>
                </a:solidFill>
                <a:highlight>
                  <a:schemeClr val="lt1"/>
                </a:highlight>
                <a:latin typeface="Times New Roman"/>
                <a:ea typeface="Times New Roman"/>
                <a:cs typeface="Times New Roman"/>
                <a:sym typeface="Times New Roman"/>
              </a:rPr>
              <a:t>Histopathological interpretation is a </a:t>
            </a:r>
            <a:r>
              <a:rPr b="1" lang="en-GB" sz="1500">
                <a:solidFill>
                  <a:schemeClr val="dk1"/>
                </a:solidFill>
                <a:highlight>
                  <a:schemeClr val="lt1"/>
                </a:highlight>
                <a:latin typeface="Times New Roman"/>
                <a:ea typeface="Times New Roman"/>
                <a:cs typeface="Times New Roman"/>
                <a:sym typeface="Times New Roman"/>
              </a:rPr>
              <a:t>significant cause </a:t>
            </a:r>
            <a:r>
              <a:rPr lang="en-GB" sz="1500">
                <a:solidFill>
                  <a:schemeClr val="dk1"/>
                </a:solidFill>
                <a:highlight>
                  <a:schemeClr val="lt1"/>
                </a:highlight>
                <a:latin typeface="Times New Roman"/>
                <a:ea typeface="Times New Roman"/>
                <a:cs typeface="Times New Roman"/>
                <a:sym typeface="Times New Roman"/>
              </a:rPr>
              <a:t>of false-negative results</a:t>
            </a:r>
            <a:endParaRPr sz="1500">
              <a:solidFill>
                <a:schemeClr val="dk1"/>
              </a:solidFill>
              <a:highlight>
                <a:schemeClr val="lt1"/>
              </a:highlight>
              <a:latin typeface="Times New Roman"/>
              <a:ea typeface="Times New Roman"/>
              <a:cs typeface="Times New Roman"/>
              <a:sym typeface="Times New Roman"/>
            </a:endParaRPr>
          </a:p>
          <a:p>
            <a:pPr indent="0" lvl="0" marL="457200" rtl="0" algn="ctr">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336675" y="649000"/>
            <a:ext cx="2497800" cy="35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200"/>
              <a:t>Project objective</a:t>
            </a:r>
            <a:endParaRPr sz="1200"/>
          </a:p>
        </p:txBody>
      </p:sp>
      <p:sp>
        <p:nvSpPr>
          <p:cNvPr id="131" name="Google Shape;131;p21"/>
          <p:cNvSpPr txBox="1"/>
          <p:nvPr>
            <p:ph idx="4294967295" type="body"/>
          </p:nvPr>
        </p:nvSpPr>
        <p:spPr>
          <a:xfrm>
            <a:off x="273825" y="1362325"/>
            <a:ext cx="4211100" cy="335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FF"/>
                </a:solidFill>
              </a:rPr>
              <a:t>Demonstrate machine learning </a:t>
            </a:r>
            <a:br>
              <a:rPr lang="en-GB">
                <a:solidFill>
                  <a:srgbClr val="FFFFFF"/>
                </a:solidFill>
              </a:rPr>
            </a:br>
            <a:r>
              <a:rPr lang="en-GB">
                <a:solidFill>
                  <a:srgbClr val="FFFFFF"/>
                </a:solidFill>
              </a:rPr>
              <a:t>techniques to assist in identifying </a:t>
            </a:r>
            <a:br>
              <a:rPr lang="en-GB">
                <a:solidFill>
                  <a:srgbClr val="FFFFFF"/>
                </a:solidFill>
              </a:rPr>
            </a:br>
            <a:r>
              <a:rPr lang="en-GB">
                <a:solidFill>
                  <a:srgbClr val="FFFFFF"/>
                </a:solidFill>
              </a:rPr>
              <a:t>malignant tumors</a:t>
            </a:r>
            <a:br>
              <a:rPr lang="en-GB">
                <a:solidFill>
                  <a:srgbClr val="FFFFFF"/>
                </a:solidFill>
              </a:rPr>
            </a:br>
            <a:endParaRPr sz="2700">
              <a:solidFill>
                <a:srgbClr val="FFFFFF"/>
              </a:solidFill>
            </a:endParaRPr>
          </a:p>
          <a:p>
            <a:pPr indent="-317500" lvl="0" marL="457200" rtl="0" algn="l">
              <a:spcBef>
                <a:spcPts val="1200"/>
              </a:spcBef>
              <a:spcAft>
                <a:spcPts val="0"/>
              </a:spcAft>
              <a:buClr>
                <a:srgbClr val="FFFFFF"/>
              </a:buClr>
              <a:buSzPts val="1400"/>
              <a:buChar char="●"/>
            </a:pPr>
            <a:r>
              <a:rPr lang="en-GB" sz="1400">
                <a:solidFill>
                  <a:srgbClr val="FFFFFF"/>
                </a:solidFill>
              </a:rPr>
              <a:t>Decision Trees</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Random Forest/Bagging</a:t>
            </a:r>
            <a:endParaRPr sz="1400">
              <a:solidFill>
                <a:srgbClr val="FFFFFF"/>
              </a:solidFill>
            </a:endParaRPr>
          </a:p>
          <a:p>
            <a:pPr indent="-317500" lvl="0" marL="457200" rtl="0" algn="l">
              <a:spcBef>
                <a:spcPts val="0"/>
              </a:spcBef>
              <a:spcAft>
                <a:spcPts val="0"/>
              </a:spcAft>
              <a:buClr>
                <a:srgbClr val="FFFFFF"/>
              </a:buClr>
              <a:buSzPts val="1400"/>
              <a:buChar char="●"/>
            </a:pPr>
            <a:r>
              <a:rPr lang="en-GB" sz="1400">
                <a:solidFill>
                  <a:srgbClr val="FFFFFF"/>
                </a:solidFill>
              </a:rPr>
              <a:t>Kth Nearest Neighbors</a:t>
            </a:r>
            <a:endParaRPr sz="1400">
              <a:solidFill>
                <a:srgbClr val="FFFFFF"/>
              </a:solidFill>
            </a:endParaRPr>
          </a:p>
        </p:txBody>
      </p:sp>
      <p:sp>
        <p:nvSpPr>
          <p:cNvPr id="132" name="Google Shape;132;p21"/>
          <p:cNvSpPr/>
          <p:nvPr/>
        </p:nvSpPr>
        <p:spPr>
          <a:xfrm>
            <a:off x="5444150" y="917700"/>
            <a:ext cx="13161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Training Data </a:t>
            </a:r>
            <a:endParaRPr/>
          </a:p>
        </p:txBody>
      </p:sp>
      <p:cxnSp>
        <p:nvCxnSpPr>
          <p:cNvPr id="133" name="Google Shape;133;p21"/>
          <p:cNvCxnSpPr/>
          <p:nvPr/>
        </p:nvCxnSpPr>
        <p:spPr>
          <a:xfrm>
            <a:off x="6102200" y="1519800"/>
            <a:ext cx="0" cy="540300"/>
          </a:xfrm>
          <a:prstGeom prst="straightConnector1">
            <a:avLst/>
          </a:prstGeom>
          <a:noFill/>
          <a:ln cap="flat" cmpd="sng" w="9525">
            <a:solidFill>
              <a:schemeClr val="lt1"/>
            </a:solidFill>
            <a:prstDash val="solid"/>
            <a:round/>
            <a:headEnd len="med" w="med" type="none"/>
            <a:tailEnd len="med" w="med" type="triangle"/>
          </a:ln>
        </p:spPr>
      </p:cxnSp>
      <p:sp>
        <p:nvSpPr>
          <p:cNvPr id="134" name="Google Shape;134;p21"/>
          <p:cNvSpPr/>
          <p:nvPr/>
        </p:nvSpPr>
        <p:spPr>
          <a:xfrm>
            <a:off x="5444145" y="2116698"/>
            <a:ext cx="13161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Algorithm</a:t>
            </a:r>
            <a:endParaRPr/>
          </a:p>
        </p:txBody>
      </p:sp>
      <p:cxnSp>
        <p:nvCxnSpPr>
          <p:cNvPr id="135" name="Google Shape;135;p21"/>
          <p:cNvCxnSpPr/>
          <p:nvPr/>
        </p:nvCxnSpPr>
        <p:spPr>
          <a:xfrm>
            <a:off x="6102200" y="2684525"/>
            <a:ext cx="0" cy="540300"/>
          </a:xfrm>
          <a:prstGeom prst="straightConnector1">
            <a:avLst/>
          </a:prstGeom>
          <a:noFill/>
          <a:ln cap="flat" cmpd="sng" w="9525">
            <a:solidFill>
              <a:schemeClr val="lt1"/>
            </a:solidFill>
            <a:prstDash val="solid"/>
            <a:round/>
            <a:headEnd len="med" w="med" type="none"/>
            <a:tailEnd len="med" w="med" type="triangle"/>
          </a:ln>
        </p:spPr>
      </p:cxnSp>
      <p:sp>
        <p:nvSpPr>
          <p:cNvPr id="136" name="Google Shape;136;p21"/>
          <p:cNvSpPr/>
          <p:nvPr/>
        </p:nvSpPr>
        <p:spPr>
          <a:xfrm>
            <a:off x="5444158" y="3315690"/>
            <a:ext cx="13161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Classifier</a:t>
            </a:r>
            <a:endParaRPr/>
          </a:p>
        </p:txBody>
      </p:sp>
      <p:sp>
        <p:nvSpPr>
          <p:cNvPr id="137" name="Google Shape;137;p21"/>
          <p:cNvSpPr/>
          <p:nvPr/>
        </p:nvSpPr>
        <p:spPr>
          <a:xfrm>
            <a:off x="7402333" y="3315690"/>
            <a:ext cx="13161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Prediction</a:t>
            </a:r>
            <a:endParaRPr/>
          </a:p>
        </p:txBody>
      </p:sp>
      <p:sp>
        <p:nvSpPr>
          <p:cNvPr id="138" name="Google Shape;138;p21"/>
          <p:cNvSpPr/>
          <p:nvPr/>
        </p:nvSpPr>
        <p:spPr>
          <a:xfrm>
            <a:off x="3485983" y="3349690"/>
            <a:ext cx="13161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New Input Data</a:t>
            </a:r>
            <a:endParaRPr/>
          </a:p>
        </p:txBody>
      </p:sp>
      <p:cxnSp>
        <p:nvCxnSpPr>
          <p:cNvPr id="139" name="Google Shape;139;p21"/>
          <p:cNvCxnSpPr>
            <a:stCxn id="138" idx="3"/>
          </p:cNvCxnSpPr>
          <p:nvPr/>
        </p:nvCxnSpPr>
        <p:spPr>
          <a:xfrm>
            <a:off x="4802083" y="3650740"/>
            <a:ext cx="502800" cy="5100"/>
          </a:xfrm>
          <a:prstGeom prst="straightConnector1">
            <a:avLst/>
          </a:prstGeom>
          <a:noFill/>
          <a:ln cap="flat" cmpd="sng" w="9525">
            <a:solidFill>
              <a:schemeClr val="lt1"/>
            </a:solidFill>
            <a:prstDash val="solid"/>
            <a:round/>
            <a:headEnd len="med" w="med" type="none"/>
            <a:tailEnd len="med" w="med" type="triangle"/>
          </a:ln>
        </p:spPr>
      </p:cxnSp>
      <p:cxnSp>
        <p:nvCxnSpPr>
          <p:cNvPr id="140" name="Google Shape;140;p21"/>
          <p:cNvCxnSpPr/>
          <p:nvPr/>
        </p:nvCxnSpPr>
        <p:spPr>
          <a:xfrm>
            <a:off x="6760258" y="3648190"/>
            <a:ext cx="502800" cy="5100"/>
          </a:xfrm>
          <a:prstGeom prst="straightConnector1">
            <a:avLst/>
          </a:prstGeom>
          <a:noFill/>
          <a:ln cap="flat" cmpd="sng" w="9525">
            <a:solidFill>
              <a:schemeClr val="lt1"/>
            </a:solidFill>
            <a:prstDash val="solid"/>
            <a:round/>
            <a:headEnd len="med" w="med" type="none"/>
            <a:tailEnd len="med" w="med" type="triangle"/>
          </a:ln>
        </p:spPr>
      </p:cxnSp>
      <p:cxnSp>
        <p:nvCxnSpPr>
          <p:cNvPr id="141" name="Google Shape;141;p21"/>
          <p:cNvCxnSpPr>
            <a:endCxn id="134" idx="1"/>
          </p:cNvCxnSpPr>
          <p:nvPr/>
        </p:nvCxnSpPr>
        <p:spPr>
          <a:xfrm flipH="1" rot="10800000">
            <a:off x="2627145" y="2417748"/>
            <a:ext cx="2817000" cy="675900"/>
          </a:xfrm>
          <a:prstGeom prst="curvedConnector3">
            <a:avLst>
              <a:gd fmla="val 50000" name="adj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22425" y="456875"/>
            <a:ext cx="284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O</a:t>
            </a:r>
            <a:r>
              <a:rPr lang="en-GB"/>
              <a:t>verview </a:t>
            </a:r>
            <a:endParaRPr/>
          </a:p>
        </p:txBody>
      </p:sp>
      <p:sp>
        <p:nvSpPr>
          <p:cNvPr id="147" name="Google Shape;147;p22"/>
          <p:cNvSpPr txBox="1"/>
          <p:nvPr>
            <p:ph idx="1" type="body"/>
          </p:nvPr>
        </p:nvSpPr>
        <p:spPr>
          <a:xfrm>
            <a:off x="822425" y="2855300"/>
            <a:ext cx="7683600" cy="141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33333"/>
              </a:buClr>
              <a:buSzPts val="1500"/>
              <a:buFont typeface="Lato"/>
              <a:buAutoNum type="arabicPeriod"/>
            </a:pPr>
            <a:r>
              <a:rPr lang="en-GB" sz="1500">
                <a:solidFill>
                  <a:srgbClr val="333333"/>
                </a:solidFill>
                <a:highlight>
                  <a:srgbClr val="FFFFFF"/>
                </a:highlight>
                <a:latin typeface="Lato"/>
                <a:ea typeface="Lato"/>
                <a:cs typeface="Lato"/>
                <a:sym typeface="Lato"/>
              </a:rPr>
              <a:t>Fine Needle Aspiration of breast tissue masses</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AutoNum type="arabicPeriod"/>
            </a:pPr>
            <a:r>
              <a:rPr lang="en-GB" sz="1500">
                <a:solidFill>
                  <a:srgbClr val="333333"/>
                </a:solidFill>
                <a:highlight>
                  <a:srgbClr val="FFFFFF"/>
                </a:highlight>
                <a:latin typeface="Lato"/>
                <a:ea typeface="Lato"/>
                <a:cs typeface="Lato"/>
                <a:sym typeface="Lato"/>
              </a:rPr>
              <a:t>Boundary of nuclei established</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AutoNum type="arabicPeriod"/>
            </a:pPr>
            <a:r>
              <a:rPr lang="en-GB" sz="1500">
                <a:solidFill>
                  <a:srgbClr val="333333"/>
                </a:solidFill>
                <a:highlight>
                  <a:srgbClr val="FFFFFF"/>
                </a:highlight>
                <a:latin typeface="Lato"/>
                <a:ea typeface="Lato"/>
                <a:cs typeface="Lato"/>
                <a:sym typeface="Lato"/>
              </a:rPr>
              <a:t>Software calculates characteristics</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AutoNum type="arabicPeriod"/>
            </a:pPr>
            <a:r>
              <a:rPr lang="en-GB" sz="1500">
                <a:solidFill>
                  <a:srgbClr val="333333"/>
                </a:solidFill>
                <a:highlight>
                  <a:srgbClr val="FFFFFF"/>
                </a:highlight>
                <a:latin typeface="Lato"/>
                <a:ea typeface="Lato"/>
                <a:cs typeface="Lato"/>
                <a:sym typeface="Lato"/>
              </a:rPr>
              <a:t>Process repeated</a:t>
            </a:r>
            <a:endParaRPr sz="1400"/>
          </a:p>
        </p:txBody>
      </p:sp>
      <p:pic>
        <p:nvPicPr>
          <p:cNvPr id="148" name="Google Shape;148;p22"/>
          <p:cNvPicPr preferRelativeResize="0"/>
          <p:nvPr/>
        </p:nvPicPr>
        <p:blipFill>
          <a:blip r:embed="rId3">
            <a:alphaModFix/>
          </a:blip>
          <a:stretch>
            <a:fillRect/>
          </a:stretch>
        </p:blipFill>
        <p:spPr>
          <a:xfrm>
            <a:off x="1186000" y="1325587"/>
            <a:ext cx="1427069" cy="1074500"/>
          </a:xfrm>
          <a:prstGeom prst="rect">
            <a:avLst/>
          </a:prstGeom>
          <a:noFill/>
          <a:ln>
            <a:noFill/>
          </a:ln>
        </p:spPr>
      </p:pic>
      <p:pic>
        <p:nvPicPr>
          <p:cNvPr id="149" name="Google Shape;149;p22"/>
          <p:cNvPicPr preferRelativeResize="0"/>
          <p:nvPr/>
        </p:nvPicPr>
        <p:blipFill>
          <a:blip r:embed="rId4">
            <a:alphaModFix/>
          </a:blip>
          <a:stretch>
            <a:fillRect/>
          </a:stretch>
        </p:blipFill>
        <p:spPr>
          <a:xfrm>
            <a:off x="3770687" y="1325587"/>
            <a:ext cx="1619600" cy="1074500"/>
          </a:xfrm>
          <a:prstGeom prst="rect">
            <a:avLst/>
          </a:prstGeom>
          <a:noFill/>
          <a:ln>
            <a:noFill/>
          </a:ln>
        </p:spPr>
      </p:pic>
      <p:pic>
        <p:nvPicPr>
          <p:cNvPr id="150" name="Google Shape;150;p22"/>
          <p:cNvPicPr preferRelativeResize="0"/>
          <p:nvPr/>
        </p:nvPicPr>
        <p:blipFill>
          <a:blip r:embed="rId5">
            <a:alphaModFix/>
          </a:blip>
          <a:stretch>
            <a:fillRect/>
          </a:stretch>
        </p:blipFill>
        <p:spPr>
          <a:xfrm>
            <a:off x="6707089" y="1298175"/>
            <a:ext cx="1335337" cy="1129299"/>
          </a:xfrm>
          <a:prstGeom prst="rect">
            <a:avLst/>
          </a:prstGeom>
          <a:noFill/>
          <a:ln>
            <a:noFill/>
          </a:ln>
        </p:spPr>
      </p:pic>
      <p:sp>
        <p:nvSpPr>
          <p:cNvPr id="151" name="Google Shape;151;p22"/>
          <p:cNvSpPr/>
          <p:nvPr/>
        </p:nvSpPr>
        <p:spPr>
          <a:xfrm>
            <a:off x="2779075" y="1513450"/>
            <a:ext cx="825600" cy="32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5635888" y="1513450"/>
            <a:ext cx="825600" cy="32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0" y="4835700"/>
            <a:ext cx="910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666666"/>
                </a:solidFill>
              </a:rPr>
              <a:t>Image Sources: https://preop.com/preop/needle-biopsy-breast/        https://www.ebuyer.com/blog/2014/07/what-do-the-buttons-on-a-calculator-d</a:t>
            </a:r>
            <a:r>
              <a:rPr lang="en-GB" sz="800">
                <a:solidFill>
                  <a:srgbClr val="666666"/>
                </a:solidFill>
              </a:rPr>
              <a:t>o/ 	https://www.nfcrs.org</a:t>
            </a:r>
            <a:endParaRPr sz="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822425" y="456875"/>
            <a:ext cx="357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Cell Measurements</a:t>
            </a:r>
            <a:endParaRPr/>
          </a:p>
        </p:txBody>
      </p:sp>
      <p:sp>
        <p:nvSpPr>
          <p:cNvPr id="159" name="Google Shape;159;p23"/>
          <p:cNvSpPr txBox="1"/>
          <p:nvPr>
            <p:ph idx="1" type="body"/>
          </p:nvPr>
        </p:nvSpPr>
        <p:spPr>
          <a:xfrm>
            <a:off x="6154200" y="1239075"/>
            <a:ext cx="2448900" cy="339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500">
                <a:solidFill>
                  <a:srgbClr val="333333"/>
                </a:solidFill>
                <a:highlight>
                  <a:srgbClr val="FFFFFF"/>
                </a:highlight>
                <a:latin typeface="Lato"/>
                <a:ea typeface="Lato"/>
                <a:cs typeface="Lato"/>
                <a:sym typeface="Lato"/>
              </a:rPr>
              <a:t>10 Characteristics</a:t>
            </a:r>
            <a:endParaRPr b="1" sz="1500">
              <a:solidFill>
                <a:srgbClr val="333333"/>
              </a:solidFill>
              <a:highlight>
                <a:srgbClr val="FFFFFF"/>
              </a:highlight>
              <a:latin typeface="Lato"/>
              <a:ea typeface="Lato"/>
              <a:cs typeface="Lato"/>
              <a:sym typeface="Lato"/>
            </a:endParaRPr>
          </a:p>
          <a:p>
            <a:pPr indent="-317500" lvl="0" marL="457200" rtl="0" algn="l">
              <a:spcBef>
                <a:spcPts val="1200"/>
              </a:spcBef>
              <a:spcAft>
                <a:spcPts val="0"/>
              </a:spcAft>
              <a:buSzPts val="1400"/>
              <a:buChar char="●"/>
            </a:pPr>
            <a:r>
              <a:rPr lang="en-GB" sz="1500">
                <a:solidFill>
                  <a:srgbClr val="333333"/>
                </a:solidFill>
                <a:highlight>
                  <a:srgbClr val="FFFFFF"/>
                </a:highlight>
                <a:latin typeface="Lato"/>
                <a:ea typeface="Lato"/>
                <a:cs typeface="Lato"/>
                <a:sym typeface="Lato"/>
              </a:rPr>
              <a:t>Radius</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rgbClr val="FFFFFF"/>
                </a:highlight>
                <a:latin typeface="Lato"/>
                <a:ea typeface="Lato"/>
                <a:cs typeface="Lato"/>
                <a:sym typeface="Lato"/>
              </a:rPr>
              <a:t>Texture</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rgbClr val="FFFFFF"/>
                </a:highlight>
                <a:latin typeface="Lato"/>
                <a:ea typeface="Lato"/>
                <a:cs typeface="Lato"/>
                <a:sym typeface="Lato"/>
              </a:rPr>
              <a:t>Perimeter</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rgbClr val="FFFFFF"/>
                </a:highlight>
                <a:latin typeface="Lato"/>
                <a:ea typeface="Lato"/>
                <a:cs typeface="Lato"/>
                <a:sym typeface="Lato"/>
              </a:rPr>
              <a:t>Area</a:t>
            </a:r>
            <a:endParaRPr sz="1500">
              <a:solidFill>
                <a:srgbClr val="333333"/>
              </a:solidFill>
              <a:highlight>
                <a:srgbClr val="FFFFFF"/>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rgbClr val="FFFFFF"/>
                </a:highlight>
                <a:latin typeface="Lato"/>
                <a:ea typeface="Lato"/>
                <a:cs typeface="Lato"/>
                <a:sym typeface="Lato"/>
              </a:rPr>
              <a:t>Smoothness</a:t>
            </a:r>
            <a:endParaRPr sz="1500">
              <a:solidFill>
                <a:srgbClr val="333333"/>
              </a:solidFill>
              <a:highlight>
                <a:srgbClr val="FFFFFF"/>
              </a:highlight>
              <a:latin typeface="Lato"/>
              <a:ea typeface="Lato"/>
              <a:cs typeface="Lato"/>
              <a:sym typeface="Lato"/>
            </a:endParaRPr>
          </a:p>
          <a:p>
            <a:pPr indent="-317500" lvl="0" marL="457200" rtl="0" algn="l">
              <a:spcBef>
                <a:spcPts val="0"/>
              </a:spcBef>
              <a:spcAft>
                <a:spcPts val="0"/>
              </a:spcAft>
              <a:buSzPts val="1400"/>
              <a:buChar char="●"/>
            </a:pPr>
            <a:r>
              <a:rPr lang="en-GB" sz="1500">
                <a:solidFill>
                  <a:srgbClr val="333333"/>
                </a:solidFill>
                <a:highlight>
                  <a:schemeClr val="lt1"/>
                </a:highlight>
                <a:latin typeface="Lato"/>
                <a:ea typeface="Lato"/>
                <a:cs typeface="Lato"/>
                <a:sym typeface="Lato"/>
              </a:rPr>
              <a:t>Compactness</a:t>
            </a:r>
            <a:endParaRPr sz="1500">
              <a:solidFill>
                <a:srgbClr val="333333"/>
              </a:solidFill>
              <a:highlight>
                <a:schemeClr val="lt1"/>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chemeClr val="lt1"/>
                </a:highlight>
                <a:latin typeface="Lato"/>
                <a:ea typeface="Lato"/>
                <a:cs typeface="Lato"/>
                <a:sym typeface="Lato"/>
              </a:rPr>
              <a:t>Concavity</a:t>
            </a:r>
            <a:endParaRPr sz="1500">
              <a:solidFill>
                <a:srgbClr val="333333"/>
              </a:solidFill>
              <a:highlight>
                <a:schemeClr val="lt1"/>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chemeClr val="lt1"/>
                </a:highlight>
                <a:latin typeface="Lato"/>
                <a:ea typeface="Lato"/>
                <a:cs typeface="Lato"/>
                <a:sym typeface="Lato"/>
              </a:rPr>
              <a:t>Concave points</a:t>
            </a:r>
            <a:endParaRPr sz="1500">
              <a:solidFill>
                <a:srgbClr val="333333"/>
              </a:solidFill>
              <a:highlight>
                <a:schemeClr val="lt1"/>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chemeClr val="lt1"/>
                </a:highlight>
                <a:latin typeface="Lato"/>
                <a:ea typeface="Lato"/>
                <a:cs typeface="Lato"/>
                <a:sym typeface="Lato"/>
              </a:rPr>
              <a:t>Symmetry</a:t>
            </a:r>
            <a:endParaRPr sz="1500">
              <a:solidFill>
                <a:srgbClr val="333333"/>
              </a:solidFill>
              <a:highlight>
                <a:schemeClr val="lt1"/>
              </a:highlight>
              <a:latin typeface="Lato"/>
              <a:ea typeface="Lato"/>
              <a:cs typeface="Lato"/>
              <a:sym typeface="Lato"/>
            </a:endParaRPr>
          </a:p>
          <a:p>
            <a:pPr indent="-323850" lvl="0" marL="457200" rtl="0" algn="l">
              <a:spcBef>
                <a:spcPts val="0"/>
              </a:spcBef>
              <a:spcAft>
                <a:spcPts val="0"/>
              </a:spcAft>
              <a:buClr>
                <a:srgbClr val="333333"/>
              </a:buClr>
              <a:buSzPts val="1500"/>
              <a:buFont typeface="Lato"/>
              <a:buChar char="●"/>
            </a:pPr>
            <a:r>
              <a:rPr lang="en-GB" sz="1500">
                <a:solidFill>
                  <a:srgbClr val="333333"/>
                </a:solidFill>
                <a:highlight>
                  <a:schemeClr val="lt1"/>
                </a:highlight>
                <a:latin typeface="Lato"/>
                <a:ea typeface="Lato"/>
                <a:cs typeface="Lato"/>
                <a:sym typeface="Lato"/>
              </a:rPr>
              <a:t>Fractal Dimension</a:t>
            </a:r>
            <a:endParaRPr sz="1500">
              <a:solidFill>
                <a:srgbClr val="333333"/>
              </a:solidFill>
              <a:highlight>
                <a:schemeClr val="lt1"/>
              </a:highlight>
              <a:latin typeface="Lato"/>
              <a:ea typeface="Lato"/>
              <a:cs typeface="Lato"/>
              <a:sym typeface="Lato"/>
            </a:endParaRPr>
          </a:p>
          <a:p>
            <a:pPr indent="0" lvl="0" marL="457200" rtl="0" algn="l">
              <a:spcBef>
                <a:spcPts val="1200"/>
              </a:spcBef>
              <a:spcAft>
                <a:spcPts val="1200"/>
              </a:spcAft>
              <a:buNone/>
            </a:pPr>
            <a:r>
              <a:t/>
            </a:r>
            <a:endParaRPr sz="1500">
              <a:solidFill>
                <a:srgbClr val="333333"/>
              </a:solidFill>
              <a:highlight>
                <a:srgbClr val="FFFFFF"/>
              </a:highlight>
              <a:latin typeface="Lato"/>
              <a:ea typeface="Lato"/>
              <a:cs typeface="Lato"/>
              <a:sym typeface="Lato"/>
            </a:endParaRPr>
          </a:p>
        </p:txBody>
      </p:sp>
      <p:pic>
        <p:nvPicPr>
          <p:cNvPr id="160" name="Google Shape;160;p23"/>
          <p:cNvPicPr preferRelativeResize="0"/>
          <p:nvPr/>
        </p:nvPicPr>
        <p:blipFill rotWithShape="1">
          <a:blip r:embed="rId3">
            <a:alphaModFix/>
          </a:blip>
          <a:srcRect b="5051" l="0" r="0" t="0"/>
          <a:stretch/>
        </p:blipFill>
        <p:spPr>
          <a:xfrm>
            <a:off x="781600" y="1239075"/>
            <a:ext cx="4849551" cy="3067575"/>
          </a:xfrm>
          <a:prstGeom prst="rect">
            <a:avLst/>
          </a:prstGeom>
          <a:noFill/>
          <a:ln>
            <a:noFill/>
          </a:ln>
        </p:spPr>
      </p:pic>
      <p:sp>
        <p:nvSpPr>
          <p:cNvPr id="161" name="Google Shape;161;p23"/>
          <p:cNvSpPr txBox="1"/>
          <p:nvPr/>
        </p:nvSpPr>
        <p:spPr>
          <a:xfrm>
            <a:off x="0" y="4835700"/>
            <a:ext cx="414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666666"/>
                </a:solidFill>
              </a:rPr>
              <a:t>Image Source:https://www.verywellhealth.com/cancer-cells-vs-normal-cells-2248794</a:t>
            </a:r>
            <a:endParaRPr sz="8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Techniques</a:t>
            </a:r>
            <a:endParaRPr/>
          </a:p>
        </p:txBody>
      </p:sp>
      <p:sp>
        <p:nvSpPr>
          <p:cNvPr id="167" name="Google Shape;167;p24"/>
          <p:cNvSpPr/>
          <p:nvPr/>
        </p:nvSpPr>
        <p:spPr>
          <a:xfrm>
            <a:off x="1400790" y="141967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1</a:t>
            </a:r>
            <a:endParaRPr b="1" sz="1200">
              <a:solidFill>
                <a:srgbClr val="FFFFFF"/>
              </a:solidFill>
            </a:endParaRPr>
          </a:p>
        </p:txBody>
      </p:sp>
      <p:sp>
        <p:nvSpPr>
          <p:cNvPr id="168" name="Google Shape;168;p24"/>
          <p:cNvSpPr txBox="1"/>
          <p:nvPr>
            <p:ph idx="1" type="body"/>
          </p:nvPr>
        </p:nvSpPr>
        <p:spPr>
          <a:xfrm>
            <a:off x="1847691" y="1352125"/>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Decision Trees</a:t>
            </a:r>
            <a:endParaRPr sz="1500"/>
          </a:p>
        </p:txBody>
      </p:sp>
      <p:sp>
        <p:nvSpPr>
          <p:cNvPr id="169" name="Google Shape;169;p24"/>
          <p:cNvSpPr/>
          <p:nvPr/>
        </p:nvSpPr>
        <p:spPr>
          <a:xfrm>
            <a:off x="1400790" y="236132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2</a:t>
            </a:r>
            <a:endParaRPr b="1" sz="1200">
              <a:solidFill>
                <a:srgbClr val="FFFFFF"/>
              </a:solidFill>
            </a:endParaRPr>
          </a:p>
        </p:txBody>
      </p:sp>
      <p:sp>
        <p:nvSpPr>
          <p:cNvPr id="170" name="Google Shape;170;p24"/>
          <p:cNvSpPr txBox="1"/>
          <p:nvPr>
            <p:ph idx="1" type="body"/>
          </p:nvPr>
        </p:nvSpPr>
        <p:spPr>
          <a:xfrm>
            <a:off x="1847691" y="2313075"/>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t>Random Forests</a:t>
            </a:r>
            <a:endParaRPr sz="1300"/>
          </a:p>
        </p:txBody>
      </p:sp>
      <p:sp>
        <p:nvSpPr>
          <p:cNvPr id="171" name="Google Shape;171;p24"/>
          <p:cNvSpPr/>
          <p:nvPr/>
        </p:nvSpPr>
        <p:spPr>
          <a:xfrm>
            <a:off x="1400809" y="3413125"/>
            <a:ext cx="328800" cy="328800"/>
          </a:xfrm>
          <a:prstGeom prst="ellipse">
            <a:avLst/>
          </a:prstGeom>
          <a:solidFill>
            <a:srgbClr val="00BFA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3</a:t>
            </a:r>
            <a:endParaRPr b="1" sz="1600">
              <a:solidFill>
                <a:srgbClr val="FFFFFF"/>
              </a:solidFill>
            </a:endParaRPr>
          </a:p>
        </p:txBody>
      </p:sp>
      <p:sp>
        <p:nvSpPr>
          <p:cNvPr id="172" name="Google Shape;172;p24"/>
          <p:cNvSpPr txBox="1"/>
          <p:nvPr>
            <p:ph idx="1" type="body"/>
          </p:nvPr>
        </p:nvSpPr>
        <p:spPr>
          <a:xfrm>
            <a:off x="1847712" y="3413125"/>
            <a:ext cx="2832900" cy="10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t>Kth Nearest Neighbors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94075" y="134550"/>
            <a:ext cx="6218700" cy="103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Decision Trees</a:t>
            </a:r>
            <a:endParaRPr/>
          </a:p>
          <a:p>
            <a:pPr indent="0" lvl="0" marL="0" rtl="0" algn="l">
              <a:spcBef>
                <a:spcPts val="0"/>
              </a:spcBef>
              <a:spcAft>
                <a:spcPts val="0"/>
              </a:spcAft>
              <a:buNone/>
            </a:pPr>
            <a:r>
              <a:t/>
            </a:r>
            <a:endParaRPr b="0"/>
          </a:p>
        </p:txBody>
      </p:sp>
      <p:sp>
        <p:nvSpPr>
          <p:cNvPr id="178" name="Google Shape;178;p25"/>
          <p:cNvSpPr txBox="1"/>
          <p:nvPr>
            <p:ph idx="1" type="body"/>
          </p:nvPr>
        </p:nvSpPr>
        <p:spPr>
          <a:xfrm>
            <a:off x="250600" y="1353500"/>
            <a:ext cx="4083900" cy="32805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t>Characteristic that best separates tumors into two groups:</a:t>
            </a:r>
            <a:endParaRPr sz="1100"/>
          </a:p>
          <a:p>
            <a:pPr indent="-298450" lvl="1" marL="914400" rtl="0" algn="l">
              <a:spcBef>
                <a:spcPts val="0"/>
              </a:spcBef>
              <a:spcAft>
                <a:spcPts val="0"/>
              </a:spcAft>
              <a:buSzPts val="1100"/>
              <a:buChar char="○"/>
            </a:pPr>
            <a:r>
              <a:rPr lang="en-GB" sz="1100"/>
              <a:t>Malignant (M)</a:t>
            </a:r>
            <a:endParaRPr sz="1100"/>
          </a:p>
          <a:p>
            <a:pPr indent="-298450" lvl="1" marL="914400" rtl="0" algn="l">
              <a:spcBef>
                <a:spcPts val="0"/>
              </a:spcBef>
              <a:spcAft>
                <a:spcPts val="0"/>
              </a:spcAft>
              <a:buSzPts val="1100"/>
              <a:buChar char="○"/>
            </a:pPr>
            <a:r>
              <a:rPr lang="en-GB" sz="1100"/>
              <a:t>Benign (B) </a:t>
            </a:r>
            <a:br>
              <a:rPr lang="en-GB" sz="1100"/>
            </a:br>
            <a:endParaRPr sz="1100"/>
          </a:p>
          <a:p>
            <a:pPr indent="-298450" lvl="0" marL="457200" rtl="0" algn="l">
              <a:spcBef>
                <a:spcPts val="0"/>
              </a:spcBef>
              <a:spcAft>
                <a:spcPts val="0"/>
              </a:spcAft>
              <a:buSzPts val="1100"/>
              <a:buChar char="●"/>
            </a:pPr>
            <a:r>
              <a:rPr lang="en-GB" sz="1100"/>
              <a:t>Repeats the process using the remaining properties </a:t>
            </a:r>
            <a:br>
              <a:rPr lang="en-GB" sz="1100"/>
            </a:br>
            <a:endParaRPr sz="1100"/>
          </a:p>
          <a:p>
            <a:pPr indent="-298450" lvl="0" marL="457200" rtl="0" algn="l">
              <a:spcBef>
                <a:spcPts val="0"/>
              </a:spcBef>
              <a:spcAft>
                <a:spcPts val="0"/>
              </a:spcAft>
              <a:buSzPts val="1100"/>
              <a:buChar char="●"/>
            </a:pPr>
            <a:r>
              <a:rPr lang="en-GB" sz="1100"/>
              <a:t>Split points choosing the </a:t>
            </a:r>
            <a:r>
              <a:rPr lang="en-GB" sz="1100"/>
              <a:t>maximum</a:t>
            </a:r>
            <a:r>
              <a:rPr lang="en-GB" sz="1100"/>
              <a:t> probability of a correct classification</a:t>
            </a:r>
            <a:br>
              <a:rPr lang="en-GB" sz="1100"/>
            </a:br>
            <a:endParaRPr sz="1100"/>
          </a:p>
          <a:p>
            <a:pPr indent="-298450" lvl="0" marL="457200" rtl="0" algn="l">
              <a:spcBef>
                <a:spcPts val="0"/>
              </a:spcBef>
              <a:spcAft>
                <a:spcPts val="0"/>
              </a:spcAft>
              <a:buSzPts val="1100"/>
              <a:buChar char="●"/>
            </a:pPr>
            <a:r>
              <a:rPr lang="en-GB" sz="1100"/>
              <a:t>Decision tree is created </a:t>
            </a:r>
            <a:br>
              <a:rPr lang="en-GB" sz="1100"/>
            </a:br>
            <a:endParaRPr sz="1100"/>
          </a:p>
          <a:p>
            <a:pPr indent="-298450" lvl="0" marL="457200" rtl="0" algn="l">
              <a:spcBef>
                <a:spcPts val="0"/>
              </a:spcBef>
              <a:spcAft>
                <a:spcPts val="0"/>
              </a:spcAft>
              <a:buSzPts val="1100"/>
              <a:buChar char="●"/>
            </a:pPr>
            <a:r>
              <a:rPr lang="en-GB" sz="1100"/>
              <a:t>Input new data for predictions</a:t>
            </a:r>
            <a:br>
              <a:rPr lang="en-GB" sz="1100"/>
            </a:br>
            <a:endParaRPr sz="1100"/>
          </a:p>
        </p:txBody>
      </p:sp>
      <p:pic>
        <p:nvPicPr>
          <p:cNvPr id="179" name="Google Shape;179;p25"/>
          <p:cNvPicPr preferRelativeResize="0"/>
          <p:nvPr/>
        </p:nvPicPr>
        <p:blipFill>
          <a:blip r:embed="rId3">
            <a:alphaModFix/>
          </a:blip>
          <a:stretch>
            <a:fillRect/>
          </a:stretch>
        </p:blipFill>
        <p:spPr>
          <a:xfrm>
            <a:off x="4338350" y="971837"/>
            <a:ext cx="4690250" cy="3199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