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DG Jory Bold" charset="1" panose="02000000000000000000"/>
      <p:regular r:id="rId35"/>
    </p:embeddedFont>
    <p:embeddedFont>
      <p:font typeface="League Spartan" charset="1" panose="00000800000000000000"/>
      <p:regular r:id="rId36"/>
    </p:embeddedFont>
    <p:embeddedFont>
      <p:font typeface="Montserrat Classic" charset="1" panose="00000500000000000000"/>
      <p:regular r:id="rId37"/>
    </p:embeddedFont>
    <p:embeddedFont>
      <p:font typeface="DG Jory" charset="1" panose="02000000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6589181" y="3140767"/>
            <a:ext cx="5109638" cy="733425"/>
          </a:xfrm>
          <a:prstGeom prst="rect">
            <a:avLst/>
          </a:prstGeom>
        </p:spPr>
        <p:txBody>
          <a:bodyPr anchor="t" rtlCol="false" tIns="0" lIns="0" bIns="0" rIns="0">
            <a:spAutoFit/>
          </a:bodyPr>
          <a:lstStyle/>
          <a:p>
            <a:pPr algn="ctr">
              <a:lnSpc>
                <a:spcPts val="5759"/>
              </a:lnSpc>
            </a:pPr>
            <a:r>
              <a:rPr lang="en-US" b="true" sz="4799">
                <a:solidFill>
                  <a:srgbClr val="000000"/>
                </a:solidFill>
                <a:latin typeface="DG Jory Bold"/>
                <a:ea typeface="DG Jory Bold"/>
                <a:cs typeface="DG Jory Bold"/>
                <a:sym typeface="DG Jory Bold"/>
              </a:rPr>
              <a:t>CCS 104</a:t>
            </a:r>
          </a:p>
        </p:txBody>
      </p:sp>
      <p:sp>
        <p:nvSpPr>
          <p:cNvPr name="TextBox 7" id="7"/>
          <p:cNvSpPr txBox="true"/>
          <p:nvPr/>
        </p:nvSpPr>
        <p:spPr>
          <a:xfrm rot="0">
            <a:off x="4043841" y="616696"/>
            <a:ext cx="10200318" cy="2533596"/>
          </a:xfrm>
          <a:prstGeom prst="rect">
            <a:avLst/>
          </a:prstGeom>
        </p:spPr>
        <p:txBody>
          <a:bodyPr anchor="t" rtlCol="false" tIns="0" lIns="0" bIns="0" rIns="0">
            <a:spAutoFit/>
          </a:bodyPr>
          <a:lstStyle/>
          <a:p>
            <a:pPr algn="ctr">
              <a:lnSpc>
                <a:spcPts val="10012"/>
              </a:lnSpc>
            </a:pPr>
            <a:r>
              <a:rPr lang="en-US" sz="8344">
                <a:solidFill>
                  <a:srgbClr val="000000"/>
                </a:solidFill>
                <a:latin typeface="League Spartan"/>
                <a:ea typeface="League Spartan"/>
                <a:cs typeface="League Spartan"/>
                <a:sym typeface="League Spartan"/>
              </a:rPr>
              <a:t>PROJECT PRESENTATION</a:t>
            </a:r>
          </a:p>
        </p:txBody>
      </p:sp>
      <p:sp>
        <p:nvSpPr>
          <p:cNvPr name="TextBox 8" id="8"/>
          <p:cNvSpPr txBox="true"/>
          <p:nvPr/>
        </p:nvSpPr>
        <p:spPr>
          <a:xfrm rot="0">
            <a:off x="6399788" y="5335837"/>
            <a:ext cx="5488424" cy="3190875"/>
          </a:xfrm>
          <a:prstGeom prst="rect">
            <a:avLst/>
          </a:prstGeom>
        </p:spPr>
        <p:txBody>
          <a:bodyPr anchor="t" rtlCol="false" tIns="0" lIns="0" bIns="0" rIns="0">
            <a:spAutoFit/>
          </a:bodyPr>
          <a:lstStyle/>
          <a:p>
            <a:pPr algn="l">
              <a:lnSpc>
                <a:spcPts val="4200"/>
              </a:lnSpc>
            </a:pPr>
            <a:r>
              <a:rPr lang="en-US" sz="3000">
                <a:solidFill>
                  <a:srgbClr val="000000"/>
                </a:solidFill>
                <a:latin typeface="League Spartan"/>
                <a:ea typeface="League Spartan"/>
                <a:cs typeface="League Spartan"/>
                <a:sym typeface="League Spartan"/>
              </a:rPr>
              <a:t>Developed by: </a:t>
            </a:r>
          </a:p>
          <a:p>
            <a:pPr algn="l">
              <a:lnSpc>
                <a:spcPts val="4200"/>
              </a:lnSpc>
            </a:pPr>
            <a:r>
              <a:rPr lang="en-US" sz="3000">
                <a:solidFill>
                  <a:srgbClr val="000000"/>
                </a:solidFill>
                <a:latin typeface="League Spartan"/>
                <a:ea typeface="League Spartan"/>
                <a:cs typeface="League Spartan"/>
                <a:sym typeface="League Spartan"/>
              </a:rPr>
              <a:t>    Bit Builders </a:t>
            </a:r>
          </a:p>
          <a:p>
            <a:pPr algn="l">
              <a:lnSpc>
                <a:spcPts val="4200"/>
              </a:lnSpc>
            </a:pPr>
          </a:p>
          <a:p>
            <a:pPr algn="l">
              <a:lnSpc>
                <a:spcPts val="4200"/>
              </a:lnSpc>
            </a:pPr>
            <a:r>
              <a:rPr lang="en-US" sz="3000">
                <a:solidFill>
                  <a:srgbClr val="000000"/>
                </a:solidFill>
                <a:latin typeface="League Spartan"/>
                <a:ea typeface="League Spartan"/>
                <a:cs typeface="League Spartan"/>
                <a:sym typeface="League Spartan"/>
              </a:rPr>
              <a:t>Programmers: </a:t>
            </a:r>
          </a:p>
          <a:p>
            <a:pPr algn="l">
              <a:lnSpc>
                <a:spcPts val="4200"/>
              </a:lnSpc>
            </a:pPr>
            <a:r>
              <a:rPr lang="en-US" sz="3000">
                <a:solidFill>
                  <a:srgbClr val="000000"/>
                </a:solidFill>
                <a:latin typeface="League Spartan"/>
                <a:ea typeface="League Spartan"/>
                <a:cs typeface="League Spartan"/>
                <a:sym typeface="League Spartan"/>
              </a:rPr>
              <a:t>     Lomarda, Ismael Marlon </a:t>
            </a:r>
          </a:p>
          <a:p>
            <a:pPr algn="l">
              <a:lnSpc>
                <a:spcPts val="4200"/>
              </a:lnSpc>
              <a:spcBef>
                <a:spcPct val="0"/>
              </a:spcBef>
            </a:pPr>
            <a:r>
              <a:rPr lang="en-US" sz="3000">
                <a:solidFill>
                  <a:srgbClr val="000000"/>
                </a:solidFill>
                <a:latin typeface="League Spartan"/>
                <a:ea typeface="League Spartan"/>
                <a:cs typeface="League Spartan"/>
                <a:sym typeface="League Spartan"/>
              </a:rPr>
              <a:t>     Subrio, Charryl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02722" y="3371544"/>
            <a:ext cx="7298869" cy="4379859"/>
            <a:chOff x="0" y="0"/>
            <a:chExt cx="2310189" cy="1386284"/>
          </a:xfrm>
        </p:grpSpPr>
        <p:sp>
          <p:nvSpPr>
            <p:cNvPr name="Freeform 4" id="4"/>
            <p:cNvSpPr/>
            <p:nvPr/>
          </p:nvSpPr>
          <p:spPr>
            <a:xfrm flipH="false" flipV="false" rot="0">
              <a:off x="0" y="0"/>
              <a:ext cx="2310189" cy="1386284"/>
            </a:xfrm>
            <a:custGeom>
              <a:avLst/>
              <a:gdLst/>
              <a:ahLst/>
              <a:cxnLst/>
              <a:rect r="r" b="b" t="t" l="l"/>
              <a:pathLst>
                <a:path h="1386284" w="2310189">
                  <a:moveTo>
                    <a:pt x="0" y="0"/>
                  </a:moveTo>
                  <a:lnTo>
                    <a:pt x="2310189" y="0"/>
                  </a:lnTo>
                  <a:lnTo>
                    <a:pt x="2310189" y="1386284"/>
                  </a:lnTo>
                  <a:lnTo>
                    <a:pt x="0" y="1386284"/>
                  </a:lnTo>
                  <a:close/>
                </a:path>
              </a:pathLst>
            </a:custGeom>
            <a:solidFill>
              <a:srgbClr val="000000">
                <a:alpha val="0"/>
              </a:srgbClr>
            </a:solidFill>
            <a:ln w="38100" cap="sq">
              <a:solidFill>
                <a:srgbClr val="9BDAE9">
                  <a:alpha val="49804"/>
                </a:srgbClr>
              </a:solidFill>
              <a:prstDash val="solid"/>
              <a:miter/>
            </a:ln>
          </p:spPr>
        </p:sp>
        <p:sp>
          <p:nvSpPr>
            <p:cNvPr name="TextBox 5" id="5"/>
            <p:cNvSpPr txBox="true"/>
            <p:nvPr/>
          </p:nvSpPr>
          <p:spPr>
            <a:xfrm>
              <a:off x="0" y="-38100"/>
              <a:ext cx="2310189" cy="142438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8" id="8"/>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9" id="9"/>
          <p:cNvSpPr txBox="true"/>
          <p:nvPr/>
        </p:nvSpPr>
        <p:spPr>
          <a:xfrm rot="0">
            <a:off x="5675062" y="3827453"/>
            <a:ext cx="5954188" cy="20891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Shows menu options specific to client operations.</a:t>
            </a:r>
          </a:p>
        </p:txBody>
      </p:sp>
      <p:grpSp>
        <p:nvGrpSpPr>
          <p:cNvPr name="Group 10" id="10"/>
          <p:cNvGrpSpPr/>
          <p:nvPr/>
        </p:nvGrpSpPr>
        <p:grpSpPr>
          <a:xfrm rot="0">
            <a:off x="4850816" y="1028700"/>
            <a:ext cx="8387413" cy="1773322"/>
            <a:chOff x="0" y="0"/>
            <a:chExt cx="3844361" cy="812800"/>
          </a:xfrm>
        </p:grpSpPr>
        <p:sp>
          <p:nvSpPr>
            <p:cNvPr name="Freeform 11" id="11"/>
            <p:cNvSpPr/>
            <p:nvPr/>
          </p:nvSpPr>
          <p:spPr>
            <a:xfrm flipH="false" flipV="false" rot="0">
              <a:off x="0" y="0"/>
              <a:ext cx="3844361" cy="812800"/>
            </a:xfrm>
            <a:custGeom>
              <a:avLst/>
              <a:gdLst/>
              <a:ahLst/>
              <a:cxnLst/>
              <a:rect r="r" b="b" t="t" l="l"/>
              <a:pathLst>
                <a:path h="812800" w="3844361">
                  <a:moveTo>
                    <a:pt x="3844361" y="0"/>
                  </a:moveTo>
                  <a:lnTo>
                    <a:pt x="0" y="0"/>
                  </a:lnTo>
                  <a:lnTo>
                    <a:pt x="0" y="624840"/>
                  </a:lnTo>
                  <a:lnTo>
                    <a:pt x="157480" y="624840"/>
                  </a:lnTo>
                  <a:lnTo>
                    <a:pt x="157480" y="812800"/>
                  </a:lnTo>
                  <a:lnTo>
                    <a:pt x="463550" y="624840"/>
                  </a:lnTo>
                  <a:lnTo>
                    <a:pt x="3844361" y="624840"/>
                  </a:lnTo>
                  <a:lnTo>
                    <a:pt x="3844361" y="0"/>
                  </a:lnTo>
                  <a:close/>
                </a:path>
              </a:pathLst>
            </a:custGeom>
            <a:solidFill>
              <a:srgbClr val="9BDAE9"/>
            </a:solidFill>
            <a:ln cap="sq">
              <a:noFill/>
              <a:prstDash val="solid"/>
              <a:miter/>
            </a:ln>
          </p:spPr>
        </p:sp>
        <p:sp>
          <p:nvSpPr>
            <p:cNvPr name="TextBox 12" id="12"/>
            <p:cNvSpPr txBox="true"/>
            <p:nvPr/>
          </p:nvSpPr>
          <p:spPr>
            <a:xfrm>
              <a:off x="0" y="-38100"/>
              <a:ext cx="3844361" cy="6604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5049770" y="1170884"/>
            <a:ext cx="8387413" cy="1773322"/>
            <a:chOff x="0" y="0"/>
            <a:chExt cx="3844361" cy="812800"/>
          </a:xfrm>
        </p:grpSpPr>
        <p:sp>
          <p:nvSpPr>
            <p:cNvPr name="Freeform 14" id="14"/>
            <p:cNvSpPr/>
            <p:nvPr/>
          </p:nvSpPr>
          <p:spPr>
            <a:xfrm flipH="false" flipV="false" rot="0">
              <a:off x="0" y="0"/>
              <a:ext cx="3844361" cy="812800"/>
            </a:xfrm>
            <a:custGeom>
              <a:avLst/>
              <a:gdLst/>
              <a:ahLst/>
              <a:cxnLst/>
              <a:rect r="r" b="b" t="t" l="l"/>
              <a:pathLst>
                <a:path h="812800" w="3844361">
                  <a:moveTo>
                    <a:pt x="3844361" y="0"/>
                  </a:moveTo>
                  <a:lnTo>
                    <a:pt x="0" y="0"/>
                  </a:lnTo>
                  <a:lnTo>
                    <a:pt x="0" y="624840"/>
                  </a:lnTo>
                  <a:lnTo>
                    <a:pt x="157480" y="624840"/>
                  </a:lnTo>
                  <a:lnTo>
                    <a:pt x="157480" y="812800"/>
                  </a:lnTo>
                  <a:lnTo>
                    <a:pt x="463550" y="624840"/>
                  </a:lnTo>
                  <a:lnTo>
                    <a:pt x="3844361" y="624840"/>
                  </a:lnTo>
                  <a:lnTo>
                    <a:pt x="3844361" y="0"/>
                  </a:lnTo>
                  <a:close/>
                </a:path>
              </a:pathLst>
            </a:custGeom>
            <a:solidFill>
              <a:srgbClr val="000000">
                <a:alpha val="0"/>
              </a:srgbClr>
            </a:solidFill>
            <a:ln w="66675" cap="sq">
              <a:solidFill>
                <a:srgbClr val="56C3D0"/>
              </a:solidFill>
              <a:prstDash val="solid"/>
              <a:miter/>
            </a:ln>
          </p:spPr>
        </p:sp>
        <p:sp>
          <p:nvSpPr>
            <p:cNvPr name="TextBox 15" id="15"/>
            <p:cNvSpPr txBox="true"/>
            <p:nvPr/>
          </p:nvSpPr>
          <p:spPr>
            <a:xfrm>
              <a:off x="0" y="-38100"/>
              <a:ext cx="3844361" cy="66040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5002722" y="1541062"/>
            <a:ext cx="8434462" cy="1485900"/>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3. displayClientMenu()</a:t>
            </a:r>
          </a:p>
          <a:p>
            <a:pPr algn="ctr">
              <a:lnSpc>
                <a:spcPts val="5917"/>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4100171" y="3888677"/>
            <a:ext cx="10087659" cy="20891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Registers a new client by accepting details (name, contact number, password, initial deposit).</a:t>
            </a:r>
          </a:p>
        </p:txBody>
      </p:sp>
      <p:grpSp>
        <p:nvGrpSpPr>
          <p:cNvPr name="Group 7" id="7"/>
          <p:cNvGrpSpPr/>
          <p:nvPr/>
        </p:nvGrpSpPr>
        <p:grpSpPr>
          <a:xfrm rot="0">
            <a:off x="6021566" y="1558017"/>
            <a:ext cx="6770517" cy="1773322"/>
            <a:chOff x="0" y="0"/>
            <a:chExt cx="3103259" cy="812800"/>
          </a:xfrm>
        </p:grpSpPr>
        <p:sp>
          <p:nvSpPr>
            <p:cNvPr name="Freeform 8" id="8"/>
            <p:cNvSpPr/>
            <p:nvPr/>
          </p:nvSpPr>
          <p:spPr>
            <a:xfrm flipH="false" flipV="false" rot="0">
              <a:off x="0" y="0"/>
              <a:ext cx="3103259" cy="812800"/>
            </a:xfrm>
            <a:custGeom>
              <a:avLst/>
              <a:gdLst/>
              <a:ahLst/>
              <a:cxnLst/>
              <a:rect r="r" b="b" t="t" l="l"/>
              <a:pathLst>
                <a:path h="812800" w="3103259">
                  <a:moveTo>
                    <a:pt x="3103259" y="0"/>
                  </a:moveTo>
                  <a:lnTo>
                    <a:pt x="0" y="0"/>
                  </a:lnTo>
                  <a:lnTo>
                    <a:pt x="0" y="624840"/>
                  </a:lnTo>
                  <a:lnTo>
                    <a:pt x="157480" y="624840"/>
                  </a:lnTo>
                  <a:lnTo>
                    <a:pt x="157480" y="812800"/>
                  </a:lnTo>
                  <a:lnTo>
                    <a:pt x="463550" y="624840"/>
                  </a:lnTo>
                  <a:lnTo>
                    <a:pt x="3103259" y="624840"/>
                  </a:lnTo>
                  <a:lnTo>
                    <a:pt x="3103259" y="0"/>
                  </a:lnTo>
                  <a:close/>
                </a:path>
              </a:pathLst>
            </a:custGeom>
            <a:solidFill>
              <a:srgbClr val="9BDAE9"/>
            </a:solidFill>
            <a:ln cap="sq">
              <a:noFill/>
              <a:prstDash val="solid"/>
              <a:miter/>
            </a:ln>
          </p:spPr>
        </p:sp>
        <p:sp>
          <p:nvSpPr>
            <p:cNvPr name="TextBox 9" id="9"/>
            <p:cNvSpPr txBox="true"/>
            <p:nvPr/>
          </p:nvSpPr>
          <p:spPr>
            <a:xfrm>
              <a:off x="0" y="-38100"/>
              <a:ext cx="3103259"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6182166" y="1700201"/>
            <a:ext cx="6770517" cy="1773322"/>
            <a:chOff x="0" y="0"/>
            <a:chExt cx="3103259" cy="812800"/>
          </a:xfrm>
        </p:grpSpPr>
        <p:sp>
          <p:nvSpPr>
            <p:cNvPr name="Freeform 11" id="11"/>
            <p:cNvSpPr/>
            <p:nvPr/>
          </p:nvSpPr>
          <p:spPr>
            <a:xfrm flipH="false" flipV="false" rot="0">
              <a:off x="0" y="0"/>
              <a:ext cx="3103259" cy="812800"/>
            </a:xfrm>
            <a:custGeom>
              <a:avLst/>
              <a:gdLst/>
              <a:ahLst/>
              <a:cxnLst/>
              <a:rect r="r" b="b" t="t" l="l"/>
              <a:pathLst>
                <a:path h="812800" w="3103259">
                  <a:moveTo>
                    <a:pt x="3103259" y="0"/>
                  </a:moveTo>
                  <a:lnTo>
                    <a:pt x="0" y="0"/>
                  </a:lnTo>
                  <a:lnTo>
                    <a:pt x="0" y="624840"/>
                  </a:lnTo>
                  <a:lnTo>
                    <a:pt x="157480" y="624840"/>
                  </a:lnTo>
                  <a:lnTo>
                    <a:pt x="157480" y="812800"/>
                  </a:lnTo>
                  <a:lnTo>
                    <a:pt x="463550" y="624840"/>
                  </a:lnTo>
                  <a:lnTo>
                    <a:pt x="3103259" y="624840"/>
                  </a:lnTo>
                  <a:lnTo>
                    <a:pt x="3103259"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38100"/>
              <a:ext cx="3103259" cy="6604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144187" y="2070379"/>
            <a:ext cx="6808496" cy="1485900"/>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4. registerClient()</a:t>
            </a:r>
          </a:p>
          <a:p>
            <a:pPr algn="ctr">
              <a:lnSpc>
                <a:spcPts val="5917"/>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4100171" y="3888677"/>
            <a:ext cx="10087659" cy="13843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Authenticates and grants client access to their account.</a:t>
            </a:r>
          </a:p>
        </p:txBody>
      </p:sp>
      <p:grpSp>
        <p:nvGrpSpPr>
          <p:cNvPr name="Group 7" id="7"/>
          <p:cNvGrpSpPr/>
          <p:nvPr/>
        </p:nvGrpSpPr>
        <p:grpSpPr>
          <a:xfrm rot="0">
            <a:off x="6021566" y="1558017"/>
            <a:ext cx="6770517" cy="1773322"/>
            <a:chOff x="0" y="0"/>
            <a:chExt cx="3103259" cy="812800"/>
          </a:xfrm>
        </p:grpSpPr>
        <p:sp>
          <p:nvSpPr>
            <p:cNvPr name="Freeform 8" id="8"/>
            <p:cNvSpPr/>
            <p:nvPr/>
          </p:nvSpPr>
          <p:spPr>
            <a:xfrm flipH="false" flipV="false" rot="0">
              <a:off x="0" y="0"/>
              <a:ext cx="3103259" cy="812800"/>
            </a:xfrm>
            <a:custGeom>
              <a:avLst/>
              <a:gdLst/>
              <a:ahLst/>
              <a:cxnLst/>
              <a:rect r="r" b="b" t="t" l="l"/>
              <a:pathLst>
                <a:path h="812800" w="3103259">
                  <a:moveTo>
                    <a:pt x="3103259" y="0"/>
                  </a:moveTo>
                  <a:lnTo>
                    <a:pt x="0" y="0"/>
                  </a:lnTo>
                  <a:lnTo>
                    <a:pt x="0" y="624840"/>
                  </a:lnTo>
                  <a:lnTo>
                    <a:pt x="157480" y="624840"/>
                  </a:lnTo>
                  <a:lnTo>
                    <a:pt x="157480" y="812800"/>
                  </a:lnTo>
                  <a:lnTo>
                    <a:pt x="463550" y="624840"/>
                  </a:lnTo>
                  <a:lnTo>
                    <a:pt x="3103259" y="624840"/>
                  </a:lnTo>
                  <a:lnTo>
                    <a:pt x="3103259" y="0"/>
                  </a:lnTo>
                  <a:close/>
                </a:path>
              </a:pathLst>
            </a:custGeom>
            <a:solidFill>
              <a:srgbClr val="9BDAE9"/>
            </a:solidFill>
            <a:ln cap="sq">
              <a:noFill/>
              <a:prstDash val="solid"/>
              <a:miter/>
            </a:ln>
          </p:spPr>
        </p:sp>
        <p:sp>
          <p:nvSpPr>
            <p:cNvPr name="TextBox 9" id="9"/>
            <p:cNvSpPr txBox="true"/>
            <p:nvPr/>
          </p:nvSpPr>
          <p:spPr>
            <a:xfrm>
              <a:off x="0" y="-38100"/>
              <a:ext cx="3103259"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6182166" y="1700201"/>
            <a:ext cx="6770517" cy="1773322"/>
            <a:chOff x="0" y="0"/>
            <a:chExt cx="3103259" cy="812800"/>
          </a:xfrm>
        </p:grpSpPr>
        <p:sp>
          <p:nvSpPr>
            <p:cNvPr name="Freeform 11" id="11"/>
            <p:cNvSpPr/>
            <p:nvPr/>
          </p:nvSpPr>
          <p:spPr>
            <a:xfrm flipH="false" flipV="false" rot="0">
              <a:off x="0" y="0"/>
              <a:ext cx="3103259" cy="812800"/>
            </a:xfrm>
            <a:custGeom>
              <a:avLst/>
              <a:gdLst/>
              <a:ahLst/>
              <a:cxnLst/>
              <a:rect r="r" b="b" t="t" l="l"/>
              <a:pathLst>
                <a:path h="812800" w="3103259">
                  <a:moveTo>
                    <a:pt x="3103259" y="0"/>
                  </a:moveTo>
                  <a:lnTo>
                    <a:pt x="0" y="0"/>
                  </a:lnTo>
                  <a:lnTo>
                    <a:pt x="0" y="624840"/>
                  </a:lnTo>
                  <a:lnTo>
                    <a:pt x="157480" y="624840"/>
                  </a:lnTo>
                  <a:lnTo>
                    <a:pt x="157480" y="812800"/>
                  </a:lnTo>
                  <a:lnTo>
                    <a:pt x="463550" y="624840"/>
                  </a:lnTo>
                  <a:lnTo>
                    <a:pt x="3103259" y="624840"/>
                  </a:lnTo>
                  <a:lnTo>
                    <a:pt x="3103259"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38100"/>
              <a:ext cx="3103259" cy="6604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144187" y="2070379"/>
            <a:ext cx="6808496" cy="742950"/>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5. loginClient()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419750" y="2981089"/>
            <a:ext cx="7597590" cy="5263546"/>
            <a:chOff x="0" y="0"/>
            <a:chExt cx="2001011" cy="1386284"/>
          </a:xfrm>
        </p:grpSpPr>
        <p:sp>
          <p:nvSpPr>
            <p:cNvPr name="Freeform 3" id="3"/>
            <p:cNvSpPr/>
            <p:nvPr/>
          </p:nvSpPr>
          <p:spPr>
            <a:xfrm flipH="false" flipV="false" rot="0">
              <a:off x="0" y="0"/>
              <a:ext cx="2001011" cy="1386284"/>
            </a:xfrm>
            <a:custGeom>
              <a:avLst/>
              <a:gdLst/>
              <a:ahLst/>
              <a:cxnLst/>
              <a:rect r="r" b="b" t="t" l="l"/>
              <a:pathLst>
                <a:path h="1386284" w="2001011">
                  <a:moveTo>
                    <a:pt x="0" y="0"/>
                  </a:moveTo>
                  <a:lnTo>
                    <a:pt x="2001011" y="0"/>
                  </a:lnTo>
                  <a:lnTo>
                    <a:pt x="2001011" y="1386284"/>
                  </a:lnTo>
                  <a:lnTo>
                    <a:pt x="0" y="1386284"/>
                  </a:lnTo>
                  <a:close/>
                </a:path>
              </a:pathLst>
            </a:custGeom>
            <a:solidFill>
              <a:srgbClr val="000000">
                <a:alpha val="0"/>
              </a:srgbClr>
            </a:solidFill>
            <a:ln w="38100" cap="sq">
              <a:solidFill>
                <a:srgbClr val="9BDAE9">
                  <a:alpha val="49804"/>
                </a:srgbClr>
              </a:solidFill>
              <a:prstDash val="solid"/>
              <a:miter/>
            </a:ln>
          </p:spPr>
        </p:sp>
        <p:sp>
          <p:nvSpPr>
            <p:cNvPr name="TextBox 4" id="4"/>
            <p:cNvSpPr txBox="true"/>
            <p:nvPr/>
          </p:nvSpPr>
          <p:spPr>
            <a:xfrm>
              <a:off x="0" y="-38100"/>
              <a:ext cx="2001011" cy="142438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0">
            <a:off x="14757022" y="-123770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8" id="8"/>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9" id="9"/>
          <p:cNvSpPr txBox="true"/>
          <p:nvPr/>
        </p:nvSpPr>
        <p:spPr>
          <a:xfrm rot="0">
            <a:off x="5686570" y="3336085"/>
            <a:ext cx="6914859" cy="13843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Displays the available actions for a logged-in client.</a:t>
            </a:r>
          </a:p>
        </p:txBody>
      </p:sp>
      <p:grpSp>
        <p:nvGrpSpPr>
          <p:cNvPr name="Group 10" id="10"/>
          <p:cNvGrpSpPr/>
          <p:nvPr/>
        </p:nvGrpSpPr>
        <p:grpSpPr>
          <a:xfrm rot="0">
            <a:off x="4926082" y="1065584"/>
            <a:ext cx="9457514" cy="1773322"/>
            <a:chOff x="0" y="0"/>
            <a:chExt cx="4334840" cy="812800"/>
          </a:xfrm>
        </p:grpSpPr>
        <p:sp>
          <p:nvSpPr>
            <p:cNvPr name="Freeform 11" id="11"/>
            <p:cNvSpPr/>
            <p:nvPr/>
          </p:nvSpPr>
          <p:spPr>
            <a:xfrm flipH="false" flipV="false" rot="0">
              <a:off x="0" y="0"/>
              <a:ext cx="4334840" cy="812800"/>
            </a:xfrm>
            <a:custGeom>
              <a:avLst/>
              <a:gdLst/>
              <a:ahLst/>
              <a:cxnLst/>
              <a:rect r="r" b="b" t="t" l="l"/>
              <a:pathLst>
                <a:path h="812800" w="4334840">
                  <a:moveTo>
                    <a:pt x="4334840" y="0"/>
                  </a:moveTo>
                  <a:lnTo>
                    <a:pt x="0" y="0"/>
                  </a:lnTo>
                  <a:lnTo>
                    <a:pt x="0" y="624840"/>
                  </a:lnTo>
                  <a:lnTo>
                    <a:pt x="157480" y="624840"/>
                  </a:lnTo>
                  <a:lnTo>
                    <a:pt x="157480" y="812800"/>
                  </a:lnTo>
                  <a:lnTo>
                    <a:pt x="463550" y="624840"/>
                  </a:lnTo>
                  <a:lnTo>
                    <a:pt x="4334840" y="624840"/>
                  </a:lnTo>
                  <a:lnTo>
                    <a:pt x="4334840" y="0"/>
                  </a:lnTo>
                  <a:close/>
                </a:path>
              </a:pathLst>
            </a:custGeom>
            <a:solidFill>
              <a:srgbClr val="9BDAE9"/>
            </a:solidFill>
            <a:ln cap="sq">
              <a:noFill/>
              <a:prstDash val="solid"/>
              <a:miter/>
            </a:ln>
          </p:spPr>
        </p:sp>
        <p:sp>
          <p:nvSpPr>
            <p:cNvPr name="TextBox 12" id="12"/>
            <p:cNvSpPr txBox="true"/>
            <p:nvPr/>
          </p:nvSpPr>
          <p:spPr>
            <a:xfrm>
              <a:off x="0" y="-38100"/>
              <a:ext cx="4334840" cy="6604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5150419" y="1207767"/>
            <a:ext cx="9457514" cy="1773322"/>
            <a:chOff x="0" y="0"/>
            <a:chExt cx="4334840" cy="812800"/>
          </a:xfrm>
        </p:grpSpPr>
        <p:sp>
          <p:nvSpPr>
            <p:cNvPr name="Freeform 14" id="14"/>
            <p:cNvSpPr/>
            <p:nvPr/>
          </p:nvSpPr>
          <p:spPr>
            <a:xfrm flipH="false" flipV="false" rot="0">
              <a:off x="0" y="0"/>
              <a:ext cx="4334840" cy="812800"/>
            </a:xfrm>
            <a:custGeom>
              <a:avLst/>
              <a:gdLst/>
              <a:ahLst/>
              <a:cxnLst/>
              <a:rect r="r" b="b" t="t" l="l"/>
              <a:pathLst>
                <a:path h="812800" w="4334840">
                  <a:moveTo>
                    <a:pt x="4334840" y="0"/>
                  </a:moveTo>
                  <a:lnTo>
                    <a:pt x="0" y="0"/>
                  </a:lnTo>
                  <a:lnTo>
                    <a:pt x="0" y="624840"/>
                  </a:lnTo>
                  <a:lnTo>
                    <a:pt x="157480" y="624840"/>
                  </a:lnTo>
                  <a:lnTo>
                    <a:pt x="157480" y="812800"/>
                  </a:lnTo>
                  <a:lnTo>
                    <a:pt x="463550" y="624840"/>
                  </a:lnTo>
                  <a:lnTo>
                    <a:pt x="4334840" y="624840"/>
                  </a:lnTo>
                  <a:lnTo>
                    <a:pt x="4334840" y="0"/>
                  </a:lnTo>
                  <a:close/>
                </a:path>
              </a:pathLst>
            </a:custGeom>
            <a:solidFill>
              <a:srgbClr val="000000">
                <a:alpha val="0"/>
              </a:srgbClr>
            </a:solidFill>
            <a:ln w="66675" cap="sq">
              <a:solidFill>
                <a:srgbClr val="56C3D0"/>
              </a:solidFill>
              <a:prstDash val="solid"/>
              <a:miter/>
            </a:ln>
          </p:spPr>
        </p:sp>
        <p:sp>
          <p:nvSpPr>
            <p:cNvPr name="TextBox 15" id="15"/>
            <p:cNvSpPr txBox="true"/>
            <p:nvPr/>
          </p:nvSpPr>
          <p:spPr>
            <a:xfrm>
              <a:off x="0" y="-38100"/>
              <a:ext cx="4334840" cy="66040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5097368" y="1577946"/>
            <a:ext cx="9510565" cy="1485900"/>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6. displayClientAction()</a:t>
            </a:r>
          </a:p>
          <a:p>
            <a:pPr algn="ctr">
              <a:lnSpc>
                <a:spcPts val="5917"/>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6628870" y="3247595"/>
            <a:ext cx="5328438" cy="27940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Accepts a deposit amount and updates the client's account balance.</a:t>
            </a:r>
          </a:p>
        </p:txBody>
      </p:sp>
      <p:grpSp>
        <p:nvGrpSpPr>
          <p:cNvPr name="Group 7" id="7"/>
          <p:cNvGrpSpPr/>
          <p:nvPr/>
        </p:nvGrpSpPr>
        <p:grpSpPr>
          <a:xfrm rot="0">
            <a:off x="6021566" y="1325533"/>
            <a:ext cx="8038073" cy="1773322"/>
            <a:chOff x="0" y="0"/>
            <a:chExt cx="3684241" cy="812800"/>
          </a:xfrm>
        </p:grpSpPr>
        <p:sp>
          <p:nvSpPr>
            <p:cNvPr name="Freeform 8" id="8"/>
            <p:cNvSpPr/>
            <p:nvPr/>
          </p:nvSpPr>
          <p:spPr>
            <a:xfrm flipH="false" flipV="false" rot="0">
              <a:off x="0" y="0"/>
              <a:ext cx="3684241" cy="812800"/>
            </a:xfrm>
            <a:custGeom>
              <a:avLst/>
              <a:gdLst/>
              <a:ahLst/>
              <a:cxnLst/>
              <a:rect r="r" b="b" t="t" l="l"/>
              <a:pathLst>
                <a:path h="812800" w="3684241">
                  <a:moveTo>
                    <a:pt x="3684241" y="0"/>
                  </a:moveTo>
                  <a:lnTo>
                    <a:pt x="0" y="0"/>
                  </a:lnTo>
                  <a:lnTo>
                    <a:pt x="0" y="624840"/>
                  </a:lnTo>
                  <a:lnTo>
                    <a:pt x="157480" y="624840"/>
                  </a:lnTo>
                  <a:lnTo>
                    <a:pt x="157480" y="812800"/>
                  </a:lnTo>
                  <a:lnTo>
                    <a:pt x="463550" y="624840"/>
                  </a:lnTo>
                  <a:lnTo>
                    <a:pt x="3684241" y="624840"/>
                  </a:lnTo>
                  <a:lnTo>
                    <a:pt x="3684241" y="0"/>
                  </a:lnTo>
                  <a:close/>
                </a:path>
              </a:pathLst>
            </a:custGeom>
            <a:solidFill>
              <a:srgbClr val="9BDAE9"/>
            </a:solidFill>
            <a:ln cap="sq">
              <a:noFill/>
              <a:prstDash val="solid"/>
              <a:miter/>
            </a:ln>
          </p:spPr>
        </p:sp>
        <p:sp>
          <p:nvSpPr>
            <p:cNvPr name="TextBox 9" id="9"/>
            <p:cNvSpPr txBox="true"/>
            <p:nvPr/>
          </p:nvSpPr>
          <p:spPr>
            <a:xfrm>
              <a:off x="0" y="-38100"/>
              <a:ext cx="3684241"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6212233" y="1467717"/>
            <a:ext cx="8038073" cy="1773322"/>
            <a:chOff x="0" y="0"/>
            <a:chExt cx="3684241" cy="812800"/>
          </a:xfrm>
        </p:grpSpPr>
        <p:sp>
          <p:nvSpPr>
            <p:cNvPr name="Freeform 11" id="11"/>
            <p:cNvSpPr/>
            <p:nvPr/>
          </p:nvSpPr>
          <p:spPr>
            <a:xfrm flipH="false" flipV="false" rot="0">
              <a:off x="0" y="0"/>
              <a:ext cx="3684241" cy="812800"/>
            </a:xfrm>
            <a:custGeom>
              <a:avLst/>
              <a:gdLst/>
              <a:ahLst/>
              <a:cxnLst/>
              <a:rect r="r" b="b" t="t" l="l"/>
              <a:pathLst>
                <a:path h="812800" w="3684241">
                  <a:moveTo>
                    <a:pt x="3684241" y="0"/>
                  </a:moveTo>
                  <a:lnTo>
                    <a:pt x="0" y="0"/>
                  </a:lnTo>
                  <a:lnTo>
                    <a:pt x="0" y="624840"/>
                  </a:lnTo>
                  <a:lnTo>
                    <a:pt x="157480" y="624840"/>
                  </a:lnTo>
                  <a:lnTo>
                    <a:pt x="157480" y="812800"/>
                  </a:lnTo>
                  <a:lnTo>
                    <a:pt x="463550" y="624840"/>
                  </a:lnTo>
                  <a:lnTo>
                    <a:pt x="3684241" y="624840"/>
                  </a:lnTo>
                  <a:lnTo>
                    <a:pt x="3684241"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38100"/>
              <a:ext cx="3684241" cy="6604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167144" y="1837895"/>
            <a:ext cx="8083162" cy="1485900"/>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7. depositAmount()</a:t>
            </a:r>
          </a:p>
          <a:p>
            <a:pPr algn="ctr">
              <a:lnSpc>
                <a:spcPts val="5917"/>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940675" y="3691929"/>
            <a:ext cx="10406650" cy="13843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Accepts a withdrawal amount and deducts it from the client's account balance.</a:t>
            </a:r>
          </a:p>
        </p:txBody>
      </p:sp>
      <p:grpSp>
        <p:nvGrpSpPr>
          <p:cNvPr name="Group 7" id="7"/>
          <p:cNvGrpSpPr/>
          <p:nvPr/>
        </p:nvGrpSpPr>
        <p:grpSpPr>
          <a:xfrm rot="0">
            <a:off x="4850816" y="1071248"/>
            <a:ext cx="8533048" cy="1773322"/>
            <a:chOff x="0" y="0"/>
            <a:chExt cx="3911112" cy="812800"/>
          </a:xfrm>
        </p:grpSpPr>
        <p:sp>
          <p:nvSpPr>
            <p:cNvPr name="Freeform 8" id="8"/>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9BDAE9"/>
            </a:solidFill>
            <a:ln cap="sq">
              <a:noFill/>
              <a:prstDash val="solid"/>
              <a:miter/>
            </a:ln>
          </p:spPr>
        </p:sp>
        <p:sp>
          <p:nvSpPr>
            <p:cNvPr name="TextBox 9" id="9"/>
            <p:cNvSpPr txBox="true"/>
            <p:nvPr/>
          </p:nvSpPr>
          <p:spPr>
            <a:xfrm>
              <a:off x="0" y="-38100"/>
              <a:ext cx="3911112"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5053225" y="1213431"/>
            <a:ext cx="8533048" cy="1773322"/>
            <a:chOff x="0" y="0"/>
            <a:chExt cx="3911112" cy="812800"/>
          </a:xfrm>
        </p:grpSpPr>
        <p:sp>
          <p:nvSpPr>
            <p:cNvPr name="Freeform 11" id="11"/>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38100"/>
              <a:ext cx="3911112" cy="6604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5005359" y="1583610"/>
            <a:ext cx="8580914" cy="1485900"/>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8. withdrawAmount()</a:t>
            </a:r>
          </a:p>
          <a:p>
            <a:pPr algn="ctr">
              <a:lnSpc>
                <a:spcPts val="5917"/>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940675" y="3691929"/>
            <a:ext cx="10406650" cy="13843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Displays client details including ID, name, contact number, password, and balance.</a:t>
            </a:r>
          </a:p>
        </p:txBody>
      </p:sp>
      <p:grpSp>
        <p:nvGrpSpPr>
          <p:cNvPr name="Group 7" id="7"/>
          <p:cNvGrpSpPr/>
          <p:nvPr/>
        </p:nvGrpSpPr>
        <p:grpSpPr>
          <a:xfrm rot="0">
            <a:off x="4850816" y="1071248"/>
            <a:ext cx="8533048" cy="1773322"/>
            <a:chOff x="0" y="0"/>
            <a:chExt cx="3911112" cy="812800"/>
          </a:xfrm>
        </p:grpSpPr>
        <p:sp>
          <p:nvSpPr>
            <p:cNvPr name="Freeform 8" id="8"/>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9BDAE9"/>
            </a:solidFill>
            <a:ln cap="sq">
              <a:noFill/>
              <a:prstDash val="solid"/>
              <a:miter/>
            </a:ln>
          </p:spPr>
        </p:sp>
        <p:sp>
          <p:nvSpPr>
            <p:cNvPr name="TextBox 9" id="9"/>
            <p:cNvSpPr txBox="true"/>
            <p:nvPr/>
          </p:nvSpPr>
          <p:spPr>
            <a:xfrm>
              <a:off x="0" y="-38100"/>
              <a:ext cx="3911112"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5053225" y="1213431"/>
            <a:ext cx="8533048" cy="1773322"/>
            <a:chOff x="0" y="0"/>
            <a:chExt cx="3911112" cy="812800"/>
          </a:xfrm>
        </p:grpSpPr>
        <p:sp>
          <p:nvSpPr>
            <p:cNvPr name="Freeform 11" id="11"/>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38100"/>
              <a:ext cx="3911112" cy="6604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5005359" y="1583610"/>
            <a:ext cx="8580914" cy="1485900"/>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9. displayClientInfo()</a:t>
            </a:r>
          </a:p>
          <a:p>
            <a:pPr algn="ctr">
              <a:lnSpc>
                <a:spcPts val="5917"/>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54611" y="4897467"/>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533389" y="-1261755"/>
            <a:ext cx="7360133" cy="6664266"/>
          </a:xfrm>
          <a:custGeom>
            <a:avLst/>
            <a:gdLst/>
            <a:ahLst/>
            <a:cxnLst/>
            <a:rect r="r" b="b" t="t" l="l"/>
            <a:pathLst>
              <a:path h="6664266" w="7360133">
                <a:moveTo>
                  <a:pt x="7360133" y="6664267"/>
                </a:moveTo>
                <a:lnTo>
                  <a:pt x="0" y="6664267"/>
                </a:lnTo>
                <a:lnTo>
                  <a:pt x="0" y="0"/>
                </a:lnTo>
                <a:lnTo>
                  <a:pt x="7360133" y="0"/>
                </a:lnTo>
                <a:lnTo>
                  <a:pt x="7360133"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82478" y="6029979"/>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05522" y="-240724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866130" y="3691929"/>
            <a:ext cx="10406650" cy="13843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Shows menu options specific to admin operations.</a:t>
            </a:r>
          </a:p>
        </p:txBody>
      </p:sp>
      <p:grpSp>
        <p:nvGrpSpPr>
          <p:cNvPr name="Group 7" id="7"/>
          <p:cNvGrpSpPr/>
          <p:nvPr/>
        </p:nvGrpSpPr>
        <p:grpSpPr>
          <a:xfrm rot="0">
            <a:off x="4776272" y="1071248"/>
            <a:ext cx="8533048" cy="1773322"/>
            <a:chOff x="0" y="0"/>
            <a:chExt cx="3911112" cy="812800"/>
          </a:xfrm>
        </p:grpSpPr>
        <p:sp>
          <p:nvSpPr>
            <p:cNvPr name="Freeform 8" id="8"/>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9BDAE9"/>
            </a:solidFill>
            <a:ln cap="sq">
              <a:noFill/>
              <a:prstDash val="solid"/>
              <a:miter/>
            </a:ln>
          </p:spPr>
        </p:sp>
        <p:sp>
          <p:nvSpPr>
            <p:cNvPr name="TextBox 9" id="9"/>
            <p:cNvSpPr txBox="true"/>
            <p:nvPr/>
          </p:nvSpPr>
          <p:spPr>
            <a:xfrm>
              <a:off x="0" y="-38100"/>
              <a:ext cx="3911112"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978680" y="1213431"/>
            <a:ext cx="8533048" cy="1773322"/>
            <a:chOff x="0" y="0"/>
            <a:chExt cx="3911112" cy="812800"/>
          </a:xfrm>
        </p:grpSpPr>
        <p:sp>
          <p:nvSpPr>
            <p:cNvPr name="Freeform 11" id="11"/>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38100"/>
              <a:ext cx="3911112" cy="66040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Classic"/>
                  <a:ea typeface="Montserrat Classic"/>
                  <a:cs typeface="Montserrat Classic"/>
                  <a:sym typeface="Montserrat Classic"/>
                </a:rPr>
                <a:t>A</a:t>
              </a:r>
            </a:p>
          </p:txBody>
        </p:sp>
      </p:grpSp>
      <p:sp>
        <p:nvSpPr>
          <p:cNvPr name="TextBox 13" id="13"/>
          <p:cNvSpPr txBox="true"/>
          <p:nvPr/>
        </p:nvSpPr>
        <p:spPr>
          <a:xfrm rot="0">
            <a:off x="4930815" y="1583610"/>
            <a:ext cx="8580914" cy="1485900"/>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10. displayAdminMenu()</a:t>
            </a:r>
          </a:p>
          <a:p>
            <a:pPr algn="ctr">
              <a:lnSpc>
                <a:spcPts val="5917"/>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05522" y="4897467"/>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533389" y="-1261755"/>
            <a:ext cx="7360133" cy="6664266"/>
          </a:xfrm>
          <a:custGeom>
            <a:avLst/>
            <a:gdLst/>
            <a:ahLst/>
            <a:cxnLst/>
            <a:rect r="r" b="b" t="t" l="l"/>
            <a:pathLst>
              <a:path h="6664266" w="7360133">
                <a:moveTo>
                  <a:pt x="7360133" y="6664267"/>
                </a:moveTo>
                <a:lnTo>
                  <a:pt x="0" y="6664267"/>
                </a:lnTo>
                <a:lnTo>
                  <a:pt x="0" y="0"/>
                </a:lnTo>
                <a:lnTo>
                  <a:pt x="7360133" y="0"/>
                </a:lnTo>
                <a:lnTo>
                  <a:pt x="7360133"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82478" y="6029979"/>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05522" y="-240724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866130" y="3691929"/>
            <a:ext cx="10406650" cy="6794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Accepts client details (name, &amp; password</a:t>
            </a:r>
          </a:p>
        </p:txBody>
      </p:sp>
      <p:grpSp>
        <p:nvGrpSpPr>
          <p:cNvPr name="Group 7" id="7"/>
          <p:cNvGrpSpPr/>
          <p:nvPr/>
        </p:nvGrpSpPr>
        <p:grpSpPr>
          <a:xfrm rot="0">
            <a:off x="4776272" y="1071248"/>
            <a:ext cx="8533048" cy="1773322"/>
            <a:chOff x="0" y="0"/>
            <a:chExt cx="3911112" cy="812800"/>
          </a:xfrm>
        </p:grpSpPr>
        <p:sp>
          <p:nvSpPr>
            <p:cNvPr name="Freeform 8" id="8"/>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9BDAE9"/>
            </a:solidFill>
            <a:ln cap="sq">
              <a:noFill/>
              <a:prstDash val="solid"/>
              <a:miter/>
            </a:ln>
          </p:spPr>
        </p:sp>
        <p:sp>
          <p:nvSpPr>
            <p:cNvPr name="TextBox 9" id="9"/>
            <p:cNvSpPr txBox="true"/>
            <p:nvPr/>
          </p:nvSpPr>
          <p:spPr>
            <a:xfrm>
              <a:off x="0" y="-38100"/>
              <a:ext cx="3911112"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5013729" y="1071248"/>
            <a:ext cx="8489431" cy="2073084"/>
            <a:chOff x="0" y="0"/>
            <a:chExt cx="3911112" cy="955078"/>
          </a:xfrm>
        </p:grpSpPr>
        <p:sp>
          <p:nvSpPr>
            <p:cNvPr name="Freeform 11" id="11"/>
            <p:cNvSpPr/>
            <p:nvPr/>
          </p:nvSpPr>
          <p:spPr>
            <a:xfrm flipH="false" flipV="false" rot="0">
              <a:off x="0" y="0"/>
              <a:ext cx="3911112" cy="955078"/>
            </a:xfrm>
            <a:custGeom>
              <a:avLst/>
              <a:gdLst/>
              <a:ahLst/>
              <a:cxnLst/>
              <a:rect r="r" b="b" t="t" l="l"/>
              <a:pathLst>
                <a:path h="955078" w="3911112">
                  <a:moveTo>
                    <a:pt x="3911112" y="0"/>
                  </a:moveTo>
                  <a:lnTo>
                    <a:pt x="0" y="0"/>
                  </a:lnTo>
                  <a:lnTo>
                    <a:pt x="0" y="767118"/>
                  </a:lnTo>
                  <a:lnTo>
                    <a:pt x="157480" y="767118"/>
                  </a:lnTo>
                  <a:lnTo>
                    <a:pt x="157480" y="955078"/>
                  </a:lnTo>
                  <a:lnTo>
                    <a:pt x="463550" y="767118"/>
                  </a:lnTo>
                  <a:lnTo>
                    <a:pt x="3911112" y="767118"/>
                  </a:lnTo>
                  <a:lnTo>
                    <a:pt x="3911112"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95250"/>
              <a:ext cx="3911112" cy="859828"/>
            </a:xfrm>
            <a:prstGeom prst="rect">
              <a:avLst/>
            </a:prstGeom>
          </p:spPr>
          <p:txBody>
            <a:bodyPr anchor="ctr" rtlCol="false" tIns="50800" lIns="50800" bIns="50800" rIns="50800"/>
            <a:lstStyle/>
            <a:p>
              <a:pPr algn="ctr">
                <a:lnSpc>
                  <a:spcPts val="6901"/>
                </a:lnSpc>
              </a:pPr>
              <a:r>
                <a:rPr lang="en-US" sz="4929">
                  <a:solidFill>
                    <a:srgbClr val="000000"/>
                  </a:solidFill>
                  <a:latin typeface="League Spartan"/>
                  <a:ea typeface="League Spartan"/>
                  <a:cs typeface="League Spartan"/>
                  <a:sym typeface="League Spartan"/>
                </a:rPr>
                <a:t>11. registerAdmin()</a:t>
              </a: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54611" y="4897467"/>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533389" y="-1261755"/>
            <a:ext cx="7360133" cy="6664266"/>
          </a:xfrm>
          <a:custGeom>
            <a:avLst/>
            <a:gdLst/>
            <a:ahLst/>
            <a:cxnLst/>
            <a:rect r="r" b="b" t="t" l="l"/>
            <a:pathLst>
              <a:path h="6664266" w="7360133">
                <a:moveTo>
                  <a:pt x="7360133" y="6664267"/>
                </a:moveTo>
                <a:lnTo>
                  <a:pt x="0" y="6664267"/>
                </a:lnTo>
                <a:lnTo>
                  <a:pt x="0" y="0"/>
                </a:lnTo>
                <a:lnTo>
                  <a:pt x="7360133" y="0"/>
                </a:lnTo>
                <a:lnTo>
                  <a:pt x="7360133"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82478" y="6029979"/>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05522" y="-240724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866130" y="3691929"/>
            <a:ext cx="10406650" cy="13843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Authenticates and grants admin access to the system.</a:t>
            </a:r>
          </a:p>
        </p:txBody>
      </p:sp>
      <p:grpSp>
        <p:nvGrpSpPr>
          <p:cNvPr name="Group 7" id="7"/>
          <p:cNvGrpSpPr/>
          <p:nvPr/>
        </p:nvGrpSpPr>
        <p:grpSpPr>
          <a:xfrm rot="0">
            <a:off x="4776272" y="1071248"/>
            <a:ext cx="8533048" cy="1773322"/>
            <a:chOff x="0" y="0"/>
            <a:chExt cx="3911112" cy="812800"/>
          </a:xfrm>
        </p:grpSpPr>
        <p:sp>
          <p:nvSpPr>
            <p:cNvPr name="Freeform 8" id="8"/>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9BDAE9"/>
            </a:solidFill>
            <a:ln cap="sq">
              <a:noFill/>
              <a:prstDash val="solid"/>
              <a:miter/>
            </a:ln>
          </p:spPr>
        </p:sp>
        <p:sp>
          <p:nvSpPr>
            <p:cNvPr name="TextBox 9" id="9"/>
            <p:cNvSpPr txBox="true"/>
            <p:nvPr/>
          </p:nvSpPr>
          <p:spPr>
            <a:xfrm>
              <a:off x="0" y="-38100"/>
              <a:ext cx="3911112"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978680" y="1213431"/>
            <a:ext cx="8578466" cy="1713097"/>
            <a:chOff x="0" y="0"/>
            <a:chExt cx="3931930" cy="785196"/>
          </a:xfrm>
        </p:grpSpPr>
        <p:sp>
          <p:nvSpPr>
            <p:cNvPr name="Freeform 11" id="11"/>
            <p:cNvSpPr/>
            <p:nvPr/>
          </p:nvSpPr>
          <p:spPr>
            <a:xfrm flipH="false" flipV="false" rot="0">
              <a:off x="0" y="0"/>
              <a:ext cx="3931930" cy="785196"/>
            </a:xfrm>
            <a:custGeom>
              <a:avLst/>
              <a:gdLst/>
              <a:ahLst/>
              <a:cxnLst/>
              <a:rect r="r" b="b" t="t" l="l"/>
              <a:pathLst>
                <a:path h="785196" w="3931930">
                  <a:moveTo>
                    <a:pt x="3931930" y="0"/>
                  </a:moveTo>
                  <a:lnTo>
                    <a:pt x="0" y="0"/>
                  </a:lnTo>
                  <a:lnTo>
                    <a:pt x="0" y="597236"/>
                  </a:lnTo>
                  <a:lnTo>
                    <a:pt x="157480" y="597236"/>
                  </a:lnTo>
                  <a:lnTo>
                    <a:pt x="157480" y="785196"/>
                  </a:lnTo>
                  <a:lnTo>
                    <a:pt x="463550" y="597236"/>
                  </a:lnTo>
                  <a:lnTo>
                    <a:pt x="3931930" y="597236"/>
                  </a:lnTo>
                  <a:lnTo>
                    <a:pt x="393193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95250"/>
              <a:ext cx="3931930" cy="689946"/>
            </a:xfrm>
            <a:prstGeom prst="rect">
              <a:avLst/>
            </a:prstGeom>
          </p:spPr>
          <p:txBody>
            <a:bodyPr anchor="ctr" rtlCol="false" tIns="50800" lIns="50800" bIns="50800" rIns="50800"/>
            <a:lstStyle/>
            <a:p>
              <a:pPr algn="ctr">
                <a:lnSpc>
                  <a:spcPts val="6901"/>
                </a:lnSpc>
              </a:pPr>
              <a:r>
                <a:rPr lang="en-US" sz="4929">
                  <a:solidFill>
                    <a:srgbClr val="000000"/>
                  </a:solidFill>
                  <a:latin typeface="League Spartan"/>
                  <a:ea typeface="League Spartan"/>
                  <a:cs typeface="League Spartan"/>
                  <a:sym typeface="League Spartan"/>
                </a:rPr>
                <a:t>12. loginAdmin()</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816752" y="441906"/>
            <a:ext cx="10200318" cy="1838325"/>
          </a:xfrm>
          <a:prstGeom prst="rect">
            <a:avLst/>
          </a:prstGeom>
        </p:spPr>
        <p:txBody>
          <a:bodyPr anchor="t" rtlCol="false" tIns="0" lIns="0" bIns="0" rIns="0">
            <a:spAutoFit/>
          </a:bodyPr>
          <a:lstStyle/>
          <a:p>
            <a:pPr algn="ctr">
              <a:lnSpc>
                <a:spcPts val="7200"/>
              </a:lnSpc>
            </a:pPr>
            <a:r>
              <a:rPr lang="en-US" sz="6000">
                <a:solidFill>
                  <a:srgbClr val="000000"/>
                </a:solidFill>
                <a:latin typeface="League Spartan"/>
                <a:ea typeface="League Spartan"/>
                <a:cs typeface="League Spartan"/>
                <a:sym typeface="League Spartan"/>
              </a:rPr>
              <a:t>PROJECT</a:t>
            </a:r>
          </a:p>
          <a:p>
            <a:pPr algn="ctr">
              <a:lnSpc>
                <a:spcPts val="7200"/>
              </a:lnSpc>
            </a:pPr>
            <a:r>
              <a:rPr lang="en-US" sz="6000">
                <a:solidFill>
                  <a:srgbClr val="000000"/>
                </a:solidFill>
                <a:latin typeface="League Spartan"/>
                <a:ea typeface="League Spartan"/>
                <a:cs typeface="League Spartan"/>
                <a:sym typeface="League Spartan"/>
              </a:rPr>
              <a:t>DESCRIPTION</a:t>
            </a:r>
          </a:p>
        </p:txBody>
      </p:sp>
      <p:sp>
        <p:nvSpPr>
          <p:cNvPr name="TextBox 7" id="7"/>
          <p:cNvSpPr txBox="true"/>
          <p:nvPr/>
        </p:nvSpPr>
        <p:spPr>
          <a:xfrm rot="0">
            <a:off x="2509327" y="4032250"/>
            <a:ext cx="13269345" cy="21748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Montserrat Classic"/>
                <a:ea typeface="Montserrat Classic"/>
                <a:cs typeface="Montserrat Classic"/>
                <a:sym typeface="Montserrat Classic"/>
              </a:rPr>
              <a:t>Our project simplifies banking operations with an easy-to-use system for managing client data and transactions. Clients can perform basic tasks like deposits and withdrawals, while administrators can manage client records and view transaction histories. The app provides secure access, organized data, and smooth functionality for both clients and administrators.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54611" y="4897467"/>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533389" y="-1261755"/>
            <a:ext cx="7360133" cy="6664266"/>
          </a:xfrm>
          <a:custGeom>
            <a:avLst/>
            <a:gdLst/>
            <a:ahLst/>
            <a:cxnLst/>
            <a:rect r="r" b="b" t="t" l="l"/>
            <a:pathLst>
              <a:path h="6664266" w="7360133">
                <a:moveTo>
                  <a:pt x="7360133" y="6664267"/>
                </a:moveTo>
                <a:lnTo>
                  <a:pt x="0" y="6664267"/>
                </a:lnTo>
                <a:lnTo>
                  <a:pt x="0" y="0"/>
                </a:lnTo>
                <a:lnTo>
                  <a:pt x="7360133" y="0"/>
                </a:lnTo>
                <a:lnTo>
                  <a:pt x="7360133"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82478" y="6029979"/>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05522" y="-240724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839471" y="3708400"/>
            <a:ext cx="10406650" cy="13843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Displays the available actions for a logged-in admin.</a:t>
            </a:r>
          </a:p>
        </p:txBody>
      </p:sp>
      <p:grpSp>
        <p:nvGrpSpPr>
          <p:cNvPr name="Group 7" id="7"/>
          <p:cNvGrpSpPr/>
          <p:nvPr/>
        </p:nvGrpSpPr>
        <p:grpSpPr>
          <a:xfrm rot="0">
            <a:off x="4776272" y="1071248"/>
            <a:ext cx="8533048" cy="1773322"/>
            <a:chOff x="0" y="0"/>
            <a:chExt cx="3911112" cy="812800"/>
          </a:xfrm>
        </p:grpSpPr>
        <p:sp>
          <p:nvSpPr>
            <p:cNvPr name="Freeform 8" id="8"/>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9BDAE9"/>
            </a:solidFill>
            <a:ln cap="sq">
              <a:noFill/>
              <a:prstDash val="solid"/>
              <a:miter/>
            </a:ln>
          </p:spPr>
        </p:sp>
        <p:sp>
          <p:nvSpPr>
            <p:cNvPr name="TextBox 9" id="9"/>
            <p:cNvSpPr txBox="true"/>
            <p:nvPr/>
          </p:nvSpPr>
          <p:spPr>
            <a:xfrm>
              <a:off x="0" y="-38100"/>
              <a:ext cx="3911112"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934248" y="1213830"/>
            <a:ext cx="8578466" cy="1803933"/>
            <a:chOff x="0" y="0"/>
            <a:chExt cx="3931930" cy="826830"/>
          </a:xfrm>
        </p:grpSpPr>
        <p:sp>
          <p:nvSpPr>
            <p:cNvPr name="Freeform 11" id="11"/>
            <p:cNvSpPr/>
            <p:nvPr/>
          </p:nvSpPr>
          <p:spPr>
            <a:xfrm flipH="false" flipV="false" rot="0">
              <a:off x="0" y="0"/>
              <a:ext cx="3931930" cy="826830"/>
            </a:xfrm>
            <a:custGeom>
              <a:avLst/>
              <a:gdLst/>
              <a:ahLst/>
              <a:cxnLst/>
              <a:rect r="r" b="b" t="t" l="l"/>
              <a:pathLst>
                <a:path h="826830" w="3931930">
                  <a:moveTo>
                    <a:pt x="3931930" y="0"/>
                  </a:moveTo>
                  <a:lnTo>
                    <a:pt x="0" y="0"/>
                  </a:lnTo>
                  <a:lnTo>
                    <a:pt x="0" y="638870"/>
                  </a:lnTo>
                  <a:lnTo>
                    <a:pt x="157480" y="638870"/>
                  </a:lnTo>
                  <a:lnTo>
                    <a:pt x="157480" y="826830"/>
                  </a:lnTo>
                  <a:lnTo>
                    <a:pt x="463550" y="638870"/>
                  </a:lnTo>
                  <a:lnTo>
                    <a:pt x="3931930" y="638870"/>
                  </a:lnTo>
                  <a:lnTo>
                    <a:pt x="393193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95250"/>
              <a:ext cx="3931930" cy="731580"/>
            </a:xfrm>
            <a:prstGeom prst="rect">
              <a:avLst/>
            </a:prstGeom>
          </p:spPr>
          <p:txBody>
            <a:bodyPr anchor="ctr" rtlCol="false" tIns="50800" lIns="50800" bIns="50800" rIns="50800"/>
            <a:lstStyle/>
            <a:p>
              <a:pPr algn="ctr">
                <a:lnSpc>
                  <a:spcPts val="6901"/>
                </a:lnSpc>
              </a:pPr>
              <a:r>
                <a:rPr lang="en-US" sz="4929">
                  <a:solidFill>
                    <a:srgbClr val="000000"/>
                  </a:solidFill>
                  <a:latin typeface="League Spartan"/>
                  <a:ea typeface="League Spartan"/>
                  <a:cs typeface="League Spartan"/>
                  <a:sym typeface="League Spartan"/>
                </a:rPr>
                <a:t>13. displayAdminAction()</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54611" y="4897467"/>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533389" y="-1261755"/>
            <a:ext cx="7360133" cy="6664266"/>
          </a:xfrm>
          <a:custGeom>
            <a:avLst/>
            <a:gdLst/>
            <a:ahLst/>
            <a:cxnLst/>
            <a:rect r="r" b="b" t="t" l="l"/>
            <a:pathLst>
              <a:path h="6664266" w="7360133">
                <a:moveTo>
                  <a:pt x="7360133" y="6664267"/>
                </a:moveTo>
                <a:lnTo>
                  <a:pt x="0" y="6664267"/>
                </a:lnTo>
                <a:lnTo>
                  <a:pt x="0" y="0"/>
                </a:lnTo>
                <a:lnTo>
                  <a:pt x="7360133" y="0"/>
                </a:lnTo>
                <a:lnTo>
                  <a:pt x="7360133"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82478" y="6029979"/>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05522" y="-240724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839471" y="3708400"/>
            <a:ext cx="10406650" cy="13843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Displays a list of all registered clients with their details.</a:t>
            </a:r>
          </a:p>
        </p:txBody>
      </p:sp>
      <p:grpSp>
        <p:nvGrpSpPr>
          <p:cNvPr name="Group 7" id="7"/>
          <p:cNvGrpSpPr/>
          <p:nvPr/>
        </p:nvGrpSpPr>
        <p:grpSpPr>
          <a:xfrm rot="0">
            <a:off x="4776272" y="1071248"/>
            <a:ext cx="8533048" cy="1773322"/>
            <a:chOff x="0" y="0"/>
            <a:chExt cx="3911112" cy="812800"/>
          </a:xfrm>
        </p:grpSpPr>
        <p:sp>
          <p:nvSpPr>
            <p:cNvPr name="Freeform 8" id="8"/>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9BDAE9"/>
            </a:solidFill>
            <a:ln cap="sq">
              <a:noFill/>
              <a:prstDash val="solid"/>
              <a:miter/>
            </a:ln>
          </p:spPr>
        </p:sp>
        <p:sp>
          <p:nvSpPr>
            <p:cNvPr name="TextBox 9" id="9"/>
            <p:cNvSpPr txBox="true"/>
            <p:nvPr/>
          </p:nvSpPr>
          <p:spPr>
            <a:xfrm>
              <a:off x="0" y="-38100"/>
              <a:ext cx="3911112"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934248" y="1213830"/>
            <a:ext cx="8578466" cy="1803933"/>
            <a:chOff x="0" y="0"/>
            <a:chExt cx="3931930" cy="826830"/>
          </a:xfrm>
        </p:grpSpPr>
        <p:sp>
          <p:nvSpPr>
            <p:cNvPr name="Freeform 11" id="11"/>
            <p:cNvSpPr/>
            <p:nvPr/>
          </p:nvSpPr>
          <p:spPr>
            <a:xfrm flipH="false" flipV="false" rot="0">
              <a:off x="0" y="0"/>
              <a:ext cx="3931930" cy="826830"/>
            </a:xfrm>
            <a:custGeom>
              <a:avLst/>
              <a:gdLst/>
              <a:ahLst/>
              <a:cxnLst/>
              <a:rect r="r" b="b" t="t" l="l"/>
              <a:pathLst>
                <a:path h="826830" w="3931930">
                  <a:moveTo>
                    <a:pt x="3931930" y="0"/>
                  </a:moveTo>
                  <a:lnTo>
                    <a:pt x="0" y="0"/>
                  </a:lnTo>
                  <a:lnTo>
                    <a:pt x="0" y="638870"/>
                  </a:lnTo>
                  <a:lnTo>
                    <a:pt x="157480" y="638870"/>
                  </a:lnTo>
                  <a:lnTo>
                    <a:pt x="157480" y="826830"/>
                  </a:lnTo>
                  <a:lnTo>
                    <a:pt x="463550" y="638870"/>
                  </a:lnTo>
                  <a:lnTo>
                    <a:pt x="3931930" y="638870"/>
                  </a:lnTo>
                  <a:lnTo>
                    <a:pt x="393193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95250"/>
              <a:ext cx="3931930" cy="731580"/>
            </a:xfrm>
            <a:prstGeom prst="rect">
              <a:avLst/>
            </a:prstGeom>
          </p:spPr>
          <p:txBody>
            <a:bodyPr anchor="ctr" rtlCol="false" tIns="50800" lIns="50800" bIns="50800" rIns="50800"/>
            <a:lstStyle/>
            <a:p>
              <a:pPr algn="ctr">
                <a:lnSpc>
                  <a:spcPts val="6901"/>
                </a:lnSpc>
              </a:pPr>
              <a:r>
                <a:rPr lang="en-US" sz="4929">
                  <a:solidFill>
                    <a:srgbClr val="000000"/>
                  </a:solidFill>
                  <a:latin typeface="League Spartan"/>
                  <a:ea typeface="League Spartan"/>
                  <a:cs typeface="League Spartan"/>
                  <a:sym typeface="League Spartan"/>
                </a:rPr>
                <a:t>14. viewAllClients()</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54611" y="4897467"/>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533389" y="-1261755"/>
            <a:ext cx="7360133" cy="6664266"/>
          </a:xfrm>
          <a:custGeom>
            <a:avLst/>
            <a:gdLst/>
            <a:ahLst/>
            <a:cxnLst/>
            <a:rect r="r" b="b" t="t" l="l"/>
            <a:pathLst>
              <a:path h="6664266" w="7360133">
                <a:moveTo>
                  <a:pt x="7360133" y="6664267"/>
                </a:moveTo>
                <a:lnTo>
                  <a:pt x="0" y="6664267"/>
                </a:lnTo>
                <a:lnTo>
                  <a:pt x="0" y="0"/>
                </a:lnTo>
                <a:lnTo>
                  <a:pt x="7360133" y="0"/>
                </a:lnTo>
                <a:lnTo>
                  <a:pt x="7360133"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82478" y="6029979"/>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05522" y="-240724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848996" y="3708400"/>
            <a:ext cx="10406650" cy="13843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Updates client information based on a provided client ID.</a:t>
            </a:r>
          </a:p>
        </p:txBody>
      </p:sp>
      <p:grpSp>
        <p:nvGrpSpPr>
          <p:cNvPr name="Group 7" id="7"/>
          <p:cNvGrpSpPr/>
          <p:nvPr/>
        </p:nvGrpSpPr>
        <p:grpSpPr>
          <a:xfrm rot="0">
            <a:off x="4776272" y="1071248"/>
            <a:ext cx="8533048" cy="1773322"/>
            <a:chOff x="0" y="0"/>
            <a:chExt cx="3911112" cy="812800"/>
          </a:xfrm>
        </p:grpSpPr>
        <p:sp>
          <p:nvSpPr>
            <p:cNvPr name="Freeform 8" id="8"/>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9BDAE9"/>
            </a:solidFill>
            <a:ln cap="sq">
              <a:noFill/>
              <a:prstDash val="solid"/>
              <a:miter/>
            </a:ln>
          </p:spPr>
        </p:sp>
        <p:sp>
          <p:nvSpPr>
            <p:cNvPr name="TextBox 9" id="9"/>
            <p:cNvSpPr txBox="true"/>
            <p:nvPr/>
          </p:nvSpPr>
          <p:spPr>
            <a:xfrm>
              <a:off x="0" y="-38100"/>
              <a:ext cx="3911112"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934248" y="1213830"/>
            <a:ext cx="8578466" cy="1803933"/>
            <a:chOff x="0" y="0"/>
            <a:chExt cx="3931930" cy="826830"/>
          </a:xfrm>
        </p:grpSpPr>
        <p:sp>
          <p:nvSpPr>
            <p:cNvPr name="Freeform 11" id="11"/>
            <p:cNvSpPr/>
            <p:nvPr/>
          </p:nvSpPr>
          <p:spPr>
            <a:xfrm flipH="false" flipV="false" rot="0">
              <a:off x="0" y="0"/>
              <a:ext cx="3931930" cy="826830"/>
            </a:xfrm>
            <a:custGeom>
              <a:avLst/>
              <a:gdLst/>
              <a:ahLst/>
              <a:cxnLst/>
              <a:rect r="r" b="b" t="t" l="l"/>
              <a:pathLst>
                <a:path h="826830" w="3931930">
                  <a:moveTo>
                    <a:pt x="3931930" y="0"/>
                  </a:moveTo>
                  <a:lnTo>
                    <a:pt x="0" y="0"/>
                  </a:lnTo>
                  <a:lnTo>
                    <a:pt x="0" y="638870"/>
                  </a:lnTo>
                  <a:lnTo>
                    <a:pt x="157480" y="638870"/>
                  </a:lnTo>
                  <a:lnTo>
                    <a:pt x="157480" y="826830"/>
                  </a:lnTo>
                  <a:lnTo>
                    <a:pt x="463550" y="638870"/>
                  </a:lnTo>
                  <a:lnTo>
                    <a:pt x="3931930" y="638870"/>
                  </a:lnTo>
                  <a:lnTo>
                    <a:pt x="393193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95250"/>
              <a:ext cx="3931930" cy="731580"/>
            </a:xfrm>
            <a:prstGeom prst="rect">
              <a:avLst/>
            </a:prstGeom>
          </p:spPr>
          <p:txBody>
            <a:bodyPr anchor="ctr" rtlCol="false" tIns="50800" lIns="50800" bIns="50800" rIns="50800"/>
            <a:lstStyle/>
            <a:p>
              <a:pPr algn="ctr">
                <a:lnSpc>
                  <a:spcPts val="6901"/>
                </a:lnSpc>
              </a:pPr>
              <a:r>
                <a:rPr lang="en-US" sz="4929">
                  <a:solidFill>
                    <a:srgbClr val="000000"/>
                  </a:solidFill>
                  <a:latin typeface="League Spartan"/>
                  <a:ea typeface="League Spartan"/>
                  <a:cs typeface="League Spartan"/>
                  <a:sym typeface="League Spartan"/>
                </a:rPr>
                <a:t>15. modifyClientDetails()</a:t>
              </a: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54611" y="4897467"/>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533389" y="-1261755"/>
            <a:ext cx="7360133" cy="6664266"/>
          </a:xfrm>
          <a:custGeom>
            <a:avLst/>
            <a:gdLst/>
            <a:ahLst/>
            <a:cxnLst/>
            <a:rect r="r" b="b" t="t" l="l"/>
            <a:pathLst>
              <a:path h="6664266" w="7360133">
                <a:moveTo>
                  <a:pt x="7360133" y="6664267"/>
                </a:moveTo>
                <a:lnTo>
                  <a:pt x="0" y="6664267"/>
                </a:lnTo>
                <a:lnTo>
                  <a:pt x="0" y="0"/>
                </a:lnTo>
                <a:lnTo>
                  <a:pt x="7360133" y="0"/>
                </a:lnTo>
                <a:lnTo>
                  <a:pt x="7360133"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82478" y="6029979"/>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05522" y="-240724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839471" y="3708400"/>
            <a:ext cx="10406650" cy="6794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Deletes a specific client from the system.</a:t>
            </a:r>
          </a:p>
        </p:txBody>
      </p:sp>
      <p:grpSp>
        <p:nvGrpSpPr>
          <p:cNvPr name="Group 7" id="7"/>
          <p:cNvGrpSpPr/>
          <p:nvPr/>
        </p:nvGrpSpPr>
        <p:grpSpPr>
          <a:xfrm rot="0">
            <a:off x="4776272" y="1071248"/>
            <a:ext cx="8533048" cy="1773322"/>
            <a:chOff x="0" y="0"/>
            <a:chExt cx="3911112" cy="812800"/>
          </a:xfrm>
        </p:grpSpPr>
        <p:sp>
          <p:nvSpPr>
            <p:cNvPr name="Freeform 8" id="8"/>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9BDAE9"/>
            </a:solidFill>
            <a:ln cap="sq">
              <a:noFill/>
              <a:prstDash val="solid"/>
              <a:miter/>
            </a:ln>
          </p:spPr>
        </p:sp>
        <p:sp>
          <p:nvSpPr>
            <p:cNvPr name="TextBox 9" id="9"/>
            <p:cNvSpPr txBox="true"/>
            <p:nvPr/>
          </p:nvSpPr>
          <p:spPr>
            <a:xfrm>
              <a:off x="0" y="-38100"/>
              <a:ext cx="3911112"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934248" y="1213830"/>
            <a:ext cx="8578466" cy="1803933"/>
            <a:chOff x="0" y="0"/>
            <a:chExt cx="3931930" cy="826830"/>
          </a:xfrm>
        </p:grpSpPr>
        <p:sp>
          <p:nvSpPr>
            <p:cNvPr name="Freeform 11" id="11"/>
            <p:cNvSpPr/>
            <p:nvPr/>
          </p:nvSpPr>
          <p:spPr>
            <a:xfrm flipH="false" flipV="false" rot="0">
              <a:off x="0" y="0"/>
              <a:ext cx="3931930" cy="826830"/>
            </a:xfrm>
            <a:custGeom>
              <a:avLst/>
              <a:gdLst/>
              <a:ahLst/>
              <a:cxnLst/>
              <a:rect r="r" b="b" t="t" l="l"/>
              <a:pathLst>
                <a:path h="826830" w="3931930">
                  <a:moveTo>
                    <a:pt x="3931930" y="0"/>
                  </a:moveTo>
                  <a:lnTo>
                    <a:pt x="0" y="0"/>
                  </a:lnTo>
                  <a:lnTo>
                    <a:pt x="0" y="638870"/>
                  </a:lnTo>
                  <a:lnTo>
                    <a:pt x="157480" y="638870"/>
                  </a:lnTo>
                  <a:lnTo>
                    <a:pt x="157480" y="826830"/>
                  </a:lnTo>
                  <a:lnTo>
                    <a:pt x="463550" y="638870"/>
                  </a:lnTo>
                  <a:lnTo>
                    <a:pt x="3931930" y="638870"/>
                  </a:lnTo>
                  <a:lnTo>
                    <a:pt x="393193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95250"/>
              <a:ext cx="3931930" cy="731580"/>
            </a:xfrm>
            <a:prstGeom prst="rect">
              <a:avLst/>
            </a:prstGeom>
          </p:spPr>
          <p:txBody>
            <a:bodyPr anchor="ctr" rtlCol="false" tIns="50800" lIns="50800" bIns="50800" rIns="50800"/>
            <a:lstStyle/>
            <a:p>
              <a:pPr algn="ctr">
                <a:lnSpc>
                  <a:spcPts val="6901"/>
                </a:lnSpc>
              </a:pPr>
              <a:r>
                <a:rPr lang="en-US" sz="4929">
                  <a:solidFill>
                    <a:srgbClr val="000000"/>
                  </a:solidFill>
                  <a:latin typeface="League Spartan"/>
                  <a:ea typeface="League Spartan"/>
                  <a:cs typeface="League Spartan"/>
                  <a:sym typeface="League Spartan"/>
                </a:rPr>
                <a:t>16. removeClient()</a:t>
              </a: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54611" y="4897467"/>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533389" y="-1261755"/>
            <a:ext cx="7360133" cy="6664266"/>
          </a:xfrm>
          <a:custGeom>
            <a:avLst/>
            <a:gdLst/>
            <a:ahLst/>
            <a:cxnLst/>
            <a:rect r="r" b="b" t="t" l="l"/>
            <a:pathLst>
              <a:path h="6664266" w="7360133">
                <a:moveTo>
                  <a:pt x="7360133" y="6664267"/>
                </a:moveTo>
                <a:lnTo>
                  <a:pt x="0" y="6664267"/>
                </a:lnTo>
                <a:lnTo>
                  <a:pt x="0" y="0"/>
                </a:lnTo>
                <a:lnTo>
                  <a:pt x="7360133" y="0"/>
                </a:lnTo>
                <a:lnTo>
                  <a:pt x="7360133"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82478" y="6029979"/>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05522" y="-240724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839471" y="3708400"/>
            <a:ext cx="10406650" cy="13843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Retrieves and displays a specific client’s details using their client ID.</a:t>
            </a:r>
          </a:p>
        </p:txBody>
      </p:sp>
      <p:grpSp>
        <p:nvGrpSpPr>
          <p:cNvPr name="Group 7" id="7"/>
          <p:cNvGrpSpPr/>
          <p:nvPr/>
        </p:nvGrpSpPr>
        <p:grpSpPr>
          <a:xfrm rot="0">
            <a:off x="4776272" y="1071248"/>
            <a:ext cx="8533048" cy="1773322"/>
            <a:chOff x="0" y="0"/>
            <a:chExt cx="3911112" cy="812800"/>
          </a:xfrm>
        </p:grpSpPr>
        <p:sp>
          <p:nvSpPr>
            <p:cNvPr name="Freeform 8" id="8"/>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9BDAE9"/>
            </a:solidFill>
            <a:ln cap="sq">
              <a:noFill/>
              <a:prstDash val="solid"/>
              <a:miter/>
            </a:ln>
          </p:spPr>
        </p:sp>
        <p:sp>
          <p:nvSpPr>
            <p:cNvPr name="TextBox 9" id="9"/>
            <p:cNvSpPr txBox="true"/>
            <p:nvPr/>
          </p:nvSpPr>
          <p:spPr>
            <a:xfrm>
              <a:off x="0" y="-38100"/>
              <a:ext cx="3911112"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934248" y="1213830"/>
            <a:ext cx="8578466" cy="1803933"/>
            <a:chOff x="0" y="0"/>
            <a:chExt cx="3931930" cy="826830"/>
          </a:xfrm>
        </p:grpSpPr>
        <p:sp>
          <p:nvSpPr>
            <p:cNvPr name="Freeform 11" id="11"/>
            <p:cNvSpPr/>
            <p:nvPr/>
          </p:nvSpPr>
          <p:spPr>
            <a:xfrm flipH="false" flipV="false" rot="0">
              <a:off x="0" y="0"/>
              <a:ext cx="3931930" cy="826830"/>
            </a:xfrm>
            <a:custGeom>
              <a:avLst/>
              <a:gdLst/>
              <a:ahLst/>
              <a:cxnLst/>
              <a:rect r="r" b="b" t="t" l="l"/>
              <a:pathLst>
                <a:path h="826830" w="3931930">
                  <a:moveTo>
                    <a:pt x="3931930" y="0"/>
                  </a:moveTo>
                  <a:lnTo>
                    <a:pt x="0" y="0"/>
                  </a:lnTo>
                  <a:lnTo>
                    <a:pt x="0" y="638870"/>
                  </a:lnTo>
                  <a:lnTo>
                    <a:pt x="157480" y="638870"/>
                  </a:lnTo>
                  <a:lnTo>
                    <a:pt x="157480" y="826830"/>
                  </a:lnTo>
                  <a:lnTo>
                    <a:pt x="463550" y="638870"/>
                  </a:lnTo>
                  <a:lnTo>
                    <a:pt x="3931930" y="638870"/>
                  </a:lnTo>
                  <a:lnTo>
                    <a:pt x="393193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95250"/>
              <a:ext cx="3931930" cy="731580"/>
            </a:xfrm>
            <a:prstGeom prst="rect">
              <a:avLst/>
            </a:prstGeom>
          </p:spPr>
          <p:txBody>
            <a:bodyPr anchor="ctr" rtlCol="false" tIns="50800" lIns="50800" bIns="50800" rIns="50800"/>
            <a:lstStyle/>
            <a:p>
              <a:pPr algn="ctr">
                <a:lnSpc>
                  <a:spcPts val="6901"/>
                </a:lnSpc>
              </a:pPr>
              <a:r>
                <a:rPr lang="en-US" sz="4929">
                  <a:solidFill>
                    <a:srgbClr val="000000"/>
                  </a:solidFill>
                  <a:latin typeface="League Spartan"/>
                  <a:ea typeface="League Spartan"/>
                  <a:cs typeface="League Spartan"/>
                  <a:sym typeface="League Spartan"/>
                </a:rPr>
                <a:t>17. searchClient()</a:t>
              </a:r>
            </a:p>
          </p:txBody>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54611" y="4897467"/>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533389" y="-1261755"/>
            <a:ext cx="7360133" cy="6664266"/>
          </a:xfrm>
          <a:custGeom>
            <a:avLst/>
            <a:gdLst/>
            <a:ahLst/>
            <a:cxnLst/>
            <a:rect r="r" b="b" t="t" l="l"/>
            <a:pathLst>
              <a:path h="6664266" w="7360133">
                <a:moveTo>
                  <a:pt x="7360133" y="6664267"/>
                </a:moveTo>
                <a:lnTo>
                  <a:pt x="0" y="6664267"/>
                </a:lnTo>
                <a:lnTo>
                  <a:pt x="0" y="0"/>
                </a:lnTo>
                <a:lnTo>
                  <a:pt x="7360133" y="0"/>
                </a:lnTo>
                <a:lnTo>
                  <a:pt x="7360133"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82478" y="6029979"/>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05522" y="-240724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839471" y="3708400"/>
            <a:ext cx="10406650" cy="6794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Sort clients by name or balance.</a:t>
            </a:r>
          </a:p>
        </p:txBody>
      </p:sp>
      <p:grpSp>
        <p:nvGrpSpPr>
          <p:cNvPr name="Group 7" id="7"/>
          <p:cNvGrpSpPr/>
          <p:nvPr/>
        </p:nvGrpSpPr>
        <p:grpSpPr>
          <a:xfrm rot="0">
            <a:off x="4776272" y="1071248"/>
            <a:ext cx="8533048" cy="1773322"/>
            <a:chOff x="0" y="0"/>
            <a:chExt cx="3911112" cy="812800"/>
          </a:xfrm>
        </p:grpSpPr>
        <p:sp>
          <p:nvSpPr>
            <p:cNvPr name="Freeform 8" id="8"/>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9BDAE9"/>
            </a:solidFill>
            <a:ln cap="sq">
              <a:noFill/>
              <a:prstDash val="solid"/>
              <a:miter/>
            </a:ln>
          </p:spPr>
        </p:sp>
        <p:sp>
          <p:nvSpPr>
            <p:cNvPr name="TextBox 9" id="9"/>
            <p:cNvSpPr txBox="true"/>
            <p:nvPr/>
          </p:nvSpPr>
          <p:spPr>
            <a:xfrm>
              <a:off x="0" y="-38100"/>
              <a:ext cx="3911112"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934248" y="1213830"/>
            <a:ext cx="8578466" cy="1803933"/>
            <a:chOff x="0" y="0"/>
            <a:chExt cx="3931930" cy="826830"/>
          </a:xfrm>
        </p:grpSpPr>
        <p:sp>
          <p:nvSpPr>
            <p:cNvPr name="Freeform 11" id="11"/>
            <p:cNvSpPr/>
            <p:nvPr/>
          </p:nvSpPr>
          <p:spPr>
            <a:xfrm flipH="false" flipV="false" rot="0">
              <a:off x="0" y="0"/>
              <a:ext cx="3931930" cy="826830"/>
            </a:xfrm>
            <a:custGeom>
              <a:avLst/>
              <a:gdLst/>
              <a:ahLst/>
              <a:cxnLst/>
              <a:rect r="r" b="b" t="t" l="l"/>
              <a:pathLst>
                <a:path h="826830" w="3931930">
                  <a:moveTo>
                    <a:pt x="3931930" y="0"/>
                  </a:moveTo>
                  <a:lnTo>
                    <a:pt x="0" y="0"/>
                  </a:lnTo>
                  <a:lnTo>
                    <a:pt x="0" y="638870"/>
                  </a:lnTo>
                  <a:lnTo>
                    <a:pt x="157480" y="638870"/>
                  </a:lnTo>
                  <a:lnTo>
                    <a:pt x="157480" y="826830"/>
                  </a:lnTo>
                  <a:lnTo>
                    <a:pt x="463550" y="638870"/>
                  </a:lnTo>
                  <a:lnTo>
                    <a:pt x="3931930" y="638870"/>
                  </a:lnTo>
                  <a:lnTo>
                    <a:pt x="393193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95250"/>
              <a:ext cx="3931930" cy="731580"/>
            </a:xfrm>
            <a:prstGeom prst="rect">
              <a:avLst/>
            </a:prstGeom>
          </p:spPr>
          <p:txBody>
            <a:bodyPr anchor="ctr" rtlCol="false" tIns="50800" lIns="50800" bIns="50800" rIns="50800"/>
            <a:lstStyle/>
            <a:p>
              <a:pPr algn="ctr">
                <a:lnSpc>
                  <a:spcPts val="6901"/>
                </a:lnSpc>
              </a:pPr>
              <a:r>
                <a:rPr lang="en-US" sz="4929">
                  <a:solidFill>
                    <a:srgbClr val="000000"/>
                  </a:solidFill>
                  <a:latin typeface="League Spartan"/>
                  <a:ea typeface="League Spartan"/>
                  <a:cs typeface="League Spartan"/>
                  <a:sym typeface="League Spartan"/>
                </a:rPr>
                <a:t>18. sortClients()</a:t>
              </a:r>
            </a:p>
          </p:txBody>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54611" y="4897467"/>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533389" y="-1261755"/>
            <a:ext cx="7360133" cy="6664266"/>
          </a:xfrm>
          <a:custGeom>
            <a:avLst/>
            <a:gdLst/>
            <a:ahLst/>
            <a:cxnLst/>
            <a:rect r="r" b="b" t="t" l="l"/>
            <a:pathLst>
              <a:path h="6664266" w="7360133">
                <a:moveTo>
                  <a:pt x="7360133" y="6664267"/>
                </a:moveTo>
                <a:lnTo>
                  <a:pt x="0" y="6664267"/>
                </a:lnTo>
                <a:lnTo>
                  <a:pt x="0" y="0"/>
                </a:lnTo>
                <a:lnTo>
                  <a:pt x="7360133" y="0"/>
                </a:lnTo>
                <a:lnTo>
                  <a:pt x="7360133"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82478" y="6029979"/>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05522" y="-240724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839471" y="3708400"/>
            <a:ext cx="10406650" cy="20891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Displays the deposit and withdrawal transaction history of a specific client using their ID.</a:t>
            </a:r>
          </a:p>
        </p:txBody>
      </p:sp>
      <p:grpSp>
        <p:nvGrpSpPr>
          <p:cNvPr name="Group 7" id="7"/>
          <p:cNvGrpSpPr/>
          <p:nvPr/>
        </p:nvGrpSpPr>
        <p:grpSpPr>
          <a:xfrm rot="0">
            <a:off x="4776272" y="1071248"/>
            <a:ext cx="8533048" cy="1773322"/>
            <a:chOff x="0" y="0"/>
            <a:chExt cx="3911112" cy="812800"/>
          </a:xfrm>
        </p:grpSpPr>
        <p:sp>
          <p:nvSpPr>
            <p:cNvPr name="Freeform 8" id="8"/>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9BDAE9"/>
            </a:solidFill>
            <a:ln cap="sq">
              <a:noFill/>
              <a:prstDash val="solid"/>
              <a:miter/>
            </a:ln>
          </p:spPr>
        </p:sp>
        <p:sp>
          <p:nvSpPr>
            <p:cNvPr name="TextBox 9" id="9"/>
            <p:cNvSpPr txBox="true"/>
            <p:nvPr/>
          </p:nvSpPr>
          <p:spPr>
            <a:xfrm>
              <a:off x="0" y="-38100"/>
              <a:ext cx="3911112"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934248" y="1213830"/>
            <a:ext cx="8578466" cy="1803933"/>
            <a:chOff x="0" y="0"/>
            <a:chExt cx="3931930" cy="826830"/>
          </a:xfrm>
        </p:grpSpPr>
        <p:sp>
          <p:nvSpPr>
            <p:cNvPr name="Freeform 11" id="11"/>
            <p:cNvSpPr/>
            <p:nvPr/>
          </p:nvSpPr>
          <p:spPr>
            <a:xfrm flipH="false" flipV="false" rot="0">
              <a:off x="0" y="0"/>
              <a:ext cx="3931930" cy="826830"/>
            </a:xfrm>
            <a:custGeom>
              <a:avLst/>
              <a:gdLst/>
              <a:ahLst/>
              <a:cxnLst/>
              <a:rect r="r" b="b" t="t" l="l"/>
              <a:pathLst>
                <a:path h="826830" w="3931930">
                  <a:moveTo>
                    <a:pt x="3931930" y="0"/>
                  </a:moveTo>
                  <a:lnTo>
                    <a:pt x="0" y="0"/>
                  </a:lnTo>
                  <a:lnTo>
                    <a:pt x="0" y="638870"/>
                  </a:lnTo>
                  <a:lnTo>
                    <a:pt x="157480" y="638870"/>
                  </a:lnTo>
                  <a:lnTo>
                    <a:pt x="157480" y="826830"/>
                  </a:lnTo>
                  <a:lnTo>
                    <a:pt x="463550" y="638870"/>
                  </a:lnTo>
                  <a:lnTo>
                    <a:pt x="3931930" y="638870"/>
                  </a:lnTo>
                  <a:lnTo>
                    <a:pt x="393193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95250"/>
              <a:ext cx="3931930" cy="731580"/>
            </a:xfrm>
            <a:prstGeom prst="rect">
              <a:avLst/>
            </a:prstGeom>
          </p:spPr>
          <p:txBody>
            <a:bodyPr anchor="ctr" rtlCol="false" tIns="50800" lIns="50800" bIns="50800" rIns="50800"/>
            <a:lstStyle/>
            <a:p>
              <a:pPr algn="ctr">
                <a:lnSpc>
                  <a:spcPts val="6901"/>
                </a:lnSpc>
              </a:pPr>
              <a:r>
                <a:rPr lang="en-US" sz="4929">
                  <a:solidFill>
                    <a:srgbClr val="000000"/>
                  </a:solidFill>
                  <a:latin typeface="League Spartan"/>
                  <a:ea typeface="League Spartan"/>
                  <a:cs typeface="League Spartan"/>
                  <a:sym typeface="League Spartan"/>
                </a:rPr>
                <a:t>19. viewTransacHist()</a:t>
              </a:r>
            </a:p>
          </p:txBody>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54611" y="4897467"/>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533389" y="-1261755"/>
            <a:ext cx="7360133" cy="6664266"/>
          </a:xfrm>
          <a:custGeom>
            <a:avLst/>
            <a:gdLst/>
            <a:ahLst/>
            <a:cxnLst/>
            <a:rect r="r" b="b" t="t" l="l"/>
            <a:pathLst>
              <a:path h="6664266" w="7360133">
                <a:moveTo>
                  <a:pt x="7360133" y="6664267"/>
                </a:moveTo>
                <a:lnTo>
                  <a:pt x="0" y="6664267"/>
                </a:lnTo>
                <a:lnTo>
                  <a:pt x="0" y="0"/>
                </a:lnTo>
                <a:lnTo>
                  <a:pt x="7360133" y="0"/>
                </a:lnTo>
                <a:lnTo>
                  <a:pt x="7360133"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82478" y="6029979"/>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05522" y="-240724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839471" y="3708400"/>
            <a:ext cx="10406650" cy="13843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Shows admin details including ID, name, and password.</a:t>
            </a:r>
          </a:p>
        </p:txBody>
      </p:sp>
      <p:grpSp>
        <p:nvGrpSpPr>
          <p:cNvPr name="Group 7" id="7"/>
          <p:cNvGrpSpPr/>
          <p:nvPr/>
        </p:nvGrpSpPr>
        <p:grpSpPr>
          <a:xfrm rot="0">
            <a:off x="4776272" y="1071248"/>
            <a:ext cx="8533048" cy="1773322"/>
            <a:chOff x="0" y="0"/>
            <a:chExt cx="3911112" cy="812800"/>
          </a:xfrm>
        </p:grpSpPr>
        <p:sp>
          <p:nvSpPr>
            <p:cNvPr name="Freeform 8" id="8"/>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9BDAE9"/>
            </a:solidFill>
            <a:ln cap="sq">
              <a:noFill/>
              <a:prstDash val="solid"/>
              <a:miter/>
            </a:ln>
          </p:spPr>
        </p:sp>
        <p:sp>
          <p:nvSpPr>
            <p:cNvPr name="TextBox 9" id="9"/>
            <p:cNvSpPr txBox="true"/>
            <p:nvPr/>
          </p:nvSpPr>
          <p:spPr>
            <a:xfrm>
              <a:off x="0" y="-38100"/>
              <a:ext cx="3911112"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934248" y="1213830"/>
            <a:ext cx="8578466" cy="1803933"/>
            <a:chOff x="0" y="0"/>
            <a:chExt cx="3931930" cy="826830"/>
          </a:xfrm>
        </p:grpSpPr>
        <p:sp>
          <p:nvSpPr>
            <p:cNvPr name="Freeform 11" id="11"/>
            <p:cNvSpPr/>
            <p:nvPr/>
          </p:nvSpPr>
          <p:spPr>
            <a:xfrm flipH="false" flipV="false" rot="0">
              <a:off x="0" y="0"/>
              <a:ext cx="3931930" cy="826830"/>
            </a:xfrm>
            <a:custGeom>
              <a:avLst/>
              <a:gdLst/>
              <a:ahLst/>
              <a:cxnLst/>
              <a:rect r="r" b="b" t="t" l="l"/>
              <a:pathLst>
                <a:path h="826830" w="3931930">
                  <a:moveTo>
                    <a:pt x="3931930" y="0"/>
                  </a:moveTo>
                  <a:lnTo>
                    <a:pt x="0" y="0"/>
                  </a:lnTo>
                  <a:lnTo>
                    <a:pt x="0" y="638870"/>
                  </a:lnTo>
                  <a:lnTo>
                    <a:pt x="157480" y="638870"/>
                  </a:lnTo>
                  <a:lnTo>
                    <a:pt x="157480" y="826830"/>
                  </a:lnTo>
                  <a:lnTo>
                    <a:pt x="463550" y="638870"/>
                  </a:lnTo>
                  <a:lnTo>
                    <a:pt x="3931930" y="638870"/>
                  </a:lnTo>
                  <a:lnTo>
                    <a:pt x="393193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95250"/>
              <a:ext cx="3931930" cy="731580"/>
            </a:xfrm>
            <a:prstGeom prst="rect">
              <a:avLst/>
            </a:prstGeom>
          </p:spPr>
          <p:txBody>
            <a:bodyPr anchor="ctr" rtlCol="false" tIns="50800" lIns="50800" bIns="50800" rIns="50800"/>
            <a:lstStyle/>
            <a:p>
              <a:pPr algn="ctr">
                <a:lnSpc>
                  <a:spcPts val="6901"/>
                </a:lnSpc>
              </a:pPr>
              <a:r>
                <a:rPr lang="en-US" sz="4929">
                  <a:solidFill>
                    <a:srgbClr val="000000"/>
                  </a:solidFill>
                  <a:latin typeface="League Spartan"/>
                  <a:ea typeface="League Spartan"/>
                  <a:cs typeface="League Spartan"/>
                  <a:sym typeface="League Spartan"/>
                </a:rPr>
                <a:t>20. displayAdminCred()</a:t>
              </a:r>
            </a:p>
          </p:txBody>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54611" y="4897467"/>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533389" y="-1261755"/>
            <a:ext cx="7360133" cy="6664266"/>
          </a:xfrm>
          <a:custGeom>
            <a:avLst/>
            <a:gdLst/>
            <a:ahLst/>
            <a:cxnLst/>
            <a:rect r="r" b="b" t="t" l="l"/>
            <a:pathLst>
              <a:path h="6664266" w="7360133">
                <a:moveTo>
                  <a:pt x="7360133" y="6664267"/>
                </a:moveTo>
                <a:lnTo>
                  <a:pt x="0" y="6664267"/>
                </a:lnTo>
                <a:lnTo>
                  <a:pt x="0" y="0"/>
                </a:lnTo>
                <a:lnTo>
                  <a:pt x="7360133" y="0"/>
                </a:lnTo>
                <a:lnTo>
                  <a:pt x="7360133"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82478" y="6029979"/>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05522" y="-240724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839471" y="3708400"/>
            <a:ext cx="10406650" cy="13843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Saves updated client, admin, and transaction records to the system's storage.</a:t>
            </a:r>
          </a:p>
        </p:txBody>
      </p:sp>
      <p:grpSp>
        <p:nvGrpSpPr>
          <p:cNvPr name="Group 7" id="7"/>
          <p:cNvGrpSpPr/>
          <p:nvPr/>
        </p:nvGrpSpPr>
        <p:grpSpPr>
          <a:xfrm rot="0">
            <a:off x="4776272" y="1071248"/>
            <a:ext cx="8533048" cy="1773322"/>
            <a:chOff x="0" y="0"/>
            <a:chExt cx="3911112" cy="812800"/>
          </a:xfrm>
        </p:grpSpPr>
        <p:sp>
          <p:nvSpPr>
            <p:cNvPr name="Freeform 8" id="8"/>
            <p:cNvSpPr/>
            <p:nvPr/>
          </p:nvSpPr>
          <p:spPr>
            <a:xfrm flipH="false" flipV="false" rot="0">
              <a:off x="0" y="0"/>
              <a:ext cx="3911112" cy="812800"/>
            </a:xfrm>
            <a:custGeom>
              <a:avLst/>
              <a:gdLst/>
              <a:ahLst/>
              <a:cxnLst/>
              <a:rect r="r" b="b" t="t" l="l"/>
              <a:pathLst>
                <a:path h="812800" w="3911112">
                  <a:moveTo>
                    <a:pt x="3911112" y="0"/>
                  </a:moveTo>
                  <a:lnTo>
                    <a:pt x="0" y="0"/>
                  </a:lnTo>
                  <a:lnTo>
                    <a:pt x="0" y="624840"/>
                  </a:lnTo>
                  <a:lnTo>
                    <a:pt x="157480" y="624840"/>
                  </a:lnTo>
                  <a:lnTo>
                    <a:pt x="157480" y="812800"/>
                  </a:lnTo>
                  <a:lnTo>
                    <a:pt x="463550" y="624840"/>
                  </a:lnTo>
                  <a:lnTo>
                    <a:pt x="3911112" y="624840"/>
                  </a:lnTo>
                  <a:lnTo>
                    <a:pt x="3911112" y="0"/>
                  </a:lnTo>
                  <a:close/>
                </a:path>
              </a:pathLst>
            </a:custGeom>
            <a:solidFill>
              <a:srgbClr val="9BDAE9"/>
            </a:solidFill>
            <a:ln cap="sq">
              <a:noFill/>
              <a:prstDash val="solid"/>
              <a:miter/>
            </a:ln>
          </p:spPr>
        </p:sp>
        <p:sp>
          <p:nvSpPr>
            <p:cNvPr name="TextBox 9" id="9"/>
            <p:cNvSpPr txBox="true"/>
            <p:nvPr/>
          </p:nvSpPr>
          <p:spPr>
            <a:xfrm>
              <a:off x="0" y="-38100"/>
              <a:ext cx="3911112"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934248" y="1213830"/>
            <a:ext cx="8578466" cy="1803933"/>
            <a:chOff x="0" y="0"/>
            <a:chExt cx="3931930" cy="826830"/>
          </a:xfrm>
        </p:grpSpPr>
        <p:sp>
          <p:nvSpPr>
            <p:cNvPr name="Freeform 11" id="11"/>
            <p:cNvSpPr/>
            <p:nvPr/>
          </p:nvSpPr>
          <p:spPr>
            <a:xfrm flipH="false" flipV="false" rot="0">
              <a:off x="0" y="0"/>
              <a:ext cx="3931930" cy="826830"/>
            </a:xfrm>
            <a:custGeom>
              <a:avLst/>
              <a:gdLst/>
              <a:ahLst/>
              <a:cxnLst/>
              <a:rect r="r" b="b" t="t" l="l"/>
              <a:pathLst>
                <a:path h="826830" w="3931930">
                  <a:moveTo>
                    <a:pt x="3931930" y="0"/>
                  </a:moveTo>
                  <a:lnTo>
                    <a:pt x="0" y="0"/>
                  </a:lnTo>
                  <a:lnTo>
                    <a:pt x="0" y="638870"/>
                  </a:lnTo>
                  <a:lnTo>
                    <a:pt x="157480" y="638870"/>
                  </a:lnTo>
                  <a:lnTo>
                    <a:pt x="157480" y="826830"/>
                  </a:lnTo>
                  <a:lnTo>
                    <a:pt x="463550" y="638870"/>
                  </a:lnTo>
                  <a:lnTo>
                    <a:pt x="3931930" y="638870"/>
                  </a:lnTo>
                  <a:lnTo>
                    <a:pt x="393193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95250"/>
              <a:ext cx="3931930" cy="731580"/>
            </a:xfrm>
            <a:prstGeom prst="rect">
              <a:avLst/>
            </a:prstGeom>
          </p:spPr>
          <p:txBody>
            <a:bodyPr anchor="ctr" rtlCol="false" tIns="50800" lIns="50800" bIns="50800" rIns="50800"/>
            <a:lstStyle/>
            <a:p>
              <a:pPr algn="ctr">
                <a:lnSpc>
                  <a:spcPts val="6901"/>
                </a:lnSpc>
              </a:pPr>
              <a:r>
                <a:rPr lang="en-US" sz="4929">
                  <a:solidFill>
                    <a:srgbClr val="000000"/>
                  </a:solidFill>
                  <a:latin typeface="League Spartan"/>
                  <a:ea typeface="League Spartan"/>
                  <a:cs typeface="League Spartan"/>
                  <a:sym typeface="League Spartan"/>
                </a:rPr>
                <a:t>21. saveData()</a:t>
              </a: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4751838" y="4153209"/>
            <a:ext cx="8784324" cy="1261363"/>
          </a:xfrm>
          <a:prstGeom prst="rect">
            <a:avLst/>
          </a:prstGeom>
        </p:spPr>
        <p:txBody>
          <a:bodyPr anchor="t" rtlCol="false" tIns="0" lIns="0" bIns="0" rIns="0">
            <a:spAutoFit/>
          </a:bodyPr>
          <a:lstStyle/>
          <a:p>
            <a:pPr algn="ctr" marL="0" indent="0" lvl="0">
              <a:lnSpc>
                <a:spcPts val="10012"/>
              </a:lnSpc>
              <a:spcBef>
                <a:spcPct val="0"/>
              </a:spcBef>
            </a:pPr>
            <a:r>
              <a:rPr lang="en-US" b="true" sz="8344" strike="noStrike" u="none">
                <a:solidFill>
                  <a:srgbClr val="000000"/>
                </a:solidFill>
                <a:latin typeface="League Spartan"/>
                <a:ea typeface="League Spartan"/>
                <a:cs typeface="League Spartan"/>
                <a:sym typeface="League Spartan"/>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1046449" y="2753919"/>
            <a:ext cx="16195102" cy="2903355"/>
          </a:xfrm>
          <a:prstGeom prst="rect">
            <a:avLst/>
          </a:prstGeom>
        </p:spPr>
        <p:txBody>
          <a:bodyPr anchor="t" rtlCol="false" tIns="0" lIns="0" bIns="0" rIns="0">
            <a:spAutoFit/>
          </a:bodyPr>
          <a:lstStyle/>
          <a:p>
            <a:pPr algn="ctr">
              <a:lnSpc>
                <a:spcPts val="11396"/>
              </a:lnSpc>
            </a:pPr>
            <a:r>
              <a:rPr lang="en-US" sz="10360">
                <a:solidFill>
                  <a:srgbClr val="004AAD"/>
                </a:solidFill>
                <a:latin typeface="League Spartan"/>
                <a:ea typeface="League Spartan"/>
                <a:cs typeface="League Spartan"/>
                <a:sym typeface="League Spartan"/>
              </a:rPr>
              <a:t>structures { </a:t>
            </a:r>
          </a:p>
          <a:p>
            <a:pPr algn="ctr">
              <a:lnSpc>
                <a:spcPts val="11396"/>
              </a:lnSpc>
              <a:spcBef>
                <a:spcPct val="0"/>
              </a:spcBef>
            </a:pPr>
            <a:r>
              <a:rPr lang="en-US" sz="10360">
                <a:solidFill>
                  <a:srgbClr val="004AAD"/>
                </a:solidFill>
                <a:latin typeface="League Spartan"/>
                <a:ea typeface="League Spartan"/>
                <a:cs typeface="League Spartan"/>
                <a:sym typeface="League Spartan"/>
              </a:rPr>
              <a:t>} used;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21566" y="1558017"/>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63750" y="1700201"/>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6021566" y="3783831"/>
            <a:ext cx="6696178" cy="2794000"/>
          </a:xfrm>
          <a:prstGeom prst="rect">
            <a:avLst/>
          </a:prstGeom>
        </p:spPr>
        <p:txBody>
          <a:bodyPr anchor="t" rtlCol="false" tIns="0" lIns="0" bIns="0" rIns="0">
            <a:spAutoFit/>
          </a:bodyPr>
          <a:lstStyle/>
          <a:p>
            <a:pPr algn="l">
              <a:lnSpc>
                <a:spcPts val="5599"/>
              </a:lnSpc>
            </a:pPr>
            <a:r>
              <a:rPr lang="en-US" sz="3999">
                <a:solidFill>
                  <a:srgbClr val="000000"/>
                </a:solidFill>
                <a:latin typeface="DG Jory"/>
                <a:ea typeface="DG Jory"/>
                <a:cs typeface="DG Jory"/>
                <a:sym typeface="DG Jory"/>
              </a:rPr>
              <a:t>This structure represents individual clients in the banking system, including their personal and account-related details.</a:t>
            </a:r>
          </a:p>
        </p:txBody>
      </p:sp>
      <p:sp>
        <p:nvSpPr>
          <p:cNvPr name="TextBox 13" id="13"/>
          <p:cNvSpPr txBox="true"/>
          <p:nvPr/>
        </p:nvSpPr>
        <p:spPr>
          <a:xfrm rot="0">
            <a:off x="6130126" y="2070379"/>
            <a:ext cx="6027748" cy="742950"/>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Client Structure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21566" y="1558017"/>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63750" y="1700201"/>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6021566" y="3783831"/>
            <a:ext cx="6696178" cy="2089150"/>
          </a:xfrm>
          <a:prstGeom prst="rect">
            <a:avLst/>
          </a:prstGeom>
        </p:spPr>
        <p:txBody>
          <a:bodyPr anchor="t" rtlCol="false" tIns="0" lIns="0" bIns="0" rIns="0">
            <a:spAutoFit/>
          </a:bodyPr>
          <a:lstStyle/>
          <a:p>
            <a:pPr algn="l">
              <a:lnSpc>
                <a:spcPts val="5599"/>
              </a:lnSpc>
            </a:pPr>
            <a:r>
              <a:rPr lang="en-US" sz="3999">
                <a:solidFill>
                  <a:srgbClr val="000000"/>
                </a:solidFill>
                <a:latin typeface="DG Jory"/>
                <a:ea typeface="DG Jory"/>
                <a:cs typeface="DG Jory"/>
                <a:sym typeface="DG Jory"/>
              </a:rPr>
              <a:t>This structure holds details about the administrators of the banking system. </a:t>
            </a:r>
          </a:p>
        </p:txBody>
      </p:sp>
      <p:sp>
        <p:nvSpPr>
          <p:cNvPr name="TextBox 13" id="13"/>
          <p:cNvSpPr txBox="true"/>
          <p:nvPr/>
        </p:nvSpPr>
        <p:spPr>
          <a:xfrm rot="0">
            <a:off x="6130126" y="2070379"/>
            <a:ext cx="6027748" cy="742950"/>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Admin Structure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5613037" y="1399055"/>
            <a:ext cx="6925673" cy="1706122"/>
            <a:chOff x="0" y="0"/>
            <a:chExt cx="3299404" cy="812800"/>
          </a:xfrm>
        </p:grpSpPr>
        <p:sp>
          <p:nvSpPr>
            <p:cNvPr name="Freeform 7" id="7"/>
            <p:cNvSpPr/>
            <p:nvPr/>
          </p:nvSpPr>
          <p:spPr>
            <a:xfrm flipH="false" flipV="false" rot="0">
              <a:off x="0" y="0"/>
              <a:ext cx="3299404" cy="812800"/>
            </a:xfrm>
            <a:custGeom>
              <a:avLst/>
              <a:gdLst/>
              <a:ahLst/>
              <a:cxnLst/>
              <a:rect r="r" b="b" t="t" l="l"/>
              <a:pathLst>
                <a:path h="812800" w="3299404">
                  <a:moveTo>
                    <a:pt x="3299404" y="0"/>
                  </a:moveTo>
                  <a:lnTo>
                    <a:pt x="0" y="0"/>
                  </a:lnTo>
                  <a:lnTo>
                    <a:pt x="0" y="624840"/>
                  </a:lnTo>
                  <a:lnTo>
                    <a:pt x="157480" y="624840"/>
                  </a:lnTo>
                  <a:lnTo>
                    <a:pt x="157480" y="812800"/>
                  </a:lnTo>
                  <a:lnTo>
                    <a:pt x="463550" y="624840"/>
                  </a:lnTo>
                  <a:lnTo>
                    <a:pt x="3299404" y="624840"/>
                  </a:lnTo>
                  <a:lnTo>
                    <a:pt x="3299404" y="0"/>
                  </a:lnTo>
                  <a:close/>
                </a:path>
              </a:pathLst>
            </a:custGeom>
            <a:solidFill>
              <a:srgbClr val="9BDAE9"/>
            </a:solidFill>
            <a:ln cap="sq">
              <a:noFill/>
              <a:prstDash val="solid"/>
              <a:miter/>
            </a:ln>
          </p:spPr>
        </p:sp>
        <p:sp>
          <p:nvSpPr>
            <p:cNvPr name="TextBox 8" id="8"/>
            <p:cNvSpPr txBox="true"/>
            <p:nvPr/>
          </p:nvSpPr>
          <p:spPr>
            <a:xfrm>
              <a:off x="0" y="-38100"/>
              <a:ext cx="3299404" cy="6604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5749833" y="1535851"/>
            <a:ext cx="6925130" cy="1706122"/>
            <a:chOff x="0" y="0"/>
            <a:chExt cx="3299145" cy="812800"/>
          </a:xfrm>
        </p:grpSpPr>
        <p:sp>
          <p:nvSpPr>
            <p:cNvPr name="Freeform 10" id="10"/>
            <p:cNvSpPr/>
            <p:nvPr/>
          </p:nvSpPr>
          <p:spPr>
            <a:xfrm flipH="false" flipV="false" rot="0">
              <a:off x="0" y="0"/>
              <a:ext cx="3299145" cy="812800"/>
            </a:xfrm>
            <a:custGeom>
              <a:avLst/>
              <a:gdLst/>
              <a:ahLst/>
              <a:cxnLst/>
              <a:rect r="r" b="b" t="t" l="l"/>
              <a:pathLst>
                <a:path h="812800" w="3299145">
                  <a:moveTo>
                    <a:pt x="3299145" y="0"/>
                  </a:moveTo>
                  <a:lnTo>
                    <a:pt x="0" y="0"/>
                  </a:lnTo>
                  <a:lnTo>
                    <a:pt x="0" y="624840"/>
                  </a:lnTo>
                  <a:lnTo>
                    <a:pt x="157480" y="624840"/>
                  </a:lnTo>
                  <a:lnTo>
                    <a:pt x="157480" y="812800"/>
                  </a:lnTo>
                  <a:lnTo>
                    <a:pt x="463550" y="624840"/>
                  </a:lnTo>
                  <a:lnTo>
                    <a:pt x="3299145" y="624840"/>
                  </a:lnTo>
                  <a:lnTo>
                    <a:pt x="3299145"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38100"/>
              <a:ext cx="3299145" cy="6604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6021566" y="3783831"/>
            <a:ext cx="6696178" cy="2089150"/>
          </a:xfrm>
          <a:prstGeom prst="rect">
            <a:avLst/>
          </a:prstGeom>
        </p:spPr>
        <p:txBody>
          <a:bodyPr anchor="t" rtlCol="false" tIns="0" lIns="0" bIns="0" rIns="0">
            <a:spAutoFit/>
          </a:bodyPr>
          <a:lstStyle/>
          <a:p>
            <a:pPr algn="l">
              <a:lnSpc>
                <a:spcPts val="5599"/>
              </a:lnSpc>
            </a:pPr>
            <a:r>
              <a:rPr lang="en-US" sz="3999">
                <a:solidFill>
                  <a:srgbClr val="000000"/>
                </a:solidFill>
                <a:latin typeface="DG Jory"/>
                <a:ea typeface="DG Jory"/>
                <a:cs typeface="DG Jory"/>
                <a:sym typeface="DG Jory"/>
              </a:rPr>
              <a:t>This structure records the deposit and withdrawal transactions.</a:t>
            </a:r>
          </a:p>
        </p:txBody>
      </p:sp>
      <p:sp>
        <p:nvSpPr>
          <p:cNvPr name="TextBox 13" id="13"/>
          <p:cNvSpPr txBox="true"/>
          <p:nvPr/>
        </p:nvSpPr>
        <p:spPr>
          <a:xfrm rot="0">
            <a:off x="5717484" y="1892001"/>
            <a:ext cx="6821226" cy="714796"/>
          </a:xfrm>
          <a:prstGeom prst="rect">
            <a:avLst/>
          </a:prstGeom>
        </p:spPr>
        <p:txBody>
          <a:bodyPr anchor="t" rtlCol="false" tIns="0" lIns="0" bIns="0" rIns="0">
            <a:spAutoFit/>
          </a:bodyPr>
          <a:lstStyle/>
          <a:p>
            <a:pPr algn="ctr">
              <a:lnSpc>
                <a:spcPts val="5692"/>
              </a:lnSpc>
            </a:pPr>
            <a:r>
              <a:rPr lang="en-US" sz="4743">
                <a:solidFill>
                  <a:srgbClr val="000000"/>
                </a:solidFill>
                <a:latin typeface="League Spartan"/>
                <a:ea typeface="League Spartan"/>
                <a:cs typeface="League Spartan"/>
                <a:sym typeface="League Spartan"/>
              </a:rPr>
              <a:t>Transaction Structure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1046449" y="3473056"/>
            <a:ext cx="16195102" cy="1465080"/>
          </a:xfrm>
          <a:prstGeom prst="rect">
            <a:avLst/>
          </a:prstGeom>
        </p:spPr>
        <p:txBody>
          <a:bodyPr anchor="t" rtlCol="false" tIns="0" lIns="0" bIns="0" rIns="0">
            <a:spAutoFit/>
          </a:bodyPr>
          <a:lstStyle/>
          <a:p>
            <a:pPr algn="ctr">
              <a:lnSpc>
                <a:spcPts val="11396"/>
              </a:lnSpc>
              <a:spcBef>
                <a:spcPct val="0"/>
              </a:spcBef>
            </a:pPr>
            <a:r>
              <a:rPr lang="en-US" sz="10360">
                <a:solidFill>
                  <a:srgbClr val="004AAD"/>
                </a:solidFill>
                <a:latin typeface="League Spartan"/>
                <a:ea typeface="League Spartan"/>
                <a:cs typeface="League Spartan"/>
                <a:sym typeface="League Spartan"/>
              </a:rPr>
              <a:t>functions(used);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21566" y="1558017"/>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63750" y="1700201"/>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6021566" y="3783831"/>
            <a:ext cx="6696178" cy="20891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Loads stored client, admin, and transaction records into the system.</a:t>
            </a:r>
          </a:p>
        </p:txBody>
      </p:sp>
      <p:sp>
        <p:nvSpPr>
          <p:cNvPr name="TextBox 13" id="13"/>
          <p:cNvSpPr txBox="true"/>
          <p:nvPr/>
        </p:nvSpPr>
        <p:spPr>
          <a:xfrm rot="0">
            <a:off x="6130126" y="2070379"/>
            <a:ext cx="6027748" cy="1485900"/>
          </a:xfrm>
          <a:prstGeom prst="rect">
            <a:avLst/>
          </a:prstGeom>
        </p:spPr>
        <p:txBody>
          <a:bodyPr anchor="t" rtlCol="false" tIns="0" lIns="0" bIns="0" rIns="0">
            <a:spAutoFit/>
          </a:bodyPr>
          <a:lstStyle/>
          <a:p>
            <a:pPr algn="ctr" marL="1064571" indent="-532286" lvl="1">
              <a:lnSpc>
                <a:spcPts val="5917"/>
              </a:lnSpc>
              <a:buAutoNum type="arabicPeriod" startAt="1"/>
            </a:pPr>
            <a:r>
              <a:rPr lang="en-US" sz="4930">
                <a:solidFill>
                  <a:srgbClr val="000000"/>
                </a:solidFill>
                <a:latin typeface="League Spartan"/>
                <a:ea typeface="League Spartan"/>
                <a:cs typeface="League Spartan"/>
                <a:sym typeface="League Spartan"/>
              </a:rPr>
              <a:t>loadData()</a:t>
            </a:r>
          </a:p>
          <a:p>
            <a:pPr algn="ctr">
              <a:lnSpc>
                <a:spcPts val="5917"/>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21566" y="1558017"/>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63750" y="1700201"/>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6021566" y="3783831"/>
            <a:ext cx="6696178" cy="13843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DG Jory"/>
                <a:ea typeface="DG Jory"/>
                <a:cs typeface="DG Jory"/>
                <a:sym typeface="DG Jory"/>
              </a:rPr>
              <a:t>Displays the main menu options (Client or Admin)</a:t>
            </a:r>
          </a:p>
        </p:txBody>
      </p:sp>
      <p:sp>
        <p:nvSpPr>
          <p:cNvPr name="TextBox 13" id="13"/>
          <p:cNvSpPr txBox="true"/>
          <p:nvPr/>
        </p:nvSpPr>
        <p:spPr>
          <a:xfrm rot="0">
            <a:off x="6130126" y="2070379"/>
            <a:ext cx="6027748" cy="742950"/>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2. displayMenu()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DAGX6UJRG7k</dc:identifier>
  <dcterms:modified xsi:type="dcterms:W3CDTF">2011-08-01T06:04:30Z</dcterms:modified>
  <cp:revision>1</cp:revision>
  <dc:title>Blue and White Minimalist Project Presentation</dc:title>
</cp:coreProperties>
</file>