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_rels/presentation.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4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1"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2"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3"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4"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897079F8-662A-4463-B7E9-BB5C0A99969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Google Shape;16;p1:notes"/>
          <p:cNvSpPr/>
          <p:nvPr/>
        </p:nvSpPr>
        <p:spPr>
          <a:xfrm>
            <a:off x="6042240" y="9493560"/>
            <a:ext cx="169200" cy="18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83FD9B05-C71A-4545-ACD3-457B8614DEE3}" type="slidenum">
              <a:rPr b="0" lang="en-AU" sz="1800" spc="-1" strike="noStrike">
                <a:solidFill>
                  <a:srgbClr val="000000"/>
                </a:solidFill>
                <a:latin typeface="Times New Roman"/>
              </a:rPr>
              <a:t>&lt;number&gt;</a:t>
            </a:fld>
            <a:endParaRPr b="0" lang="en-US" sz="1800" spc="-1" strike="noStrike">
              <a:latin typeface="Arial"/>
            </a:endParaRPr>
          </a:p>
        </p:txBody>
      </p:sp>
      <p:sp>
        <p:nvSpPr>
          <p:cNvPr id="75" name="PlaceHolder 1"/>
          <p:cNvSpPr>
            <a:spLocks noGrp="1"/>
          </p:cNvSpPr>
          <p:nvPr>
            <p:ph type="sldImg"/>
          </p:nvPr>
        </p:nvSpPr>
        <p:spPr>
          <a:xfrm>
            <a:off x="-2319480" y="1265400"/>
            <a:ext cx="11200680" cy="8400240"/>
          </a:xfrm>
          <a:prstGeom prst="rect">
            <a:avLst/>
          </a:prstGeom>
        </p:spPr>
      </p:sp>
      <p:sp>
        <p:nvSpPr>
          <p:cNvPr id="76" name="PlaceHolder 2"/>
          <p:cNvSpPr>
            <a:spLocks noGrp="1"/>
          </p:cNvSpPr>
          <p:nvPr>
            <p:ph type="body"/>
          </p:nvPr>
        </p:nvSpPr>
        <p:spPr>
          <a:xfrm>
            <a:off x="789480" y="605160"/>
            <a:ext cx="5470200" cy="245520"/>
          </a:xfrm>
          <a:prstGeom prst="rect">
            <a:avLst/>
          </a:prstGeom>
        </p:spPr>
        <p:txBody>
          <a:bodyPr lIns="0" rIns="0" tIns="0" bIns="0">
            <a:noAutofit/>
          </a:bodyPr>
          <a:p>
            <a:pPr marL="216000" indent="-216000">
              <a:lnSpc>
                <a:spcPct val="100000"/>
              </a:lnSpc>
              <a:tabLst>
                <a:tab algn="l" pos="0"/>
              </a:tabLst>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6000">
              <a:lnSpc>
                <a:spcPct val="100000"/>
              </a:lnSpc>
              <a:tabLst>
                <a:tab algn="l" pos="0"/>
              </a:tabLst>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2"/>
          <p:cNvSpPr/>
          <p:nvPr/>
        </p:nvSpPr>
        <p:spPr>
          <a:xfrm>
            <a:off x="8298360" y="37080"/>
            <a:ext cx="669960" cy="123840"/>
          </a:xfrm>
          <a:prstGeom prst="rect">
            <a:avLst/>
          </a:prstGeom>
          <a:noFill/>
          <a:ln w="0">
            <a:noFill/>
          </a:ln>
        </p:spPr>
        <p:style>
          <a:lnRef idx="0"/>
          <a:fillRef idx="0"/>
          <a:effectRef idx="0"/>
          <a:fontRef idx="minor"/>
        </p:style>
      </p:sp>
      <p:sp>
        <p:nvSpPr>
          <p:cNvPr id="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Google Shape;20;p1"/>
          <p:cNvSpPr/>
          <p:nvPr/>
        </p:nvSpPr>
        <p:spPr>
          <a:xfrm>
            <a:off x="137880" y="1576080"/>
            <a:ext cx="4343400" cy="4680360"/>
          </a:xfrm>
          <a:prstGeom prst="rect">
            <a:avLst/>
          </a:prstGeom>
          <a:solidFill>
            <a:schemeClr val="lt1"/>
          </a:solidFill>
          <a:ln w="19050">
            <a:solidFill>
              <a:srgbClr val="379bbd"/>
            </a:solidFill>
            <a:miter/>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100" spc="-1" strike="noStrike">
                <a:solidFill>
                  <a:srgbClr val="000000"/>
                </a:solidFill>
                <a:latin typeface="Arial"/>
                <a:ea typeface="DejaVu Sans"/>
              </a:rPr>
              <a:t>Increase the revenue generation by 20% this season by pricing the tickets correctly so that the visitors are attracted towards using other facilities and thus visitors are distributed evenly across the resorts which will help reduce the operating cost on some overused facilities.</a:t>
            </a:r>
            <a:endParaRPr b="0" lang="en-US" sz="1100" spc="-1" strike="noStrike">
              <a:latin typeface="Arial"/>
            </a:endParaRPr>
          </a:p>
          <a:p>
            <a:pPr>
              <a:lnSpc>
                <a:spcPct val="100000"/>
              </a:lnSpc>
            </a:pPr>
            <a:endParaRPr b="0" lang="en-US" sz="1100" spc="-1" strike="noStrike">
              <a:latin typeface="Arial"/>
            </a:endParaRPr>
          </a:p>
        </p:txBody>
      </p:sp>
      <p:sp>
        <p:nvSpPr>
          <p:cNvPr id="46" name="Google Shape;21;p1"/>
          <p:cNvSpPr/>
          <p:nvPr/>
        </p:nvSpPr>
        <p:spPr>
          <a:xfrm>
            <a:off x="4587480" y="1576080"/>
            <a:ext cx="4343400" cy="4680360"/>
          </a:xfrm>
          <a:prstGeom prst="rect">
            <a:avLst/>
          </a:prstGeom>
          <a:solidFill>
            <a:schemeClr val="lt1"/>
          </a:solidFill>
          <a:ln w="19050">
            <a:solidFill>
              <a:srgbClr val="379bbd"/>
            </a:solidFill>
            <a:miter/>
          </a:ln>
        </p:spPr>
        <p:style>
          <a:lnRef idx="0"/>
          <a:fillRef idx="0"/>
          <a:effectRef idx="0"/>
          <a:fontRef idx="minor"/>
        </p:style>
      </p:sp>
      <p:sp>
        <p:nvSpPr>
          <p:cNvPr id="47" name="Google Shape;22;p1"/>
          <p:cNvSpPr/>
          <p:nvPr/>
        </p:nvSpPr>
        <p:spPr>
          <a:xfrm>
            <a:off x="218880" y="1618200"/>
            <a:ext cx="287640" cy="28764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1</a:t>
            </a:r>
            <a:endParaRPr b="0" lang="en-US" sz="1430" spc="-1" strike="noStrike">
              <a:latin typeface="Arial"/>
            </a:endParaRPr>
          </a:p>
        </p:txBody>
      </p:sp>
      <p:sp>
        <p:nvSpPr>
          <p:cNvPr id="48" name="Google Shape;23;p1"/>
          <p:cNvSpPr/>
          <p:nvPr/>
        </p:nvSpPr>
        <p:spPr>
          <a:xfrm>
            <a:off x="4668480" y="1618200"/>
            <a:ext cx="287640" cy="28764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4</a:t>
            </a:r>
            <a:endParaRPr b="0" lang="en-US" sz="1430" spc="-1" strike="noStrike">
              <a:latin typeface="Arial"/>
            </a:endParaRPr>
          </a:p>
        </p:txBody>
      </p:sp>
      <p:sp>
        <p:nvSpPr>
          <p:cNvPr id="49" name="Google Shape;24;p1"/>
          <p:cNvSpPr/>
          <p:nvPr/>
        </p:nvSpPr>
        <p:spPr>
          <a:xfrm>
            <a:off x="601200" y="1650240"/>
            <a:ext cx="3596760" cy="2235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Context</a:t>
            </a:r>
            <a:endParaRPr b="0" lang="en-US" sz="1430" spc="-1" strike="noStrike">
              <a:latin typeface="Arial"/>
            </a:endParaRPr>
          </a:p>
        </p:txBody>
      </p:sp>
      <p:sp>
        <p:nvSpPr>
          <p:cNvPr id="50" name="Google Shape;25;p1"/>
          <p:cNvSpPr/>
          <p:nvPr/>
        </p:nvSpPr>
        <p:spPr>
          <a:xfrm>
            <a:off x="5050800" y="1650240"/>
            <a:ext cx="3596760" cy="2235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Constraints within solution space</a:t>
            </a:r>
            <a:endParaRPr b="0" lang="en-US" sz="1430" spc="-1" strike="noStrike">
              <a:latin typeface="Arial"/>
            </a:endParaRPr>
          </a:p>
        </p:txBody>
      </p:sp>
      <p:sp>
        <p:nvSpPr>
          <p:cNvPr id="51" name="Google Shape;26;p1"/>
          <p:cNvSpPr/>
          <p:nvPr/>
        </p:nvSpPr>
        <p:spPr>
          <a:xfrm>
            <a:off x="4668480" y="3207240"/>
            <a:ext cx="287640" cy="28764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5</a:t>
            </a:r>
            <a:endParaRPr b="0" lang="en-US" sz="1430" spc="-1" strike="noStrike">
              <a:latin typeface="Arial"/>
            </a:endParaRPr>
          </a:p>
        </p:txBody>
      </p:sp>
      <p:sp>
        <p:nvSpPr>
          <p:cNvPr id="52" name="Google Shape;27;p1"/>
          <p:cNvSpPr/>
          <p:nvPr/>
        </p:nvSpPr>
        <p:spPr>
          <a:xfrm>
            <a:off x="218880" y="3459240"/>
            <a:ext cx="287640" cy="28764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2</a:t>
            </a:r>
            <a:endParaRPr b="0" lang="en-US" sz="1430" spc="-1" strike="noStrike">
              <a:latin typeface="Arial"/>
            </a:endParaRPr>
          </a:p>
        </p:txBody>
      </p:sp>
      <p:sp>
        <p:nvSpPr>
          <p:cNvPr id="53" name="Google Shape;28;p1"/>
          <p:cNvSpPr/>
          <p:nvPr/>
        </p:nvSpPr>
        <p:spPr>
          <a:xfrm>
            <a:off x="611280" y="3453480"/>
            <a:ext cx="3596760" cy="2235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Criteria for success</a:t>
            </a:r>
            <a:endParaRPr b="0" lang="en-US" sz="1430" spc="-1" strike="noStrike">
              <a:latin typeface="Arial"/>
            </a:endParaRPr>
          </a:p>
        </p:txBody>
      </p:sp>
      <p:sp>
        <p:nvSpPr>
          <p:cNvPr id="54" name="Google Shape;29;p1"/>
          <p:cNvSpPr/>
          <p:nvPr/>
        </p:nvSpPr>
        <p:spPr>
          <a:xfrm>
            <a:off x="5050800" y="3239280"/>
            <a:ext cx="3596760" cy="2235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Stakeholders to provide key insight</a:t>
            </a:r>
            <a:endParaRPr b="0" lang="en-US" sz="1430" spc="-1" strike="noStrike">
              <a:latin typeface="Arial"/>
            </a:endParaRPr>
          </a:p>
        </p:txBody>
      </p:sp>
      <p:sp>
        <p:nvSpPr>
          <p:cNvPr id="55" name="Google Shape;30;p1"/>
          <p:cNvSpPr/>
          <p:nvPr/>
        </p:nvSpPr>
        <p:spPr>
          <a:xfrm>
            <a:off x="218880" y="4797720"/>
            <a:ext cx="287640" cy="28764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3</a:t>
            </a:r>
            <a:endParaRPr b="0" lang="en-US" sz="1430" spc="-1" strike="noStrike">
              <a:latin typeface="Arial"/>
            </a:endParaRPr>
          </a:p>
        </p:txBody>
      </p:sp>
      <p:sp>
        <p:nvSpPr>
          <p:cNvPr id="56" name="Google Shape;31;p1"/>
          <p:cNvSpPr/>
          <p:nvPr/>
        </p:nvSpPr>
        <p:spPr>
          <a:xfrm>
            <a:off x="4668480" y="4797720"/>
            <a:ext cx="287640" cy="28764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6</a:t>
            </a:r>
            <a:endParaRPr b="0" lang="en-US" sz="1430" spc="-1" strike="noStrike">
              <a:latin typeface="Arial"/>
            </a:endParaRPr>
          </a:p>
        </p:txBody>
      </p:sp>
      <p:sp>
        <p:nvSpPr>
          <p:cNvPr id="57" name="Google Shape;32;p1"/>
          <p:cNvSpPr/>
          <p:nvPr/>
        </p:nvSpPr>
        <p:spPr>
          <a:xfrm>
            <a:off x="601200" y="4831920"/>
            <a:ext cx="3596760" cy="21888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Scope of solution space </a:t>
            </a:r>
            <a:endParaRPr b="0" lang="en-US" sz="1430" spc="-1" strike="noStrike">
              <a:latin typeface="Arial"/>
            </a:endParaRPr>
          </a:p>
        </p:txBody>
      </p:sp>
      <p:sp>
        <p:nvSpPr>
          <p:cNvPr id="58" name="Google Shape;33;p1"/>
          <p:cNvSpPr/>
          <p:nvPr/>
        </p:nvSpPr>
        <p:spPr>
          <a:xfrm>
            <a:off x="5050800" y="4829760"/>
            <a:ext cx="3596760" cy="2235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Key data sources </a:t>
            </a:r>
            <a:endParaRPr b="0" lang="en-US" sz="1430" spc="-1" strike="noStrike">
              <a:latin typeface="Arial"/>
            </a:endParaRPr>
          </a:p>
        </p:txBody>
      </p:sp>
      <p:sp>
        <p:nvSpPr>
          <p:cNvPr id="59" name="Google Shape;34;p1"/>
          <p:cNvSpPr/>
          <p:nvPr/>
        </p:nvSpPr>
        <p:spPr>
          <a:xfrm>
            <a:off x="143280" y="1964880"/>
            <a:ext cx="4323600" cy="124524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lang="en-AU" sz="1070" spc="-1" strike="noStrike">
                <a:solidFill>
                  <a:srgbClr val="000000"/>
                </a:solidFill>
                <a:latin typeface="Arial"/>
                <a:ea typeface="Arial"/>
              </a:rPr>
              <a:t>Big Mountain resort is one of the ecstatic mountain resorts in Montana offering a marvellous view of Glacier National Park and Flathead National Forest with more than 100 trails and facilities for skiers and riders of all levels.</a:t>
            </a:r>
            <a:endParaRPr b="0" lang="en-US" sz="1070" spc="-1" strike="noStrike">
              <a:latin typeface="Arial"/>
            </a:endParaRPr>
          </a:p>
          <a:p>
            <a:pPr>
              <a:lnSpc>
                <a:spcPct val="100000"/>
              </a:lnSpc>
              <a:tabLst>
                <a:tab algn="l" pos="0"/>
              </a:tabLst>
            </a:pPr>
            <a:r>
              <a:rPr b="1" lang="en-AU" sz="1070" spc="-1" strike="noStrike">
                <a:solidFill>
                  <a:srgbClr val="000000"/>
                </a:solidFill>
                <a:latin typeface="Arial"/>
                <a:ea typeface="Arial"/>
              </a:rPr>
              <a:t>To support its visitors, the resort in addition to the existing services, like Lifts, T-bars, etc. recently added more services that increased its operating cost by $1.5m this season.</a:t>
            </a:r>
            <a:endParaRPr b="0" lang="en-US" sz="1070" spc="-1" strike="noStrike">
              <a:latin typeface="Arial"/>
            </a:endParaRPr>
          </a:p>
          <a:p>
            <a:pPr>
              <a:lnSpc>
                <a:spcPct val="100000"/>
              </a:lnSpc>
              <a:tabLst>
                <a:tab algn="l" pos="0"/>
              </a:tabLst>
            </a:pPr>
            <a:endParaRPr b="0" lang="en-US" sz="1070" spc="-1" strike="noStrike">
              <a:latin typeface="Arial"/>
            </a:endParaRPr>
          </a:p>
          <a:p>
            <a:pPr>
              <a:lnSpc>
                <a:spcPct val="100000"/>
              </a:lnSpc>
              <a:tabLst>
                <a:tab algn="l" pos="0"/>
              </a:tabLst>
            </a:pPr>
            <a:endParaRPr b="0" lang="en-US" sz="1070" spc="-1" strike="noStrike">
              <a:latin typeface="Arial"/>
            </a:endParaRPr>
          </a:p>
          <a:p>
            <a:pPr>
              <a:lnSpc>
                <a:spcPct val="100000"/>
              </a:lnSpc>
              <a:tabLst>
                <a:tab algn="l" pos="0"/>
              </a:tabLst>
            </a:pPr>
            <a:endParaRPr b="0" lang="en-US" sz="1070" spc="-1" strike="noStrike">
              <a:latin typeface="Arial"/>
            </a:endParaRPr>
          </a:p>
          <a:p>
            <a:pPr>
              <a:lnSpc>
                <a:spcPct val="100000"/>
              </a:lnSpc>
              <a:tabLst>
                <a:tab algn="l" pos="0"/>
              </a:tabLst>
            </a:pPr>
            <a:endParaRPr b="0" lang="en-US" sz="1070" spc="-1" strike="noStrike">
              <a:latin typeface="Arial"/>
            </a:endParaRPr>
          </a:p>
        </p:txBody>
      </p:sp>
      <p:sp>
        <p:nvSpPr>
          <p:cNvPr id="60" name="Google Shape;35;p1"/>
          <p:cNvSpPr/>
          <p:nvPr/>
        </p:nvSpPr>
        <p:spPr>
          <a:xfrm>
            <a:off x="143280" y="3538800"/>
            <a:ext cx="4323600" cy="14097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lang="en-AU" sz="1070" spc="-1" strike="noStrike">
                <a:solidFill>
                  <a:srgbClr val="000000"/>
                </a:solidFill>
                <a:latin typeface="Arial"/>
                <a:ea typeface="Arial"/>
              </a:rPr>
              <a:t>&lt;What is the key criteria that will deem this work successful?&gt;</a:t>
            </a:r>
            <a:endParaRPr b="0" lang="en-US" sz="1070" spc="-1" strike="noStrike">
              <a:latin typeface="Arial"/>
            </a:endParaRPr>
          </a:p>
        </p:txBody>
      </p:sp>
      <p:sp>
        <p:nvSpPr>
          <p:cNvPr id="61" name="Google Shape;36;p1"/>
          <p:cNvSpPr/>
          <p:nvPr/>
        </p:nvSpPr>
        <p:spPr>
          <a:xfrm>
            <a:off x="186840" y="5184720"/>
            <a:ext cx="4323600" cy="7506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AU" sz="1070" spc="-1" strike="noStrike">
                <a:solidFill>
                  <a:srgbClr val="000000"/>
                </a:solidFill>
                <a:latin typeface="Arial"/>
                <a:ea typeface="Arial"/>
              </a:rPr>
              <a:t>The Scope of the solution is limited to the Big Mountain Resort in Montana location.</a:t>
            </a:r>
            <a:endParaRPr b="0" lang="en-US" sz="1070" spc="-1" strike="noStrike">
              <a:latin typeface="Arial"/>
            </a:endParaRPr>
          </a:p>
        </p:txBody>
      </p:sp>
      <p:sp>
        <p:nvSpPr>
          <p:cNvPr id="62" name="Google Shape;37;p1"/>
          <p:cNvSpPr/>
          <p:nvPr/>
        </p:nvSpPr>
        <p:spPr>
          <a:xfrm>
            <a:off x="4558320" y="1963800"/>
            <a:ext cx="4323600" cy="10803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lang="en-AU" sz="1070" spc="-1" strike="noStrike">
                <a:solidFill>
                  <a:srgbClr val="000000"/>
                </a:solidFill>
                <a:latin typeface="Arial"/>
                <a:ea typeface="Arial"/>
              </a:rPr>
              <a:t>The resort’s pricing Strategy is to remain the same</a:t>
            </a:r>
            <a:endParaRPr b="0" lang="en-US" sz="1070" spc="-1" strike="noStrike">
              <a:latin typeface="Arial"/>
            </a:endParaRPr>
          </a:p>
        </p:txBody>
      </p:sp>
      <p:sp>
        <p:nvSpPr>
          <p:cNvPr id="63" name="Google Shape;38;p1"/>
          <p:cNvSpPr/>
          <p:nvPr/>
        </p:nvSpPr>
        <p:spPr>
          <a:xfrm>
            <a:off x="4591080" y="5085000"/>
            <a:ext cx="4323600" cy="10803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lang="en-AU" sz="1070" spc="-1" strike="noStrike">
                <a:solidFill>
                  <a:srgbClr val="000000"/>
                </a:solidFill>
                <a:latin typeface="Arial"/>
                <a:ea typeface="Arial"/>
              </a:rPr>
              <a:t>The only available datasource is the CSV file provided by the Database Manager.</a:t>
            </a:r>
            <a:endParaRPr b="0" lang="en-US" sz="1070" spc="-1" strike="noStrike">
              <a:latin typeface="Arial"/>
            </a:endParaRPr>
          </a:p>
        </p:txBody>
      </p:sp>
      <p:sp>
        <p:nvSpPr>
          <p:cNvPr id="64" name="Google Shape;39;p1"/>
          <p:cNvSpPr/>
          <p:nvPr/>
        </p:nvSpPr>
        <p:spPr>
          <a:xfrm>
            <a:off x="6633360" y="6524280"/>
            <a:ext cx="431280" cy="204480"/>
          </a:xfrm>
          <a:prstGeom prst="chevron">
            <a:avLst>
              <a:gd name="adj" fmla="val 50000"/>
            </a:avLst>
          </a:prstGeom>
          <a:solidFill>
            <a:schemeClr val="accent4"/>
          </a:solidFill>
          <a:ln w="9525">
            <a:solidFill>
              <a:srgbClr val="fbc14e"/>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65" name="Google Shape;40;p1"/>
          <p:cNvSpPr/>
          <p:nvPr/>
        </p:nvSpPr>
        <p:spPr>
          <a:xfrm>
            <a:off x="7028640" y="6513840"/>
            <a:ext cx="431280" cy="215280"/>
          </a:xfrm>
          <a:prstGeom prst="chevron">
            <a:avLst>
              <a:gd name="adj" fmla="val 50000"/>
            </a:avLst>
          </a:prstGeom>
          <a:solidFill>
            <a:srgbClr val="d8d8d8"/>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66" name="Google Shape;41;p1"/>
          <p:cNvSpPr/>
          <p:nvPr/>
        </p:nvSpPr>
        <p:spPr>
          <a:xfrm>
            <a:off x="7452360" y="6503040"/>
            <a:ext cx="431280" cy="215280"/>
          </a:xfrm>
          <a:prstGeom prst="chevron">
            <a:avLst>
              <a:gd name="adj" fmla="val 50000"/>
            </a:avLst>
          </a:prstGeom>
          <a:solidFill>
            <a:srgbClr val="d8d8d8"/>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67" name="Google Shape;42;p1"/>
          <p:cNvSpPr/>
          <p:nvPr/>
        </p:nvSpPr>
        <p:spPr>
          <a:xfrm>
            <a:off x="7846560" y="6508080"/>
            <a:ext cx="431280" cy="215280"/>
          </a:xfrm>
          <a:prstGeom prst="chevron">
            <a:avLst>
              <a:gd name="adj" fmla="val 50000"/>
            </a:avLst>
          </a:prstGeom>
          <a:solidFill>
            <a:srgbClr val="d8d8d8"/>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68" name="Google Shape;43;p1"/>
          <p:cNvSpPr/>
          <p:nvPr/>
        </p:nvSpPr>
        <p:spPr>
          <a:xfrm>
            <a:off x="8245800" y="6503040"/>
            <a:ext cx="431280" cy="215280"/>
          </a:xfrm>
          <a:prstGeom prst="chevron">
            <a:avLst>
              <a:gd name="adj" fmla="val 50000"/>
            </a:avLst>
          </a:prstGeom>
          <a:solidFill>
            <a:srgbClr val="d8d8d8"/>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69" name="Google Shape;44;p1"/>
          <p:cNvSpPr/>
          <p:nvPr/>
        </p:nvSpPr>
        <p:spPr>
          <a:xfrm>
            <a:off x="8099280" y="707040"/>
            <a:ext cx="431280" cy="204480"/>
          </a:xfrm>
          <a:prstGeom prst="chevron">
            <a:avLst>
              <a:gd name="adj" fmla="val 50000"/>
            </a:avLst>
          </a:prstGeom>
          <a:solidFill>
            <a:schemeClr val="accent4"/>
          </a:solidFill>
          <a:ln w="9525">
            <a:solidFill>
              <a:srgbClr val="fbc14e"/>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70" name="Google Shape;45;p1"/>
          <p:cNvSpPr/>
          <p:nvPr/>
        </p:nvSpPr>
        <p:spPr>
          <a:xfrm>
            <a:off x="121680" y="116640"/>
            <a:ext cx="7724160" cy="1136520"/>
          </a:xfrm>
          <a:prstGeom prst="wedgeRectCallout">
            <a:avLst>
              <a:gd name="adj1" fmla="val 53513"/>
              <a:gd name="adj2" fmla="val 6588"/>
            </a:avLst>
          </a:prstGeom>
          <a:solidFill>
            <a:srgbClr val="fef2da"/>
          </a:solidFill>
          <a:ln w="0">
            <a:noFill/>
          </a:ln>
        </p:spPr>
        <p:style>
          <a:lnRef idx="0"/>
          <a:fillRef idx="0"/>
          <a:effectRef idx="0"/>
          <a:fontRef idx="minor"/>
        </p:style>
      </p:sp>
      <p:sp>
        <p:nvSpPr>
          <p:cNvPr id="71" name="Google Shape;46;p1"/>
          <p:cNvSpPr/>
          <p:nvPr/>
        </p:nvSpPr>
        <p:spPr>
          <a:xfrm>
            <a:off x="184320" y="189720"/>
            <a:ext cx="8793000" cy="30708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1" lang="en-AU" sz="2000" spc="-1" strike="noStrike">
                <a:solidFill>
                  <a:srgbClr val="29748d"/>
                </a:solidFill>
                <a:latin typeface="Quattrocento Sans"/>
                <a:ea typeface="Quattrocento Sans"/>
              </a:rPr>
              <a:t>Problem Statement Worksheet (Hypothesis Formation)</a:t>
            </a:r>
            <a:endParaRPr b="0" lang="en-US" sz="2000" spc="-1" strike="noStrike">
              <a:latin typeface="Arial"/>
            </a:endParaRPr>
          </a:p>
        </p:txBody>
      </p:sp>
      <p:sp>
        <p:nvSpPr>
          <p:cNvPr id="72" name="Google Shape;47;p1"/>
          <p:cNvSpPr/>
          <p:nvPr/>
        </p:nvSpPr>
        <p:spPr>
          <a:xfrm>
            <a:off x="4607280" y="3547440"/>
            <a:ext cx="4323600" cy="10803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AU" sz="1070" spc="-1" strike="noStrike">
                <a:solidFill>
                  <a:srgbClr val="000000"/>
                </a:solidFill>
                <a:latin typeface="Arial"/>
                <a:ea typeface="Arial"/>
              </a:rPr>
              <a:t>Directors of Operations – Jimmy Blackburn,</a:t>
            </a:r>
            <a:endParaRPr b="0" lang="en-US" sz="1070" spc="-1" strike="noStrike">
              <a:latin typeface="Arial"/>
            </a:endParaRPr>
          </a:p>
          <a:p>
            <a:pPr>
              <a:lnSpc>
                <a:spcPct val="100000"/>
              </a:lnSpc>
              <a:tabLst>
                <a:tab algn="l" pos="0"/>
              </a:tabLst>
            </a:pPr>
            <a:r>
              <a:rPr b="0" lang="en-AU" sz="1070" spc="-1" strike="noStrike">
                <a:solidFill>
                  <a:srgbClr val="000000"/>
                </a:solidFill>
                <a:latin typeface="Arial"/>
                <a:ea typeface="Arial"/>
              </a:rPr>
              <a:t>Database Manager – Alesha Eisen</a:t>
            </a:r>
            <a:endParaRPr b="0" lang="en-US" sz="1070" spc="-1" strike="noStrike">
              <a:latin typeface="Arial"/>
            </a:endParaRPr>
          </a:p>
        </p:txBody>
      </p:sp>
      <p:sp>
        <p:nvSpPr>
          <p:cNvPr id="73" name="Google Shape;48;p1"/>
          <p:cNvSpPr/>
          <p:nvPr/>
        </p:nvSpPr>
        <p:spPr>
          <a:xfrm>
            <a:off x="184320" y="541080"/>
            <a:ext cx="8583840" cy="4917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lang="en-AU" sz="1400" spc="-1" strike="noStrike">
                <a:solidFill>
                  <a:srgbClr val="000000"/>
                </a:solidFill>
                <a:latin typeface="Arial"/>
                <a:ea typeface="Arial"/>
              </a:rPr>
              <a:t>How to price the ticket correctly so that it increases the revenue by 20% this season by, </a:t>
            </a:r>
            <a:endParaRPr b="0" lang="en-US" sz="1400" spc="-1" strike="noStrike">
              <a:latin typeface="Arial"/>
            </a:endParaRPr>
          </a:p>
          <a:p>
            <a:pPr>
              <a:lnSpc>
                <a:spcPct val="100000"/>
              </a:lnSpc>
              <a:tabLst>
                <a:tab algn="l" pos="0"/>
              </a:tabLst>
            </a:pPr>
            <a:r>
              <a:rPr b="1" lang="en-AU" sz="1400" spc="-1" strike="noStrike">
                <a:solidFill>
                  <a:srgbClr val="000000"/>
                </a:solidFill>
                <a:latin typeface="Arial"/>
                <a:ea typeface="Arial"/>
              </a:rPr>
              <a:t>introducing new schemes to the other facilities.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LibreOffice/7.1.0.3$MacOSX_X86_64 LibreOffice_project/f6099ecf3d29644b5008cc8f48f42f4a40986e4c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dc:description/>
  <dc:language>en-US</dc:language>
  <cp:lastModifiedBy/>
  <dcterms:modified xsi:type="dcterms:W3CDTF">2021-12-14T09:02:01Z</dcterms:modified>
  <cp:revision>5</cp:revision>
  <dc:subject/>
  <dc:title/>
</cp:coreProperties>
</file>

<file path=docProps/custom.xml><?xml version="1.0" encoding="utf-8"?>
<Properties xmlns="http://schemas.openxmlformats.org/officeDocument/2006/custom-properties" xmlns:vt="http://schemas.openxmlformats.org/officeDocument/2006/docPropsVTypes"/>
</file>