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976800" cx="51206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840481" y="13350669"/>
            <a:ext cx="43525440" cy="9212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680961" y="24353522"/>
            <a:ext cx="35844481" cy="10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220"/>
              </a:spcBef>
              <a:spcAft>
                <a:spcPts val="0"/>
              </a:spcAft>
              <a:buClr>
                <a:srgbClr val="888888"/>
              </a:buClr>
              <a:buSzPts val="21100"/>
              <a:buFont typeface="Arial"/>
              <a:buNone/>
              <a:defRPr b="0" i="0" sz="2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90" lvl="1" marL="3013790" marR="0" rtl="0" algn="ctr">
              <a:spcBef>
                <a:spcPts val="3700"/>
              </a:spcBef>
              <a:spcAft>
                <a:spcPts val="0"/>
              </a:spcAft>
              <a:buClr>
                <a:srgbClr val="888888"/>
              </a:buClr>
              <a:buSzPts val="18500"/>
              <a:buFont typeface="Arial"/>
              <a:buNone/>
              <a:defRPr b="0" i="0" sz="18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777" lvl="2" marL="6027578" marR="0" rtl="0" algn="ctr">
              <a:spcBef>
                <a:spcPts val="3160"/>
              </a:spcBef>
              <a:spcAft>
                <a:spcPts val="0"/>
              </a:spcAft>
              <a:buClr>
                <a:srgbClr val="888888"/>
              </a:buClr>
              <a:buSzPts val="15800"/>
              <a:buFont typeface="Arial"/>
              <a:buNone/>
              <a:defRPr b="0" i="0" sz="1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666" lvl="3" marL="9041367" marR="0" rtl="0" algn="ctr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1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4" lvl="4" marL="12055155" marR="0" rtl="0" algn="ctr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1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745" lvl="5" marL="15068945" marR="0" rtl="0" algn="ctr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1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31" lvl="6" marL="18082732" marR="0" rtl="0" algn="ctr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1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821" lvl="7" marL="21096522" marR="0" rtl="0" algn="ctr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1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09" lvl="8" marL="24110310" marR="0" rtl="0" algn="ctr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1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044954" y="27616581"/>
            <a:ext cx="43525440" cy="8535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044954" y="18215402"/>
            <a:ext cx="43525440" cy="94011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21100"/>
              <a:buFont typeface="Arial"/>
              <a:buNone/>
              <a:defRPr b="0" i="0" sz="1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380"/>
              </a:spcBef>
              <a:spcAft>
                <a:spcPts val="0"/>
              </a:spcAft>
              <a:buClr>
                <a:srgbClr val="888888"/>
              </a:buClr>
              <a:buSzPts val="18500"/>
              <a:buFont typeface="Arial"/>
              <a:buNone/>
              <a:defRPr b="0" i="0" sz="1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120"/>
              </a:spcBef>
              <a:spcAft>
                <a:spcPts val="0"/>
              </a:spcAft>
              <a:buClr>
                <a:srgbClr val="888888"/>
              </a:buClr>
              <a:buSzPts val="15800"/>
              <a:buFont typeface="Arial"/>
              <a:buNone/>
              <a:defRPr b="0" i="0" sz="10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13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2560637" y="1722437"/>
            <a:ext cx="46085126" cy="716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2560637" y="10029825"/>
            <a:ext cx="46085126" cy="28357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568450" lvl="0" marL="457200" marR="0" rtl="0" algn="l">
              <a:spcBef>
                <a:spcPts val="422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Char char="•"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3350" lvl="1" marL="9144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Char char="–"/>
              <a:defRPr b="0" i="0" sz="1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1900" lvl="2" marL="13716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•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6800" lvl="3" marL="1828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66800" lvl="4" marL="22860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»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66800" lvl="5" marL="27432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6800" lvl="6" marL="3200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66800" lvl="7" marL="36576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66800" lvl="8" marL="4114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29136759" y="9281160"/>
            <a:ext cx="27497197" cy="1152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667161" y="-1813560"/>
            <a:ext cx="27497197" cy="3371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568450" lvl="0" marL="457200" marR="0" rtl="0" algn="l">
              <a:spcBef>
                <a:spcPts val="422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Char char="•"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3350" lvl="1" marL="9144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Char char="–"/>
              <a:defRPr b="0" i="0" sz="1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1900" lvl="2" marL="13716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•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6800" lvl="3" marL="1828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66800" lvl="4" marL="22860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»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66800" lvl="5" marL="27432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6800" lvl="6" marL="3200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66800" lvl="7" marL="36576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66800" lvl="8" marL="4114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560637" y="1722437"/>
            <a:ext cx="46085126" cy="716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11424443" y="1166018"/>
            <a:ext cx="28357512" cy="46085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568450" lvl="0" marL="457200" marR="0" rtl="0" algn="l">
              <a:spcBef>
                <a:spcPts val="422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Char char="•"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3350" lvl="1" marL="9144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Char char="–"/>
              <a:defRPr b="0" i="0" sz="1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1900" lvl="2" marL="13716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•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6800" lvl="3" marL="1828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66800" lvl="4" marL="22860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»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66800" lvl="5" marL="27432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6800" lvl="6" marL="3200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66800" lvl="7" marL="36576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66800" lvl="8" marL="4114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0036813" y="30083759"/>
            <a:ext cx="30723839" cy="3551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0036813" y="3840054"/>
            <a:ext cx="30723839" cy="25786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90" lvl="1" marL="301379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777" lvl="2" marL="6027578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666" lvl="3" marL="9041367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4" lvl="4" marL="12055155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745" lvl="5" marL="15068945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31" lvl="6" marL="18082732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821" lvl="7" marL="21096522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09" lvl="8" marL="2411031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036813" y="33635319"/>
            <a:ext cx="30723839" cy="5043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None/>
              <a:defRPr b="0" i="0" sz="7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560329" y="1711110"/>
            <a:ext cx="16846553" cy="728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0020281" y="1711122"/>
            <a:ext cx="28625802" cy="3667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568450" lvl="0" marL="457200" marR="0" rtl="0" algn="l">
              <a:spcBef>
                <a:spcPts val="422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Char char="•"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3350" lvl="1" marL="9144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Char char="–"/>
              <a:defRPr b="0" i="0" sz="1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1900" lvl="2" marL="13716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•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6800" lvl="3" marL="1828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66800" lvl="4" marL="22860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»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66800" lvl="5" marL="27432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6800" lvl="6" marL="3200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66800" lvl="7" marL="36576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66800" lvl="8" marL="4114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560329" y="8993307"/>
            <a:ext cx="16846553" cy="293973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None/>
              <a:defRPr b="0" i="0" sz="7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2560637" y="1722437"/>
            <a:ext cx="46085126" cy="716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560321" y="1721068"/>
            <a:ext cx="46085761" cy="716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560321" y="9620045"/>
            <a:ext cx="22625052" cy="40091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None/>
              <a:defRPr b="1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None/>
              <a:defRPr b="1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None/>
              <a:defRPr b="1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2560321" y="13629216"/>
            <a:ext cx="22625052" cy="24761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31900" lvl="0" marL="4572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•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0" lvl="1" marL="914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84250" lvl="2" marL="13716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1700" lvl="3" marL="18288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–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01700" lvl="4" marL="22860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»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1700" lvl="5" marL="27432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1700" lvl="6" marL="32004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01700" lvl="7" marL="36576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01700" lvl="8" marL="41148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26012150" y="9620045"/>
            <a:ext cx="22633940" cy="40091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None/>
              <a:defRPr b="1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None/>
              <a:defRPr b="1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None/>
              <a:defRPr b="1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1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26012150" y="13629216"/>
            <a:ext cx="22633940" cy="24761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31900" lvl="0" marL="4572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•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0" lvl="1" marL="914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84250" lvl="2" marL="13716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01700" lvl="3" marL="18288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–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01700" lvl="4" marL="22860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»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1700" lvl="5" marL="27432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01700" lvl="6" marL="32004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01700" lvl="7" marL="36576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01700" lvl="8" marL="4114800" marR="0" rtl="0" algn="l"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560637" y="1722437"/>
            <a:ext cx="46085126" cy="716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2560321" y="7520945"/>
            <a:ext cx="22616160" cy="212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403350" lvl="0" marL="4572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Char char="•"/>
              <a:defRPr b="0" i="0" sz="1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31900" lvl="1" marL="9144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–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66800" lvl="2" marL="13716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4250" lvl="3" marL="18288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–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4250" lvl="4" marL="22860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»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84250" lvl="5" marL="27432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84250" lvl="6" marL="32004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250" lvl="7" marL="36576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84250" lvl="8" marL="41148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26029920" y="7520945"/>
            <a:ext cx="22616160" cy="212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403350" lvl="0" marL="4572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Char char="•"/>
              <a:defRPr b="0" i="0" sz="1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31900" lvl="1" marL="9144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–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66800" lvl="2" marL="13716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4250" lvl="3" marL="18288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–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84250" lvl="4" marL="22860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»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84250" lvl="5" marL="27432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84250" lvl="6" marL="32004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250" lvl="7" marL="36576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84250" lvl="8" marL="4114800" marR="0" rtl="0" algn="l">
              <a:spcBef>
                <a:spcPts val="238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Char char="•"/>
              <a:defRPr b="0" i="0" sz="1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60637" y="1722437"/>
            <a:ext cx="46085126" cy="716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90" lvl="5" marL="3013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7" lvl="6" marL="602757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66" lvl="7" marL="904136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4" lvl="8" marL="1205515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60637" y="10029825"/>
            <a:ext cx="46085126" cy="28357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568450" lvl="0" marL="457200" marR="0" rtl="0" algn="l">
              <a:spcBef>
                <a:spcPts val="422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Arial"/>
              <a:buChar char="•"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3350" lvl="1" marL="9144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500"/>
              <a:buFont typeface="Arial"/>
              <a:buChar char="–"/>
              <a:defRPr b="0" i="0" sz="1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1900" lvl="2" marL="1371600" marR="0" rtl="0" algn="l">
              <a:spcBef>
                <a:spcPts val="3160"/>
              </a:spcBef>
              <a:spcAft>
                <a:spcPts val="0"/>
              </a:spcAft>
              <a:buClr>
                <a:schemeClr val="dk1"/>
              </a:buClr>
              <a:buSzPts val="15800"/>
              <a:buFont typeface="Arial"/>
              <a:buChar char="•"/>
              <a:defRPr b="0" i="0" sz="1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6800" lvl="3" marL="1828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66800" lvl="4" marL="22860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»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66800" lvl="5" marL="27432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66800" lvl="6" marL="3200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66800" lvl="7" marL="36576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66800" lvl="8" marL="41148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560637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7495838" y="39831963"/>
            <a:ext cx="162147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74887" lvl="1" marL="301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64062" lvl="2" marL="6024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42125" lvl="3" marL="903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20187" lvl="4" marL="12053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98250" lvl="5" marL="15068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954377" lvl="6" marL="21097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788562" lvl="7" marL="30141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900812" lvl="8" marL="4220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6698238" y="39831963"/>
            <a:ext cx="11947525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375" lIns="602750" spcFirstLastPara="1" rIns="602750" wrap="square" tIns="30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7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CC1DA"/>
            </a:gs>
            <a:gs pos="50000">
              <a:srgbClr val="B7DEE8"/>
            </a:gs>
            <a:gs pos="75000">
              <a:srgbClr val="93CDDD"/>
            </a:gs>
            <a:gs pos="100000">
              <a:srgbClr val="93CDDD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477837" y="9731373"/>
            <a:ext cx="13096876" cy="6370638"/>
            <a:chOff x="0" y="0"/>
            <a:chExt cx="2147483647" cy="2147483647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0"/>
              <a:ext cx="2147483647" cy="181749825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20052617" y="55679648"/>
              <a:ext cx="2069769186" cy="209180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075" lIns="76175" spcFirstLastPara="1" rIns="76175" wrap="square" tIns="38075">
              <a:noAutofit/>
            </a:bodyPr>
            <a:lstStyle/>
            <a:p>
              <a:pPr indent="-839787" lvl="0" marL="8397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Char char="•"/>
              </a:pPr>
              <a:r>
                <a:rPr b="1" i="0" lang="en-US" sz="4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Clinical pathways increase compliance with treatment guidelines. </a:t>
              </a:r>
              <a:endParaRPr/>
            </a:p>
            <a:p>
              <a:pPr indent="-738187" lvl="0" marL="8397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39787" lvl="0" marL="8397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Char char="•"/>
              </a:pPr>
              <a:r>
                <a:rPr b="1" i="0" lang="en-US" sz="4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Although ASTRO/ACR recommend single-fraction radiation therapy for uncomplicated bone metastases, implementation is variable.</a:t>
              </a:r>
              <a:endParaRPr b="1" i="0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34925" y="-2441575"/>
            <a:ext cx="51622324" cy="14293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9900" lIns="369900" spcFirstLastPara="1" rIns="369900" wrap="square" tIns="369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8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and Implementation of a Clinical Pathway for Radiation of Bone Metastases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8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Palliative Radiation Oncology Service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Lisa S. Rotenstein BA</a:t>
            </a:r>
            <a:r>
              <a:rPr b="0" baseline="30000" i="0" lang="en-US" sz="4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1,3</a:t>
            </a:r>
            <a:r>
              <a:rPr b="1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Killoran PhD, Tracy A. Balboni MD, Monica S. Krishnan MD, Allison Taylor NP, Neil E Martin MD</a:t>
            </a:r>
            <a:endParaRPr b="0" baseline="30000" i="1" sz="4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30000" i="1" sz="4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baseline="30000" i="0" lang="en-US" sz="4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4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Harvard Medical School, Boston, MA,</a:t>
            </a:r>
            <a:r>
              <a:rPr b="0" baseline="30000" i="0" lang="en-US" sz="4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533775" y="8342312"/>
            <a:ext cx="639445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184950" spcFirstLastPara="1" rIns="184950" wrap="square" tIns="92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6854488" y="35926713"/>
            <a:ext cx="19675475" cy="5619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00875" lIns="201775" spcFirstLastPara="1" rIns="201775" wrap="square" tIns="100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7270413" y="36110863"/>
            <a:ext cx="20167600" cy="6727825"/>
          </a:xfrm>
          <a:prstGeom prst="rect">
            <a:avLst/>
          </a:prstGeom>
          <a:noFill/>
          <a:ln>
            <a:noFill/>
          </a:ln>
        </p:spPr>
        <p:txBody>
          <a:bodyPr anchorCtr="0" anchor="t" bIns="84050" lIns="168125" spcFirstLastPara="1" rIns="168125" wrap="square" tIns="84050">
            <a:noAutofit/>
          </a:bodyPr>
          <a:lstStyle/>
          <a:p>
            <a:pPr indent="-919162" lvl="0" marL="919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</a:pPr>
            <a:r>
              <a:rPr b="1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electronic decision support tool for bone metastases radiation was well accepted on BWH’s Palliative Radiation Oncology Service.</a:t>
            </a:r>
            <a:endParaRPr/>
          </a:p>
          <a:p>
            <a:pPr indent="-919162" lvl="0" marL="919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9162" lvl="0" marL="919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</a:pPr>
            <a:r>
              <a:rPr b="1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made providers more confident in their recommendations.</a:t>
            </a:r>
            <a:endParaRPr/>
          </a:p>
          <a:p>
            <a:pPr indent="-633412" lvl="0" marL="919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b="1" i="0" sz="4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9162" lvl="0" marL="919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</a:pPr>
            <a:r>
              <a:rPr b="1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significantly increased appropriate single fraction radiation prescription.</a:t>
            </a:r>
            <a:endParaRPr/>
          </a:p>
          <a:p>
            <a:pPr indent="-919162" lvl="0" marL="919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9159538" y="33882013"/>
            <a:ext cx="15076487" cy="1173162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184950" spcFirstLastPara="1" rIns="184950" wrap="square" tIns="9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6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633412" y="26487437"/>
            <a:ext cx="12950823" cy="12357100"/>
            <a:chOff x="0" y="0"/>
            <a:chExt cx="2147483647" cy="2147483646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0" y="0"/>
              <a:ext cx="2145882046" cy="185657449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12374968" y="85066568"/>
              <a:ext cx="2135108678" cy="2062417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709612" lvl="0" marL="7096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Char char="•"/>
              </a:pPr>
              <a:r>
                <a:rPr b="1" i="0" lang="en-US" sz="4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develop an electronic decision support tool for bone metastases radiation.</a:t>
              </a:r>
              <a:endParaRPr/>
            </a:p>
            <a:p>
              <a:pPr indent="-709612" lvl="0" marL="7096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1" i="0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709612" lvl="0" marL="7096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Char char="•"/>
              </a:pPr>
              <a:r>
                <a:rPr b="1" i="0" lang="en-US" sz="4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assess departmental perceptions of clinical pathways and bone metastases radiation practices pre and post-implementation of said decision support tool.</a:t>
              </a:r>
              <a:endParaRPr/>
            </a:p>
            <a:p>
              <a:pPr indent="-709612" lvl="0" marL="7096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1" i="0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709612" lvl="0" marL="7096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Char char="•"/>
              </a:pPr>
              <a:r>
                <a:rPr b="1" i="0" lang="en-US" sz="4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determine the effects of the decision support tool on the practice patterns of our institution’s supportive and palliative radiation oncology service (SPRO).</a:t>
              </a:r>
              <a:endParaRPr/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666750" y="17599025"/>
            <a:ext cx="12838112" cy="68087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2475" lIns="184950" spcFirstLastPara="1" rIns="184950" wrap="square" tIns="92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44550" y="17759363"/>
            <a:ext cx="12660313" cy="7672387"/>
          </a:xfrm>
          <a:prstGeom prst="rect">
            <a:avLst/>
          </a:prstGeom>
          <a:noFill/>
          <a:ln>
            <a:noFill/>
          </a:ln>
        </p:spPr>
        <p:txBody>
          <a:bodyPr anchorCtr="0" anchor="t" bIns="61300" lIns="122600" spcFirstLastPara="1" rIns="122600" wrap="square" tIns="61300">
            <a:noAutofit/>
          </a:bodyPr>
          <a:lstStyle/>
          <a:p>
            <a:pPr indent="-839787" lvl="0" marL="839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</a:pPr>
            <a:r>
              <a:rPr b="1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Brigham and Women’s Hospital Supportive and Palliative Radiation Oncology Service (SPRO) was founded in 2011.</a:t>
            </a:r>
            <a:endParaRPr/>
          </a:p>
          <a:p>
            <a:pPr indent="-839787" lvl="0" marL="839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39787" lvl="0" marL="839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</a:pPr>
            <a:r>
              <a:rPr b="1" i="0" lang="en-US" sz="4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rotating basis it involves 54 physicians, residents, nurse practitioners, and fellows.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757612" y="25165050"/>
            <a:ext cx="7729537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184950" spcFirstLastPara="1" rIns="184950" wrap="square" tIns="92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287462" y="16429038"/>
            <a:ext cx="12217401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184950" spcFirstLastPara="1" rIns="184950" wrap="square" tIns="92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ORGANIZATIONAL CONTEXT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8400" y="15916275"/>
            <a:ext cx="13076237" cy="77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28400" y="15916275"/>
            <a:ext cx="13076237" cy="77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15936913" y="8853487"/>
            <a:ext cx="150749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184950" spcFirstLastPara="1" rIns="184950" wrap="square" tIns="9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6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AND ROLLOUT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7976850" y="18349913"/>
            <a:ext cx="150749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184950" spcFirstLastPara="1" rIns="184950" wrap="square" tIns="9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6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8691225" y="29194125"/>
            <a:ext cx="15076487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184950" spcFirstLastPara="1" rIns="184950" wrap="square" tIns="9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6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AND EFFECTS</a:t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13025" y="10491787"/>
            <a:ext cx="19921537" cy="927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3"/>
          <p:cNvGrpSpPr/>
          <p:nvPr/>
        </p:nvGrpSpPr>
        <p:grpSpPr>
          <a:xfrm>
            <a:off x="15614651" y="20820062"/>
            <a:ext cx="19202399" cy="7807326"/>
            <a:chOff x="0" y="0"/>
            <a:chExt cx="2147483647" cy="2147483647"/>
          </a:xfrm>
        </p:grpSpPr>
        <p:sp>
          <p:nvSpPr>
            <p:cNvPr id="106" name="Google Shape;106;p13"/>
            <p:cNvSpPr txBox="1"/>
            <p:nvPr/>
          </p:nvSpPr>
          <p:spPr>
            <a:xfrm>
              <a:off x="0" y="0"/>
              <a:ext cx="2147483647" cy="205074996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9170243" y="74857523"/>
              <a:ext cx="2091115900" cy="2072626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075" lIns="76175" spcFirstLastPara="1" rIns="76175" wrap="square" tIns="38075">
              <a:noAutofit/>
            </a:bodyPr>
            <a:lstStyle/>
            <a:p>
              <a:pPr indent="-839787" lvl="0" marL="8397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Char char="•"/>
              </a:pPr>
              <a:r>
                <a:rPr b="1" i="0" lang="en-US" sz="4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Compliance was measured by comparing all patient-specific pathway entries to all patients whose consultation was billed with an ICD-10 code of c79.51 or an ICD-9  code of 198.5</a:t>
              </a:r>
              <a:endParaRPr/>
            </a:p>
            <a:p>
              <a:pPr indent="-738187" lvl="0" marL="8397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839787" lvl="0" marL="8397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Char char="•"/>
              </a:pPr>
              <a:r>
                <a:rPr b="1" i="0" lang="en-US" sz="4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 and post-implementation appropriate single fraction rates were compared by assessing 1) % of patients seen from March – August 2015 who received appropriate 8 Gy x 1, as determined by post-hoc entry of their information into our pathway, and 2) % of patients seen from March – August 2016 who received 8 Gy x 1 when recommended.</a:t>
              </a:r>
              <a:endParaRPr/>
            </a:p>
          </p:txBody>
        </p:sp>
      </p:grpSp>
      <p:pic>
        <p:nvPicPr>
          <p:cNvPr id="108" name="Google Shape;10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88788" y="24987250"/>
            <a:ext cx="11601450" cy="666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288788" y="24987250"/>
            <a:ext cx="11601450" cy="666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430075" y="31742063"/>
            <a:ext cx="13568363" cy="659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430075" y="31742063"/>
            <a:ext cx="13568363" cy="6596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3"/>
          <p:cNvGrpSpPr/>
          <p:nvPr/>
        </p:nvGrpSpPr>
        <p:grpSpPr>
          <a:xfrm>
            <a:off x="37123687" y="9842500"/>
            <a:ext cx="13238162" cy="5619750"/>
            <a:chOff x="0" y="0"/>
            <a:chExt cx="2147483647" cy="2147483647"/>
          </a:xfrm>
        </p:grpSpPr>
        <p:sp>
          <p:nvSpPr>
            <p:cNvPr id="113" name="Google Shape;113;p13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0875" lIns="201775" spcFirstLastPara="1" rIns="201775" wrap="square" tIns="10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>
              <a:off x="67421940" y="82330953"/>
              <a:ext cx="2023011039" cy="1639834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4050" lIns="168125" spcFirstLastPara="1" rIns="168125" wrap="square" tIns="84050">
              <a:noAutofit/>
            </a:bodyPr>
            <a:lstStyle/>
            <a:p>
              <a:pPr indent="-2274887" lvl="1" marL="301148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19162" lvl="0" marL="9191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4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“Took time, but clearly worth it.”</a:t>
              </a:r>
              <a:endParaRPr/>
            </a:p>
            <a:p>
              <a:pPr indent="-919162" lvl="0" marL="9191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19162" lvl="0" marL="9191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4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“Overall I thought it was helpful, more for confirmation that doing a short fractionation was indicated”</a:t>
              </a:r>
              <a:endParaRPr/>
            </a:p>
            <a:p>
              <a:pPr indent="-919162" lvl="0" marL="9191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19162" lvl="0" marL="9191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45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“The pathway sometimes changed recommendations.”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