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55"/>
  </p:notesMasterIdLst>
  <p:sldIdLst>
    <p:sldId id="256" r:id="rId2"/>
    <p:sldId id="277" r:id="rId3"/>
    <p:sldId id="278" r:id="rId4"/>
    <p:sldId id="280" r:id="rId5"/>
    <p:sldId id="302" r:id="rId6"/>
    <p:sldId id="273" r:id="rId7"/>
    <p:sldId id="284" r:id="rId8"/>
    <p:sldId id="283" r:id="rId9"/>
    <p:sldId id="285" r:id="rId10"/>
    <p:sldId id="286" r:id="rId11"/>
    <p:sldId id="272" r:id="rId12"/>
    <p:sldId id="291" r:id="rId13"/>
    <p:sldId id="276" r:id="rId14"/>
    <p:sldId id="289" r:id="rId15"/>
    <p:sldId id="288" r:id="rId16"/>
    <p:sldId id="305" r:id="rId17"/>
    <p:sldId id="307" r:id="rId18"/>
    <p:sldId id="308" r:id="rId19"/>
    <p:sldId id="304" r:id="rId20"/>
    <p:sldId id="306" r:id="rId21"/>
    <p:sldId id="309" r:id="rId22"/>
    <p:sldId id="310" r:id="rId23"/>
    <p:sldId id="311" r:id="rId24"/>
    <p:sldId id="303" r:id="rId25"/>
    <p:sldId id="290" r:id="rId26"/>
    <p:sldId id="313" r:id="rId27"/>
    <p:sldId id="287" r:id="rId28"/>
    <p:sldId id="292" r:id="rId29"/>
    <p:sldId id="294" r:id="rId30"/>
    <p:sldId id="293" r:id="rId31"/>
    <p:sldId id="296" r:id="rId32"/>
    <p:sldId id="271" r:id="rId33"/>
    <p:sldId id="295" r:id="rId34"/>
    <p:sldId id="299" r:id="rId35"/>
    <p:sldId id="297" r:id="rId36"/>
    <p:sldId id="300" r:id="rId37"/>
    <p:sldId id="257" r:id="rId38"/>
    <p:sldId id="301" r:id="rId39"/>
    <p:sldId id="261" r:id="rId40"/>
    <p:sldId id="314" r:id="rId41"/>
    <p:sldId id="317" r:id="rId42"/>
    <p:sldId id="318" r:id="rId43"/>
    <p:sldId id="321" r:id="rId44"/>
    <p:sldId id="322" r:id="rId45"/>
    <p:sldId id="323" r:id="rId46"/>
    <p:sldId id="324" r:id="rId47"/>
    <p:sldId id="315" r:id="rId48"/>
    <p:sldId id="320" r:id="rId49"/>
    <p:sldId id="316" r:id="rId50"/>
    <p:sldId id="325" r:id="rId51"/>
    <p:sldId id="326" r:id="rId52"/>
    <p:sldId id="327" r:id="rId53"/>
    <p:sldId id="27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1309" autoAdjust="0"/>
  </p:normalViewPr>
  <p:slideViewPr>
    <p:cSldViewPr snapToGrid="0">
      <p:cViewPr varScale="1">
        <p:scale>
          <a:sx n="80" d="100"/>
          <a:sy n="8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02B1-7AE0-4345-A864-3341077CAC1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729D-325C-49F7-8897-3874D83B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Preprints can help you increase your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never know</a:t>
            </a:r>
            <a:r>
              <a:rPr lang="en-US" baseline="0" dirty="0" smtClean="0"/>
              <a:t> exactly what impact your research is going to have, so you have to fight for the right to access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because soon you won’t be able to access those Elsevier papers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729D-325C-49F7-8897-3874D83B19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98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3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7003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6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4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527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0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3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6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9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jh.n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impact of daily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HJ Hartgerink</a:t>
            </a:r>
          </a:p>
          <a:p>
            <a:r>
              <a:rPr lang="en-US" dirty="0" smtClean="0"/>
              <a:t>October 20, 2015</a:t>
            </a:r>
          </a:p>
        </p:txBody>
      </p:sp>
    </p:spTree>
    <p:extLst>
      <p:ext uri="{BB962C8B-B14F-4D97-AF65-F5344CB8AC3E}">
        <p14:creationId xmlns:p14="http://schemas.microsoft.com/office/powerpoint/2010/main" val="5423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i1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Paper</a:t>
            </a:r>
            <a:r>
              <a:rPr lang="en-US" sz="2800" baseline="-25000" dirty="0" err="1" smtClean="0"/>
              <a:t>ij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3239" y="2947916"/>
            <a:ext cx="34938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7904" y="2172619"/>
            <a:ext cx="31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Impact factor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2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Class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Class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School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</a:t>
            </a:r>
            <a:r>
              <a:rPr lang="en-US" sz="2800" baseline="-25000" dirty="0" smtClean="0"/>
              <a:t>i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Student</a:t>
            </a:r>
            <a:r>
              <a:rPr lang="en-US" sz="2800" baseline="-25000" dirty="0" err="1"/>
              <a:t>i</a:t>
            </a:r>
            <a:r>
              <a:rPr lang="en-US" sz="2800" baseline="-25000" dirty="0" err="1" smtClean="0"/>
              <a:t>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239" y="2947916"/>
            <a:ext cx="34938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904" y="2172619"/>
            <a:ext cx="31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CITO scores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575" y="2459504"/>
            <a:ext cx="3460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Gamingthe</a:t>
            </a:r>
            <a:r>
              <a:rPr lang="en-US" sz="6000" dirty="0" smtClean="0"/>
              <a:t> IF: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574572" y="1018680"/>
            <a:ext cx="60806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Delay the official publication (backlogs!)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Less research articles, more opinion, editorials,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30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 = Artificial + ecological fallacy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43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376" y="2432711"/>
            <a:ext cx="108853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“</a:t>
            </a:r>
            <a:r>
              <a:rPr lang="en-US" sz="4000" i="1" dirty="0"/>
              <a:t>The use of journal impacts in evaluating individuals has its inherent dangers.</a:t>
            </a:r>
            <a:r>
              <a:rPr lang="en-US" sz="4000" dirty="0" smtClean="0"/>
              <a:t>” </a:t>
            </a:r>
          </a:p>
          <a:p>
            <a:endParaRPr lang="en-US" sz="4000" dirty="0"/>
          </a:p>
          <a:p>
            <a:r>
              <a:rPr lang="en-US" sz="2800" dirty="0" smtClean="0"/>
              <a:t>---Eugene Garfield, 2006, JAMA, p.92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2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 = Artificial </a:t>
            </a:r>
            <a:r>
              <a:rPr lang="en-US" sz="6000" strike="sngStrike" dirty="0" smtClean="0"/>
              <a:t>+ ecological fallacy</a:t>
            </a:r>
            <a:endParaRPr lang="en-US" sz="6000" strike="sngStrike" dirty="0"/>
          </a:p>
        </p:txBody>
      </p:sp>
    </p:spTree>
    <p:extLst>
      <p:ext uri="{BB962C8B-B14F-4D97-AF65-F5344CB8AC3E}">
        <p14:creationId xmlns:p14="http://schemas.microsoft.com/office/powerpoint/2010/main" val="2052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H-index = H papers with at least H citations</a:t>
            </a:r>
            <a:endParaRPr lang="en-US" sz="6000" strike="sngStrike" dirty="0"/>
          </a:p>
        </p:txBody>
      </p:sp>
    </p:spTree>
    <p:extLst>
      <p:ext uri="{BB962C8B-B14F-4D97-AF65-F5344CB8AC3E}">
        <p14:creationId xmlns:p14="http://schemas.microsoft.com/office/powerpoint/2010/main" val="2936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 = 20 </a:t>
            </a:r>
            <a:r>
              <a:rPr lang="en-US" sz="6000" dirty="0" smtClean="0">
                <a:sym typeface="Wingdings" panose="05000000000000000000" pitchFamily="2" charset="2"/>
              </a:rPr>
              <a:t> 20 papers with ≥20 citations</a:t>
            </a:r>
            <a:endParaRPr lang="en-US" sz="6000" strike="sngStrike" dirty="0"/>
          </a:p>
        </p:txBody>
      </p:sp>
    </p:spTree>
    <p:extLst>
      <p:ext uri="{BB962C8B-B14F-4D97-AF65-F5344CB8AC3E}">
        <p14:creationId xmlns:p14="http://schemas.microsoft.com/office/powerpoint/2010/main" val="3448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81137"/>
            <a:ext cx="8391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559" y="2514598"/>
            <a:ext cx="466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Not about: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131975" y="1006493"/>
            <a:ext cx="48487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When to drink your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get things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stop procrastinating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0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H-index lacks predictive validity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22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406" y="2459504"/>
            <a:ext cx="1056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H-index predicts...</a:t>
            </a:r>
          </a:p>
          <a:p>
            <a:pPr algn="ctr"/>
            <a:r>
              <a:rPr lang="en-US" sz="6000" dirty="0" smtClean="0"/>
              <a:t>h-index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80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i1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Paper</a:t>
            </a:r>
            <a:r>
              <a:rPr lang="en-US" sz="2800" baseline="-25000" dirty="0" err="1" smtClean="0"/>
              <a:t>ij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818359" y="5213445"/>
            <a:ext cx="349382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11949" y="4490172"/>
            <a:ext cx="31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H-index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84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i1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Paper</a:t>
            </a:r>
            <a:r>
              <a:rPr lang="en-US" sz="2800" baseline="-25000" dirty="0" err="1" smtClean="0"/>
              <a:t>ij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818359" y="5213445"/>
            <a:ext cx="34938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11949" y="4490172"/>
            <a:ext cx="31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H-index?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1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559" y="2514598"/>
            <a:ext cx="466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And yet: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642811" y="2299154"/>
            <a:ext cx="552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MERIT principle for evaluating quality</a:t>
            </a:r>
          </a:p>
        </p:txBody>
      </p:sp>
    </p:spTree>
    <p:extLst>
      <p:ext uri="{BB962C8B-B14F-4D97-AF65-F5344CB8AC3E}">
        <p14:creationId xmlns:p14="http://schemas.microsoft.com/office/powerpoint/2010/main" val="26831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559" y="2514598"/>
            <a:ext cx="466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And yet: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642811" y="1322637"/>
            <a:ext cx="6080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IMPACT FACTOR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Only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[implies citations]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0699845" y="1322637"/>
            <a:ext cx="102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ym typeface="Wingdings" panose="05000000000000000000" pitchFamily="2" charset="2"/>
              </a:rPr>
              <a:t>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376" y="2432711"/>
            <a:ext cx="108853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</a:t>
            </a:r>
            <a:r>
              <a:rPr lang="en-US" sz="4000" i="1" dirty="0"/>
              <a:t>Quality is the fundament of our </a:t>
            </a:r>
            <a:r>
              <a:rPr lang="en-US" sz="4000" i="1" dirty="0" smtClean="0"/>
              <a:t> [...] research</a:t>
            </a:r>
            <a:r>
              <a:rPr lang="en-US" sz="4000" dirty="0"/>
              <a:t>”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2800" dirty="0" smtClean="0"/>
              <a:t>---Strategic </a:t>
            </a:r>
            <a:r>
              <a:rPr lang="en-US" sz="2800" dirty="0"/>
              <a:t>Plan </a:t>
            </a:r>
            <a:r>
              <a:rPr lang="en-US" sz="2800" dirty="0" smtClean="0"/>
              <a:t>2014-2017 TSB, p.4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35" y="326480"/>
            <a:ext cx="7681131" cy="62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150" y="1449567"/>
            <a:ext cx="3460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Gaming your citation score: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574572" y="2619118"/>
            <a:ext cx="6080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Share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6792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itation density for papers with and without publicly available microarray data, by year of study public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52" y="641444"/>
            <a:ext cx="5619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61611" y="6488668"/>
            <a:ext cx="42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Piwowar</a:t>
            </a:r>
            <a:r>
              <a:rPr lang="en-US" dirty="0" smtClean="0"/>
              <a:t> and co (2013) in </a:t>
            </a:r>
            <a:r>
              <a:rPr lang="en-US" dirty="0" err="1" smtClean="0"/>
              <a:t>PeerJ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hdcomics.com/comics/archive/phd102710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3" y="1023864"/>
            <a:ext cx="9730854" cy="48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150" y="1449567"/>
            <a:ext cx="3460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Gaming your citation score: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574572" y="1942010"/>
            <a:ext cx="6080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Share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Speed up the publication (preprint</a:t>
            </a:r>
            <a:r>
              <a:rPr lang="en-US" sz="4400" dirty="0" smtClean="0"/>
              <a:t>!)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19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38" y="1365664"/>
            <a:ext cx="8856963" cy="433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3809" y="1365664"/>
            <a:ext cx="742792" cy="5859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80560" y="5064683"/>
            <a:ext cx="2414016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294837"/>
            <a:ext cx="10488489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150" y="1536174"/>
            <a:ext cx="3460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Gaming your citation score: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574572" y="1351508"/>
            <a:ext cx="6080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Share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Speed up the publication (</a:t>
            </a:r>
            <a:r>
              <a:rPr lang="en-US" sz="4400" dirty="0" smtClean="0"/>
              <a:t>preprint</a:t>
            </a:r>
            <a:r>
              <a:rPr lang="en-US" sz="4400" dirty="0"/>
              <a:t>s</a:t>
            </a:r>
            <a:r>
              <a:rPr lang="en-US" sz="4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Publish Open Access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22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igure 5.  Interaction between OA and article 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42" y="348135"/>
            <a:ext cx="7665887" cy="614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47546" y="6488668"/>
            <a:ext cx="42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Gargouri</a:t>
            </a:r>
            <a:r>
              <a:rPr lang="en-US" dirty="0" smtClean="0"/>
              <a:t> and co (2010) in PLOS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2098" y="2118310"/>
            <a:ext cx="8633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Minor changes daily practice </a:t>
            </a:r>
            <a:r>
              <a:rPr lang="en-US" sz="6000" b="1" dirty="0"/>
              <a:t>∝</a:t>
            </a:r>
            <a:r>
              <a:rPr lang="en-US" sz="6000" dirty="0" smtClean="0"/>
              <a:t> benefits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39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9268" y="2459504"/>
            <a:ext cx="8633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Still play the old citation game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5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1" y="1165193"/>
            <a:ext cx="7760811" cy="4577239"/>
          </a:xfrm>
        </p:spPr>
      </p:pic>
    </p:spTree>
    <p:extLst>
      <p:ext uri="{BB962C8B-B14F-4D97-AF65-F5344CB8AC3E}">
        <p14:creationId xmlns:p14="http://schemas.microsoft.com/office/powerpoint/2010/main" val="1916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093" y="2136338"/>
            <a:ext cx="4767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Suggestions good anyway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574572" y="1351508"/>
            <a:ext cx="6080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Share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Speed up the publication (</a:t>
            </a:r>
            <a:r>
              <a:rPr lang="en-US" sz="4400" dirty="0" smtClean="0"/>
              <a:t>preprint</a:t>
            </a:r>
            <a:r>
              <a:rPr lang="en-US" sz="4400" dirty="0"/>
              <a:t>s</a:t>
            </a:r>
            <a:r>
              <a:rPr lang="en-US" sz="4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Publish Open Access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97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61" y="1805926"/>
            <a:ext cx="10772775" cy="21928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/>
              <a:t>Because they focus on actual research!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749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559" y="2921169"/>
            <a:ext cx="466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Is about: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131975" y="1905506"/>
            <a:ext cx="4848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Impact Factors are the 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Gaming the citation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Copyright of your papers</a:t>
            </a:r>
          </a:p>
        </p:txBody>
      </p:sp>
    </p:spTree>
    <p:extLst>
      <p:ext uri="{BB962C8B-B14F-4D97-AF65-F5344CB8AC3E}">
        <p14:creationId xmlns:p14="http://schemas.microsoft.com/office/powerpoint/2010/main" val="17356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horleywoodmagazine.co.uk/wp-content/uploads/2015/07/snouty-pride-thats-not-all-folks-snoutyp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3" y="430964"/>
            <a:ext cx="10432214" cy="586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467" y="1375571"/>
            <a:ext cx="6080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Share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Speed up the publication (</a:t>
            </a:r>
            <a:r>
              <a:rPr lang="en-US" sz="4400" dirty="0" smtClean="0"/>
              <a:t>preprint</a:t>
            </a:r>
            <a:r>
              <a:rPr lang="en-US" sz="4400" dirty="0"/>
              <a:t>s</a:t>
            </a:r>
            <a:r>
              <a:rPr lang="en-US" sz="4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Publish Open Access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62083" y="1560237"/>
            <a:ext cx="5414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Invite re-use and credit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Improve work with more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Retain your creative rights</a:t>
            </a:r>
            <a:endParaRPr lang="en-US" sz="4000" dirty="0"/>
          </a:p>
        </p:txBody>
      </p:sp>
      <p:sp>
        <p:nvSpPr>
          <p:cNvPr id="8" name="Right Brace 7"/>
          <p:cNvSpPr/>
          <p:nvPr/>
        </p:nvSpPr>
        <p:spPr>
          <a:xfrm>
            <a:off x="5540991" y="1596788"/>
            <a:ext cx="628752" cy="36985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7871" y="2374710"/>
            <a:ext cx="4512744" cy="2402007"/>
          </a:xfrm>
        </p:spPr>
        <p:txBody>
          <a:bodyPr/>
          <a:lstStyle/>
          <a:p>
            <a:pPr algn="ctr"/>
            <a:r>
              <a:rPr lang="en-US" sz="5400" dirty="0" smtClean="0"/>
              <a:t>License agreement (traditional)</a:t>
            </a:r>
            <a:endParaRPr lang="en-US" sz="54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5547931" y="1876565"/>
            <a:ext cx="6325621" cy="4995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Signs away ownership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“Barrier” to publishing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Does not enable researcher’s rights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Prevents impact of research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23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694" y="2285992"/>
            <a:ext cx="4512744" cy="2402007"/>
          </a:xfrm>
        </p:spPr>
        <p:txBody>
          <a:bodyPr/>
          <a:lstStyle/>
          <a:p>
            <a:pPr algn="ctr"/>
            <a:r>
              <a:rPr lang="en-US" sz="5400" dirty="0" smtClean="0"/>
              <a:t>Ebola example</a:t>
            </a:r>
            <a:endParaRPr lang="en-US" sz="54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5520636" y="1330654"/>
            <a:ext cx="6325621" cy="4995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145438" y="2282584"/>
            <a:ext cx="6700819" cy="3091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Liberia outbreak large surprise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Killed &gt;11,000 people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Now “under control”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69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07674" y="2320119"/>
            <a:ext cx="4512744" cy="2402007"/>
          </a:xfrm>
        </p:spPr>
        <p:txBody>
          <a:bodyPr/>
          <a:lstStyle/>
          <a:p>
            <a:pPr algn="ctr"/>
            <a:r>
              <a:rPr lang="en-US" sz="5400" dirty="0" smtClean="0"/>
              <a:t>Ebola example</a:t>
            </a:r>
            <a:endParaRPr lang="en-US" sz="54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5520636" y="1330654"/>
            <a:ext cx="6325621" cy="4995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1461813"/>
            <a:ext cx="9526329" cy="39343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3015" y="3828195"/>
            <a:ext cx="9426149" cy="730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41736" y="2692021"/>
            <a:ext cx="4908529" cy="1473959"/>
          </a:xfrm>
        </p:spPr>
        <p:txBody>
          <a:bodyPr/>
          <a:lstStyle/>
          <a:p>
            <a:pPr algn="ctr"/>
            <a:r>
              <a:rPr lang="en-US" sz="8000" dirty="0" smtClean="0"/>
              <a:t>1982(!)</a:t>
            </a:r>
            <a:endParaRPr lang="en-US" sz="80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5520636" y="1330654"/>
            <a:ext cx="6325621" cy="4995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73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65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4033" y="2456596"/>
            <a:ext cx="9698892" cy="1937983"/>
          </a:xfrm>
        </p:spPr>
        <p:txBody>
          <a:bodyPr/>
          <a:lstStyle/>
          <a:p>
            <a:pPr algn="ctr"/>
            <a:r>
              <a:rPr lang="en-US" sz="5400" dirty="0" smtClean="0"/>
              <a:t>You </a:t>
            </a:r>
            <a:r>
              <a:rPr lang="en-US" sz="5400" dirty="0" err="1" smtClean="0"/>
              <a:t>gotta</a:t>
            </a:r>
            <a:r>
              <a:rPr lang="en-US" sz="5400" dirty="0" smtClean="0"/>
              <a:t> fight for the right to access papers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64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1519" y="1869743"/>
            <a:ext cx="4512744" cy="2402007"/>
          </a:xfrm>
        </p:spPr>
        <p:txBody>
          <a:bodyPr/>
          <a:lstStyle/>
          <a:p>
            <a:pPr algn="ctr"/>
            <a:r>
              <a:rPr lang="en-US" sz="5400" dirty="0" smtClean="0"/>
              <a:t>License agreement (new and open)</a:t>
            </a:r>
            <a:endParaRPr lang="en-US" sz="54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5343214" y="1774209"/>
            <a:ext cx="6325621" cy="4995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CC-BY (by attribution)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CC-0 (public domain)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Author retains rights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More access, more potential impact.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Allows new research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3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to read is the right to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0957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Individual research papers contain trove of information</a:t>
            </a:r>
          </a:p>
          <a:p>
            <a:r>
              <a:rPr lang="en-US" sz="2400" dirty="0" smtClean="0"/>
              <a:t>But also systematic aspects across papers, worth investigating</a:t>
            </a:r>
          </a:p>
          <a:p>
            <a:r>
              <a:rPr lang="en-US" sz="2400" dirty="0" smtClean="0"/>
              <a:t>Old license agreements harm this kind of meta-research (many more restrictions)</a:t>
            </a:r>
          </a:p>
          <a:p>
            <a:r>
              <a:rPr lang="en-US" sz="2400" dirty="0" smtClean="0"/>
              <a:t>Open license agreements encourage meta-research (lift restrictions)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0" y="4729946"/>
            <a:ext cx="1907428" cy="19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91" y="1997839"/>
            <a:ext cx="11875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 ≡ # citations / # research articles</a:t>
            </a:r>
          </a:p>
          <a:p>
            <a:pPr algn="ctr"/>
            <a:r>
              <a:rPr lang="en-US" sz="6000" dirty="0" smtClean="0"/>
              <a:t>(Per journal)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99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to read is the right to mine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15"/>
            <a:ext cx="12192000" cy="5082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0" y="4729946"/>
            <a:ext cx="1907428" cy="19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32" y="0"/>
            <a:ext cx="814053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0" y="4729946"/>
            <a:ext cx="1907428" cy="190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3409" y="2021305"/>
            <a:ext cx="69061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Automated procedure based on published, Open Access research papers!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0" y="4729946"/>
            <a:ext cx="1907428" cy="190742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904340" y="2464045"/>
            <a:ext cx="10573786" cy="3219615"/>
          </a:xfrm>
        </p:spPr>
        <p:txBody>
          <a:bodyPr/>
          <a:lstStyle/>
          <a:p>
            <a:pPr algn="ctr"/>
            <a:r>
              <a:rPr lang="en-US" sz="5400" dirty="0" smtClean="0"/>
              <a:t>Demonstration of the new literature 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1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35421" y="1754873"/>
            <a:ext cx="4822209" cy="3556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/>
                </a:solidFill>
              </a:rPr>
              <a:t>Happy Open Access week! </a:t>
            </a:r>
            <a:r>
              <a:rPr lang="en-US" sz="7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1021" y="1754873"/>
            <a:ext cx="6684400" cy="450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Stop the citation game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Help yourself, be open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Fight for your creative rights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@</a:t>
            </a:r>
            <a:r>
              <a:rPr lang="en-US" sz="4000" dirty="0" err="1" smtClean="0">
                <a:solidFill>
                  <a:schemeClr val="tx1"/>
                </a:solidFill>
              </a:rPr>
              <a:t>chartgerink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  <a:hlinkClick r:id="rId2"/>
              </a:rPr>
              <a:t>www.chjh.nl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Slides available on </a:t>
            </a:r>
            <a:r>
              <a:rPr lang="en-US" sz="4000" dirty="0" err="1" smtClean="0">
                <a:solidFill>
                  <a:schemeClr val="tx1"/>
                </a:solidFill>
              </a:rPr>
              <a:t>Figshare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88608" y="968991"/>
            <a:ext cx="34938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3239" y="2975212"/>
            <a:ext cx="349382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i1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Paper</a:t>
            </a:r>
            <a:r>
              <a:rPr lang="en-US" sz="2800" baseline="-25000" dirty="0" err="1" smtClean="0"/>
              <a:t>ij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3239" y="2947916"/>
            <a:ext cx="34938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66" y="2624666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Journal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03733" y="2624665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Journal</a:t>
            </a:r>
            <a:r>
              <a:rPr lang="en-US" sz="3600" baseline="-25000" dirty="0" err="1" smtClean="0"/>
              <a:t>j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16133" y="2624664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5468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199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i1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056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Paper</a:t>
            </a:r>
            <a:r>
              <a:rPr lang="en-US" sz="2800" baseline="-25000" dirty="0" smtClean="0"/>
              <a:t>1j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56787" y="4944533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Paper</a:t>
            </a:r>
            <a:r>
              <a:rPr lang="en-US" sz="2800" baseline="-25000" dirty="0" err="1" smtClean="0"/>
              <a:t>ij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4388" y="4944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8522" y="4944533"/>
            <a:ext cx="172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...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5181600" y="1255930"/>
            <a:ext cx="1998133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645399" y="1255929"/>
            <a:ext cx="2192868" cy="1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 flipH="1">
            <a:off x="3691468" y="3270997"/>
            <a:ext cx="1490132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1" idx="0"/>
          </p:cNvCxnSpPr>
          <p:nvPr/>
        </p:nvCxnSpPr>
        <p:spPr>
          <a:xfrm flipH="1">
            <a:off x="4995334" y="3270997"/>
            <a:ext cx="186266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>
            <a:off x="5181600" y="3270997"/>
            <a:ext cx="1117599" cy="167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flipH="1">
            <a:off x="8365056" y="3270996"/>
            <a:ext cx="1473211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3" idx="0"/>
          </p:cNvCxnSpPr>
          <p:nvPr/>
        </p:nvCxnSpPr>
        <p:spPr>
          <a:xfrm>
            <a:off x="9838267" y="3270996"/>
            <a:ext cx="1134520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 flipH="1">
            <a:off x="9668922" y="3270996"/>
            <a:ext cx="169345" cy="16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6132" y="60959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818359" y="5213445"/>
            <a:ext cx="349382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3651</TotalTime>
  <Words>616</Words>
  <Application>Microsoft Office PowerPoint</Application>
  <PresentationFormat>Widescreen</PresentationFormat>
  <Paragraphs>186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Wingdings</vt:lpstr>
      <vt:lpstr>Wingdings 3</vt:lpstr>
      <vt:lpstr>Ion</vt:lpstr>
      <vt:lpstr>The impact of daily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Because they focus on actual research!</vt:lpstr>
      <vt:lpstr>PowerPoint Presentation</vt:lpstr>
      <vt:lpstr>PowerPoint Presentation</vt:lpstr>
      <vt:lpstr>License agreement (traditional)</vt:lpstr>
      <vt:lpstr>Ebola example</vt:lpstr>
      <vt:lpstr>Ebola example</vt:lpstr>
      <vt:lpstr>1982(!)</vt:lpstr>
      <vt:lpstr>PowerPoint Presentation</vt:lpstr>
      <vt:lpstr>You gotta fight for the right to access papers</vt:lpstr>
      <vt:lpstr>License agreement (new and open)</vt:lpstr>
      <vt:lpstr>The right to read is the right to mine</vt:lpstr>
      <vt:lpstr>The right to read is the right to mine</vt:lpstr>
      <vt:lpstr>PowerPoint Presentation</vt:lpstr>
      <vt:lpstr>Demonstration of the new literature search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daily practices</dc:title>
  <dc:creator>C.H.J. Hartgerink</dc:creator>
  <cp:lastModifiedBy>C.H.J. Hartgerink</cp:lastModifiedBy>
  <cp:revision>52</cp:revision>
  <dcterms:created xsi:type="dcterms:W3CDTF">2015-10-09T11:49:31Z</dcterms:created>
  <dcterms:modified xsi:type="dcterms:W3CDTF">2015-10-20T07:51:51Z</dcterms:modified>
</cp:coreProperties>
</file>