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16" r:id="rId3"/>
    <p:sldMasterId id="2147483726" r:id="rId4"/>
    <p:sldMasterId id="2147483736" r:id="rId5"/>
    <p:sldMasterId id="2147483746" r:id="rId6"/>
    <p:sldMasterId id="2147483756" r:id="rId7"/>
    <p:sldMasterId id="2147483784" r:id="rId8"/>
  </p:sldMasterIdLst>
  <p:notesMasterIdLst>
    <p:notesMasterId r:id="rId58"/>
  </p:notesMasterIdLst>
  <p:sldIdLst>
    <p:sldId id="256" r:id="rId9"/>
    <p:sldId id="266" r:id="rId10"/>
    <p:sldId id="267" r:id="rId11"/>
    <p:sldId id="257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9" r:id="rId32"/>
    <p:sldId id="300" r:id="rId33"/>
    <p:sldId id="301" r:id="rId34"/>
    <p:sldId id="302" r:id="rId35"/>
    <p:sldId id="287" r:id="rId36"/>
    <p:sldId id="286" r:id="rId37"/>
    <p:sldId id="304" r:id="rId38"/>
    <p:sldId id="305" r:id="rId39"/>
    <p:sldId id="290" r:id="rId40"/>
    <p:sldId id="296" r:id="rId41"/>
    <p:sldId id="295" r:id="rId42"/>
    <p:sldId id="294" r:id="rId43"/>
    <p:sldId id="293" r:id="rId44"/>
    <p:sldId id="292" r:id="rId45"/>
    <p:sldId id="297" r:id="rId46"/>
    <p:sldId id="289" r:id="rId47"/>
    <p:sldId id="298" r:id="rId48"/>
    <p:sldId id="307" r:id="rId49"/>
    <p:sldId id="308" r:id="rId50"/>
    <p:sldId id="309" r:id="rId51"/>
    <p:sldId id="310" r:id="rId52"/>
    <p:sldId id="312" r:id="rId53"/>
    <p:sldId id="258" r:id="rId54"/>
    <p:sldId id="313" r:id="rId55"/>
    <p:sldId id="303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2096" autoAdjust="0"/>
  </p:normalViewPr>
  <p:slideViewPr>
    <p:cSldViewPr snapToGrid="0">
      <p:cViewPr varScale="1">
        <p:scale>
          <a:sx n="81" d="100"/>
          <a:sy n="81" d="100"/>
        </p:scale>
        <p:origin x="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F30D6-5A5C-47E4-B90E-9B3A5C7FEAC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33A3B-D2C3-4ED0-8F81-37EE8E55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6B5F3-A3F4-4D80-8008-32AE17F73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pubpeer</a:t>
            </a:r>
            <a:r>
              <a:rPr lang="en-US" dirty="0" smtClean="0"/>
              <a:t> website here for a short demo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go to the featured section</a:t>
            </a:r>
          </a:p>
          <a:p>
            <a:r>
              <a:rPr lang="en-US" baseline="0" dirty="0" smtClean="0"/>
              <a:t>Especially helpful when it is OUTSIDE of your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33A3B-D2C3-4ED0-8F81-37EE8E55BC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AF4C6-5D20-4811-BBA6-0E6D3F37CB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87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796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17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1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864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458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9928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4807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77380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1771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28324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67049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10345738" cy="4556125"/>
          </a:xfrm>
          <a:prstGeom prst="rect">
            <a:avLst/>
          </a:prstGeom>
        </p:spPr>
        <p:txBody>
          <a:bodyPr lIns="90000" rIns="900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1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537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73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54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66023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537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14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84755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484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47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02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0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6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3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53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4316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39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853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794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260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1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4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37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325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126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7648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69368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4653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998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8877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68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64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9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607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5109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6234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0432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21071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37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17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1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2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998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31448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76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244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94435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7598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2481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821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39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78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9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1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3" cy="36369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93776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7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56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36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60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1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57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15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14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75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  <p:sp>
        <p:nvSpPr>
          <p:cNvPr id="6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3" cy="4556125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98995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1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66.xml"/><Relationship Id="rId21" Type="http://schemas.openxmlformats.org/officeDocument/2006/relationships/image" Target="../media/image31.png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image" Target="../media/image29.png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21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2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9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47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59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2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95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rgbClr val="003366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rgbClr val="003366"/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BE15E4-9E57-4DBA-960F-9E2FD6A9AAE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4E6C-EA45-4C24-98C0-B13A6E583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jh.nl/" TargetMode="Externa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gin.presenterswall.com/timelineItem/showItem/?id=27850" TargetMode="External"/><Relationship Id="rId1" Type="http://schemas.openxmlformats.org/officeDocument/2006/relationships/slideLayout" Target="../slideLayouts/slideLayout6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3329581"/>
          </a:xfrm>
        </p:spPr>
        <p:txBody>
          <a:bodyPr/>
          <a:lstStyle/>
          <a:p>
            <a:r>
              <a:rPr lang="en-US" dirty="0" smtClean="0"/>
              <a:t>Responsible research conduct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18580"/>
            <a:ext cx="8825658" cy="14964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Chris HJ Hartgerink</a:t>
            </a:r>
          </a:p>
          <a:p>
            <a:r>
              <a:rPr lang="en-US" dirty="0" smtClean="0"/>
              <a:t>October 22, 2015</a:t>
            </a:r>
          </a:p>
          <a:p>
            <a:r>
              <a:rPr lang="en-US" dirty="0" smtClean="0">
                <a:hlinkClick r:id="rId2"/>
              </a:rPr>
              <a:t>www.chjh.nl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chartgerink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smtClean="0"/>
              <a:t>R</a:t>
            </a:r>
            <a:br>
              <a:rPr lang="nl-NL" dirty="0" smtClean="0"/>
            </a:br>
            <a:r>
              <a:rPr lang="nl-NL" dirty="0" smtClean="0"/>
              <a:t>C</a:t>
            </a:r>
            <a:br>
              <a:rPr lang="nl-NL" dirty="0" smtClean="0"/>
            </a:br>
            <a:r>
              <a:rPr lang="nl-NL" dirty="0" smtClean="0"/>
              <a:t>R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0204" y="1757289"/>
            <a:ext cx="572414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8966" y="3424795"/>
            <a:ext cx="752621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16" y="2538805"/>
            <a:ext cx="11106836" cy="1870334"/>
          </a:xfrm>
        </p:spPr>
        <p:txBody>
          <a:bodyPr/>
          <a:lstStyle/>
          <a:p>
            <a:pPr algn="ctr"/>
            <a:r>
              <a:rPr lang="nl-NL" dirty="0" err="1" smtClean="0"/>
              <a:t>Teach</a:t>
            </a:r>
            <a:r>
              <a:rPr lang="nl-NL" dirty="0" smtClean="0"/>
              <a:t> </a:t>
            </a:r>
            <a:r>
              <a:rPr lang="nl-NL" dirty="0" err="1" smtClean="0"/>
              <a:t>what’s</a:t>
            </a:r>
            <a:r>
              <a:rPr lang="nl-NL" dirty="0" smtClean="0"/>
              <a:t> bad </a:t>
            </a:r>
            <a:r>
              <a:rPr lang="nl-NL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908" y="1850316"/>
            <a:ext cx="11106836" cy="3075190"/>
          </a:xfrm>
        </p:spPr>
        <p:txBody>
          <a:bodyPr/>
          <a:lstStyle/>
          <a:p>
            <a:pPr algn="ctr"/>
            <a:r>
              <a:rPr lang="nl-NL" dirty="0" smtClean="0"/>
              <a:t>BUT</a:t>
            </a:r>
            <a:br>
              <a:rPr lang="nl-NL" dirty="0" smtClean="0"/>
            </a:br>
            <a:r>
              <a:rPr lang="nl-NL" dirty="0" err="1"/>
              <a:t>d</a:t>
            </a:r>
            <a:r>
              <a:rPr lang="nl-NL" dirty="0" err="1" smtClean="0"/>
              <a:t>on’t</a:t>
            </a:r>
            <a:r>
              <a:rPr lang="nl-NL" dirty="0" smtClean="0"/>
              <a:t> </a:t>
            </a:r>
            <a:r>
              <a:rPr lang="nl-NL" dirty="0" err="1" smtClean="0"/>
              <a:t>teach</a:t>
            </a:r>
            <a:r>
              <a:rPr lang="nl-NL" dirty="0" smtClean="0"/>
              <a:t> </a:t>
            </a:r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97" y="1581374"/>
            <a:ext cx="11106836" cy="2741704"/>
          </a:xfrm>
        </p:spPr>
        <p:txBody>
          <a:bodyPr/>
          <a:lstStyle/>
          <a:p>
            <a:pPr algn="ctr"/>
            <a:r>
              <a:rPr lang="nl-NL" dirty="0" smtClean="0"/>
              <a:t>For </a:t>
            </a:r>
            <a:r>
              <a:rPr lang="nl-NL" dirty="0" err="1" smtClean="0"/>
              <a:t>example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Plagiarism</a:t>
            </a:r>
            <a:r>
              <a:rPr lang="nl-NL" dirty="0" smtClean="0"/>
              <a:t> =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citing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65" y="2388197"/>
            <a:ext cx="11106836" cy="1622909"/>
          </a:xfrm>
        </p:spPr>
        <p:txBody>
          <a:bodyPr/>
          <a:lstStyle/>
          <a:p>
            <a:pPr algn="ctr"/>
            <a:r>
              <a:rPr lang="nl-NL" dirty="0" err="1" smtClean="0"/>
              <a:t>Why</a:t>
            </a:r>
            <a:r>
              <a:rPr lang="nl-NL" dirty="0" smtClean="0"/>
              <a:t> do we </a:t>
            </a:r>
            <a:r>
              <a:rPr lang="nl-NL" dirty="0" err="1" smtClean="0"/>
              <a:t>cite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</p:spTree>
    <p:extLst>
      <p:ext uri="{BB962C8B-B14F-4D97-AF65-F5344CB8AC3E}">
        <p14:creationId xmlns:p14="http://schemas.microsoft.com/office/powerpoint/2010/main" val="323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8582" y="2540597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ethics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732846" y="2540596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integrity</a:t>
            </a:r>
            <a:endParaRPr lang="en-US" sz="4000" dirty="0"/>
          </a:p>
        </p:txBody>
      </p:sp>
      <p:cxnSp>
        <p:nvCxnSpPr>
          <p:cNvPr id="8" name="Straight Arrow Connector 7"/>
          <p:cNvCxnSpPr>
            <a:stCxn id="3" idx="1"/>
            <a:endCxn id="5" idx="0"/>
          </p:cNvCxnSpPr>
          <p:nvPr/>
        </p:nvCxnSpPr>
        <p:spPr>
          <a:xfrm flipH="1">
            <a:off x="2617639" y="978032"/>
            <a:ext cx="2637362" cy="1562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>
            <a:off x="6943951" y="978032"/>
            <a:ext cx="2667952" cy="15625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</p:spTree>
    <p:extLst>
      <p:ext uri="{BB962C8B-B14F-4D97-AF65-F5344CB8AC3E}">
        <p14:creationId xmlns:p14="http://schemas.microsoft.com/office/powerpoint/2010/main" val="10342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38582" y="2540597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ethics</a:t>
            </a:r>
            <a:endParaRPr lang="en-US" sz="4000" dirty="0"/>
          </a:p>
        </p:txBody>
      </p:sp>
      <p:cxnSp>
        <p:nvCxnSpPr>
          <p:cNvPr id="8" name="Straight Arrow Connector 7"/>
          <p:cNvCxnSpPr>
            <a:stCxn id="3" idx="1"/>
            <a:endCxn id="5" idx="0"/>
          </p:cNvCxnSpPr>
          <p:nvPr/>
        </p:nvCxnSpPr>
        <p:spPr>
          <a:xfrm flipH="1">
            <a:off x="2617639" y="978032"/>
            <a:ext cx="2637362" cy="1562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5832" y="2551336"/>
            <a:ext cx="612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Research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viewed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perspectives</a:t>
            </a:r>
            <a:r>
              <a:rPr lang="nl-NL" sz="2800" dirty="0" smtClean="0"/>
              <a:t> of </a:t>
            </a:r>
            <a:r>
              <a:rPr lang="nl-NL" sz="2800" dirty="0" err="1" smtClean="0"/>
              <a:t>moral</a:t>
            </a:r>
            <a:r>
              <a:rPr lang="nl-NL" sz="2800" dirty="0" smtClean="0"/>
              <a:t> </a:t>
            </a:r>
            <a:r>
              <a:rPr lang="nl-NL" sz="2800" dirty="0" err="1" smtClean="0"/>
              <a:t>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6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55001" y="516367"/>
            <a:ext cx="1688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smtClean="0"/>
              <a:t>RCR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732846" y="2540596"/>
            <a:ext cx="375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Research </a:t>
            </a:r>
            <a:r>
              <a:rPr lang="nl-NL" sz="4000" dirty="0" err="1" smtClean="0"/>
              <a:t>integrity</a:t>
            </a:r>
            <a:endParaRPr lang="en-US" sz="4000" dirty="0"/>
          </a:p>
        </p:txBody>
      </p:sp>
      <p:cxnSp>
        <p:nvCxnSpPr>
          <p:cNvPr id="10" name="Straight Arrow Connector 9"/>
          <p:cNvCxnSpPr>
            <a:stCxn id="3" idx="3"/>
            <a:endCxn id="6" idx="0"/>
          </p:cNvCxnSpPr>
          <p:nvPr/>
        </p:nvCxnSpPr>
        <p:spPr>
          <a:xfrm>
            <a:off x="6943951" y="978032"/>
            <a:ext cx="2667952" cy="15625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1075" y="5838093"/>
            <a:ext cx="994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Steneck</a:t>
            </a:r>
            <a:r>
              <a:rPr lang="en-US" sz="2000" dirty="0"/>
              <a:t>, N. H. (2006). Fostering integrity in research: definitions, current knowledge, and future directions. </a:t>
            </a:r>
            <a:r>
              <a:rPr lang="en-US" sz="2000" i="1" dirty="0"/>
              <a:t>Science and Engineering Ethics</a:t>
            </a:r>
            <a:r>
              <a:rPr lang="en-US" sz="2000" dirty="0"/>
              <a:t>, </a:t>
            </a:r>
            <a:r>
              <a:rPr lang="en-US" sz="2000" i="1" dirty="0"/>
              <a:t>12</a:t>
            </a:r>
            <a:r>
              <a:rPr lang="en-US" sz="2000" dirty="0"/>
              <a:t>(1), 53–74.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745" y="2574660"/>
            <a:ext cx="6121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Research </a:t>
            </a:r>
            <a:r>
              <a:rPr lang="nl-NL" sz="2800" dirty="0" err="1" smtClean="0"/>
              <a:t>behavior</a:t>
            </a:r>
            <a:r>
              <a:rPr lang="nl-NL" sz="2800" dirty="0" smtClean="0"/>
              <a:t> </a:t>
            </a:r>
            <a:r>
              <a:rPr lang="nl-NL" sz="2800" dirty="0" err="1" smtClean="0"/>
              <a:t>viewed</a:t>
            </a:r>
            <a:r>
              <a:rPr lang="nl-NL" sz="2800" dirty="0" smtClean="0"/>
              <a:t> </a:t>
            </a:r>
            <a:r>
              <a:rPr lang="nl-NL" sz="2800" dirty="0" err="1" smtClean="0"/>
              <a:t>from</a:t>
            </a:r>
            <a:r>
              <a:rPr lang="nl-NL" sz="2800" dirty="0" smtClean="0"/>
              <a:t> the </a:t>
            </a:r>
            <a:r>
              <a:rPr lang="nl-NL" sz="2800" dirty="0" err="1" smtClean="0"/>
              <a:t>perspectives</a:t>
            </a:r>
            <a:r>
              <a:rPr lang="nl-NL" sz="2800" dirty="0" smtClean="0"/>
              <a:t> of professional </a:t>
            </a:r>
            <a:r>
              <a:rPr lang="nl-NL" sz="2800" dirty="0" err="1" smtClean="0"/>
              <a:t>standards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81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000" dirty="0" err="1" smtClean="0"/>
              <a:t>Integrity</a:t>
            </a:r>
            <a:r>
              <a:rPr lang="nl-NL" sz="4000" dirty="0" smtClean="0"/>
              <a:t>: </a:t>
            </a:r>
            <a:r>
              <a:rPr lang="nl-NL" sz="4000" dirty="0" err="1" smtClean="0"/>
              <a:t>it</a:t>
            </a:r>
            <a:r>
              <a:rPr lang="nl-NL" sz="4000" dirty="0" smtClean="0"/>
              <a:t> </a:t>
            </a:r>
            <a:r>
              <a:rPr lang="nl-NL" sz="4000" dirty="0" err="1" smtClean="0"/>
              <a:t>goes</a:t>
            </a:r>
            <a:r>
              <a:rPr lang="nl-NL" sz="4000" dirty="0" smtClean="0"/>
              <a:t> </a:t>
            </a:r>
            <a:r>
              <a:rPr lang="nl-NL" sz="4000" dirty="0" err="1" smtClean="0"/>
              <a:t>against</a:t>
            </a:r>
            <a:r>
              <a:rPr lang="nl-NL" sz="4000" dirty="0" smtClean="0"/>
              <a:t> the </a:t>
            </a:r>
            <a:r>
              <a:rPr lang="nl-NL" sz="4000" dirty="0" err="1" smtClean="0"/>
              <a:t>standards</a:t>
            </a:r>
            <a:endParaRPr lang="nl-NL" sz="4000" dirty="0" smtClean="0"/>
          </a:p>
          <a:p>
            <a:r>
              <a:rPr lang="nl-NL" sz="4000" dirty="0" err="1" smtClean="0"/>
              <a:t>Ethics</a:t>
            </a:r>
            <a:r>
              <a:rPr lang="nl-NL" sz="4000" dirty="0" smtClean="0"/>
              <a:t> (</a:t>
            </a:r>
            <a:r>
              <a:rPr lang="nl-NL" sz="4000" dirty="0" err="1" smtClean="0"/>
              <a:t>example</a:t>
            </a:r>
            <a:r>
              <a:rPr lang="nl-NL" sz="4000" dirty="0" smtClean="0"/>
              <a:t>): </a:t>
            </a:r>
            <a:r>
              <a:rPr lang="nl-NL" sz="4000" dirty="0" err="1" smtClean="0"/>
              <a:t>if</a:t>
            </a:r>
            <a:r>
              <a:rPr lang="nl-NL" sz="4000" dirty="0" smtClean="0"/>
              <a:t> </a:t>
            </a:r>
            <a:r>
              <a:rPr lang="nl-NL" sz="4000" dirty="0" err="1" smtClean="0"/>
              <a:t>everyone</a:t>
            </a:r>
            <a:r>
              <a:rPr lang="nl-NL" sz="4000" dirty="0" smtClean="0"/>
              <a:t> </a:t>
            </a:r>
            <a:r>
              <a:rPr lang="nl-NL" sz="4000" dirty="0" err="1" smtClean="0"/>
              <a:t>would</a:t>
            </a:r>
            <a:r>
              <a:rPr lang="nl-NL" sz="4000" dirty="0" smtClean="0"/>
              <a:t> do </a:t>
            </a:r>
            <a:r>
              <a:rPr lang="nl-NL" sz="4000" dirty="0" err="1" smtClean="0"/>
              <a:t>this</a:t>
            </a:r>
            <a:r>
              <a:rPr lang="nl-NL" sz="4000" dirty="0" smtClean="0"/>
              <a:t>, </a:t>
            </a:r>
            <a:r>
              <a:rPr lang="nl-NL" sz="4000" dirty="0" err="1" smtClean="0"/>
              <a:t>science</a:t>
            </a:r>
            <a:r>
              <a:rPr lang="nl-NL" sz="4000" dirty="0" smtClean="0"/>
              <a:t> </a:t>
            </a:r>
            <a:r>
              <a:rPr lang="nl-NL" sz="4000" dirty="0" err="1" smtClean="0"/>
              <a:t>would</a:t>
            </a:r>
            <a:r>
              <a:rPr lang="nl-NL" sz="4000" dirty="0" smtClean="0"/>
              <a:t> break. </a:t>
            </a:r>
            <a:r>
              <a:rPr lang="nl-NL" sz="4000" dirty="0" err="1" smtClean="0"/>
              <a:t>Hence</a:t>
            </a:r>
            <a:r>
              <a:rPr lang="nl-NL" sz="4000" dirty="0" smtClean="0"/>
              <a:t>, </a:t>
            </a:r>
            <a:r>
              <a:rPr lang="nl-NL" sz="4000" dirty="0" err="1" smtClean="0"/>
              <a:t>it</a:t>
            </a:r>
            <a:r>
              <a:rPr lang="nl-NL" sz="4000" dirty="0" smtClean="0"/>
              <a:t> is </a:t>
            </a:r>
            <a:r>
              <a:rPr lang="nl-NL" sz="4000" dirty="0" err="1" smtClean="0"/>
              <a:t>unethical</a:t>
            </a:r>
            <a:r>
              <a:rPr lang="nl-NL" sz="4000" dirty="0" smtClean="0"/>
              <a:t> </a:t>
            </a:r>
            <a:r>
              <a:rPr lang="nl-NL" sz="4000" dirty="0" err="1" smtClean="0"/>
              <a:t>to</a:t>
            </a:r>
            <a:r>
              <a:rPr lang="nl-NL" sz="4000" dirty="0" smtClean="0"/>
              <a:t> do </a:t>
            </a:r>
            <a:r>
              <a:rPr lang="nl-NL" sz="4000" dirty="0" err="1" smtClean="0"/>
              <a:t>this</a:t>
            </a:r>
            <a:r>
              <a:rPr lang="nl-NL" sz="400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87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74942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Who am I?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95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957701" cy="1400530"/>
          </a:xfrm>
        </p:spPr>
        <p:txBody>
          <a:bodyPr/>
          <a:lstStyle/>
          <a:p>
            <a:r>
              <a:rPr lang="nl-NL" dirty="0" err="1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62557" cy="4235580"/>
          </a:xfrm>
        </p:spPr>
        <p:txBody>
          <a:bodyPr>
            <a:normAutofit/>
          </a:bodyPr>
          <a:lstStyle/>
          <a:p>
            <a:r>
              <a:rPr lang="nl-NL" dirty="0" smtClean="0"/>
              <a:t>Setting </a:t>
            </a:r>
            <a:r>
              <a:rPr lang="nl-NL" dirty="0" err="1" smtClean="0"/>
              <a:t>clear</a:t>
            </a:r>
            <a:r>
              <a:rPr lang="nl-NL" dirty="0" smtClean="0"/>
              <a:t> </a:t>
            </a:r>
            <a:r>
              <a:rPr lang="nl-NL" dirty="0" err="1" smtClean="0"/>
              <a:t>standards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research </a:t>
            </a:r>
            <a:r>
              <a:rPr lang="nl-NL" dirty="0" err="1" smtClean="0"/>
              <a:t>practice</a:t>
            </a:r>
            <a:endParaRPr lang="nl-NL" dirty="0" smtClean="0"/>
          </a:p>
          <a:p>
            <a:r>
              <a:rPr lang="nl-NL" dirty="0" smtClean="0"/>
              <a:t>Top-down system</a:t>
            </a:r>
          </a:p>
          <a:p>
            <a:r>
              <a:rPr lang="nl-NL" dirty="0" smtClean="0"/>
              <a:t>Matter of agreement at </a:t>
            </a:r>
            <a:r>
              <a:rPr lang="nl-NL" dirty="0" err="1" smtClean="0"/>
              <a:t>bureaucratic</a:t>
            </a:r>
            <a:r>
              <a:rPr lang="nl-NL" dirty="0" smtClean="0"/>
              <a:t> level</a:t>
            </a:r>
          </a:p>
          <a:p>
            <a:r>
              <a:rPr lang="nl-NL" dirty="0" err="1" smtClean="0"/>
              <a:t>Unambiguous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endParaRPr lang="nl-NL" dirty="0" smtClean="0"/>
          </a:p>
          <a:p>
            <a:r>
              <a:rPr lang="nl-NL" dirty="0" err="1" smtClean="0"/>
              <a:t>Main</a:t>
            </a:r>
            <a:r>
              <a:rPr lang="nl-NL" dirty="0" smtClean="0"/>
              <a:t> question: 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957701" cy="1400530"/>
          </a:xfrm>
        </p:spPr>
        <p:txBody>
          <a:bodyPr/>
          <a:lstStyle/>
          <a:p>
            <a:r>
              <a:rPr lang="nl-NL" dirty="0" err="1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4162557" cy="4235580"/>
          </a:xfrm>
        </p:spPr>
        <p:txBody>
          <a:bodyPr>
            <a:normAutofit/>
          </a:bodyPr>
          <a:lstStyle/>
          <a:p>
            <a:r>
              <a:rPr lang="nl-NL" dirty="0" smtClean="0"/>
              <a:t>Setting </a:t>
            </a:r>
            <a:r>
              <a:rPr lang="nl-NL" dirty="0" err="1" smtClean="0"/>
              <a:t>clear</a:t>
            </a:r>
            <a:r>
              <a:rPr lang="nl-NL" dirty="0" smtClean="0"/>
              <a:t> </a:t>
            </a:r>
            <a:r>
              <a:rPr lang="nl-NL" dirty="0" err="1" smtClean="0"/>
              <a:t>standards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research </a:t>
            </a:r>
            <a:r>
              <a:rPr lang="nl-NL" dirty="0" err="1" smtClean="0"/>
              <a:t>practice</a:t>
            </a:r>
            <a:endParaRPr lang="nl-NL" dirty="0" smtClean="0"/>
          </a:p>
          <a:p>
            <a:r>
              <a:rPr lang="nl-NL" dirty="0" smtClean="0"/>
              <a:t>Top-down system</a:t>
            </a:r>
          </a:p>
          <a:p>
            <a:r>
              <a:rPr lang="nl-NL" dirty="0" smtClean="0"/>
              <a:t>Matter of agreement at </a:t>
            </a:r>
            <a:r>
              <a:rPr lang="nl-NL" dirty="0" err="1" smtClean="0"/>
              <a:t>bureaucratic</a:t>
            </a:r>
            <a:r>
              <a:rPr lang="nl-NL" dirty="0" smtClean="0"/>
              <a:t> level</a:t>
            </a:r>
          </a:p>
          <a:p>
            <a:r>
              <a:rPr lang="nl-NL" dirty="0" err="1" smtClean="0"/>
              <a:t>Unambiguous</a:t>
            </a:r>
            <a:r>
              <a:rPr lang="nl-NL" dirty="0" smtClean="0"/>
              <a:t> </a:t>
            </a:r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endParaRPr lang="nl-NL" dirty="0" smtClean="0"/>
          </a:p>
          <a:p>
            <a:r>
              <a:rPr lang="nl-NL" dirty="0" err="1" smtClean="0"/>
              <a:t>Main</a:t>
            </a:r>
            <a:r>
              <a:rPr lang="nl-NL" dirty="0" smtClean="0"/>
              <a:t> question: 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?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63375" y="432996"/>
            <a:ext cx="295770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 err="1" smtClean="0"/>
              <a:t>Ethics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3375" y="2116810"/>
            <a:ext cx="4162557" cy="286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dirty="0" err="1" smtClean="0"/>
              <a:t>Highly</a:t>
            </a:r>
            <a:r>
              <a:rPr lang="nl-NL" dirty="0" smtClean="0"/>
              <a:t> </a:t>
            </a:r>
            <a:r>
              <a:rPr lang="nl-NL" dirty="0" err="1" smtClean="0"/>
              <a:t>ambiguous</a:t>
            </a:r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belief</a:t>
            </a:r>
            <a:endParaRPr lang="nl-NL" dirty="0"/>
          </a:p>
          <a:p>
            <a:r>
              <a:rPr lang="nl-NL" dirty="0"/>
              <a:t>Bottom-up </a:t>
            </a:r>
            <a:r>
              <a:rPr lang="nl-NL" dirty="0" smtClean="0"/>
              <a:t>approach</a:t>
            </a:r>
          </a:p>
          <a:p>
            <a:r>
              <a:rPr lang="nl-NL" dirty="0" err="1" smtClean="0"/>
              <a:t>Normative</a:t>
            </a:r>
            <a:endParaRPr lang="nl-NL" dirty="0" smtClean="0"/>
          </a:p>
          <a:p>
            <a:r>
              <a:rPr lang="nl-NL" dirty="0" smtClean="0"/>
              <a:t>Persistent </a:t>
            </a:r>
            <a:r>
              <a:rPr lang="nl-NL" dirty="0" err="1" smtClean="0"/>
              <a:t>discussion</a:t>
            </a:r>
            <a:endParaRPr lang="nl-NL" dirty="0" smtClean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11849" y="3184264"/>
            <a:ext cx="14630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32742" y="1722877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err="1" smtClean="0"/>
              <a:t>Virtue</a:t>
            </a:r>
            <a:r>
              <a:rPr lang="nl-NL" sz="6600" dirty="0" smtClean="0"/>
              <a:t> </a:t>
            </a:r>
            <a:r>
              <a:rPr lang="nl-NL" sz="6600" dirty="0" err="1" smtClean="0"/>
              <a:t>ethics</a:t>
            </a:r>
            <a:r>
              <a:rPr lang="nl-NL" sz="6600" dirty="0" smtClean="0"/>
              <a:t>:</a:t>
            </a:r>
          </a:p>
          <a:p>
            <a:pPr algn="ctr"/>
            <a:r>
              <a:rPr lang="nl-NL" sz="6600" dirty="0" err="1" smtClean="0"/>
              <a:t>Build</a:t>
            </a:r>
            <a:r>
              <a:rPr lang="nl-NL" sz="6600" dirty="0" smtClean="0"/>
              <a:t> </a:t>
            </a:r>
            <a:r>
              <a:rPr lang="nl-NL" sz="6600" dirty="0" err="1" smtClean="0"/>
              <a:t>scientific</a:t>
            </a:r>
            <a:r>
              <a:rPr lang="nl-NL" sz="6600" dirty="0" smtClean="0"/>
              <a:t> </a:t>
            </a:r>
            <a:r>
              <a:rPr lang="nl-NL" sz="6600" dirty="0" err="1" smtClean="0"/>
              <a:t>character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95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9560" y="2314547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err="1" smtClean="0"/>
              <a:t>Character</a:t>
            </a:r>
            <a:r>
              <a:rPr lang="nl-NL" sz="6600" dirty="0" smtClean="0"/>
              <a:t> is </a:t>
            </a:r>
            <a:r>
              <a:rPr lang="nl-NL" sz="6600" dirty="0" err="1" smtClean="0"/>
              <a:t>defined</a:t>
            </a:r>
            <a:r>
              <a:rPr lang="nl-NL" sz="6600" dirty="0" smtClean="0"/>
              <a:t> in </a:t>
            </a:r>
            <a:r>
              <a:rPr lang="nl-NL" sz="6600" dirty="0" err="1" smtClean="0"/>
              <a:t>daily</a:t>
            </a:r>
            <a:r>
              <a:rPr lang="nl-NL" sz="6600" dirty="0" smtClean="0"/>
              <a:t> operations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743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NL" sz="6600" dirty="0" smtClean="0"/>
              <a:t>How </a:t>
            </a:r>
            <a:r>
              <a:rPr lang="nl-NL" sz="6600" dirty="0" err="1" smtClean="0"/>
              <a:t>to</a:t>
            </a:r>
            <a:r>
              <a:rPr lang="nl-NL" sz="6600" dirty="0" smtClean="0"/>
              <a:t> deal </a:t>
            </a:r>
            <a:r>
              <a:rPr lang="nl-NL" sz="6600" dirty="0" err="1" smtClean="0"/>
              <a:t>with</a:t>
            </a:r>
            <a:r>
              <a:rPr lang="nl-NL" sz="6600" dirty="0" smtClean="0"/>
              <a:t> </a:t>
            </a:r>
            <a:r>
              <a:rPr lang="nl-NL" sz="6600" dirty="0" err="1" smtClean="0"/>
              <a:t>problems</a:t>
            </a:r>
            <a:r>
              <a:rPr lang="nl-NL" sz="6600" dirty="0" smtClean="0"/>
              <a:t> </a:t>
            </a:r>
            <a:r>
              <a:rPr lang="nl-NL" sz="6600" dirty="0" err="1" smtClean="0"/>
              <a:t>with</a:t>
            </a:r>
            <a:r>
              <a:rPr lang="nl-NL" sz="6600" dirty="0" smtClean="0"/>
              <a:t> </a:t>
            </a:r>
            <a:r>
              <a:rPr lang="nl-NL" sz="6600" dirty="0" err="1" smtClean="0"/>
              <a:t>uncertain</a:t>
            </a:r>
            <a:r>
              <a:rPr lang="nl-NL" sz="6600" dirty="0" smtClean="0"/>
              <a:t> </a:t>
            </a:r>
            <a:r>
              <a:rPr lang="nl-NL" sz="6600" dirty="0" err="1" smtClean="0"/>
              <a:t>outcomes</a:t>
            </a:r>
            <a:r>
              <a:rPr lang="nl-NL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8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Prospective decisions, but retrospective evaluations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47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19" y="186631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Evaluate and discuss problems prospectively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7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20" y="20456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Discuss and document WHY you make decisions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721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operations include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4293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sz="2400" dirty="0" smtClean="0"/>
              <a:t>Data </a:t>
            </a:r>
            <a:r>
              <a:rPr lang="nl-NL" sz="2400" dirty="0" err="1" smtClean="0"/>
              <a:t>sharing</a:t>
            </a:r>
            <a:endParaRPr lang="nl-NL" sz="2400" dirty="0" smtClean="0"/>
          </a:p>
          <a:p>
            <a:r>
              <a:rPr lang="nl-NL" sz="2400" dirty="0" err="1" smtClean="0"/>
              <a:t>Negative</a:t>
            </a:r>
            <a:r>
              <a:rPr lang="nl-NL" sz="2400" dirty="0" smtClean="0"/>
              <a:t> </a:t>
            </a:r>
            <a:r>
              <a:rPr lang="nl-NL" sz="2400" dirty="0" err="1" smtClean="0"/>
              <a:t>results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drawer</a:t>
            </a:r>
            <a:endParaRPr lang="nl-NL" sz="2400" dirty="0" smtClean="0"/>
          </a:p>
          <a:p>
            <a:r>
              <a:rPr lang="nl-NL" sz="2400" dirty="0" smtClean="0"/>
              <a:t>Researcher bias (e.g., </a:t>
            </a:r>
            <a:r>
              <a:rPr lang="nl-NL" sz="2400" dirty="0" err="1" smtClean="0"/>
              <a:t>confirmation</a:t>
            </a:r>
            <a:r>
              <a:rPr lang="nl-NL" sz="2400" dirty="0" smtClean="0"/>
              <a:t> bias)</a:t>
            </a:r>
          </a:p>
          <a:p>
            <a:r>
              <a:rPr lang="nl-NL" sz="2400" dirty="0" err="1" smtClean="0"/>
              <a:t>Sharing</a:t>
            </a:r>
            <a:r>
              <a:rPr lang="nl-NL" sz="2400" dirty="0" smtClean="0"/>
              <a:t> research </a:t>
            </a:r>
            <a:r>
              <a:rPr lang="nl-NL" sz="2400" dirty="0" err="1" smtClean="0"/>
              <a:t>materials</a:t>
            </a:r>
            <a:endParaRPr lang="nl-NL" sz="2400" dirty="0" smtClean="0"/>
          </a:p>
          <a:p>
            <a:r>
              <a:rPr lang="nl-NL" sz="2400" dirty="0" smtClean="0"/>
              <a:t>Making mistakes</a:t>
            </a:r>
          </a:p>
          <a:p>
            <a:r>
              <a:rPr lang="nl-NL" sz="2400" dirty="0" smtClean="0"/>
              <a:t>Research </a:t>
            </a:r>
            <a:r>
              <a:rPr lang="nl-NL" sz="2400" dirty="0" err="1" smtClean="0"/>
              <a:t>documentation</a:t>
            </a:r>
            <a:endParaRPr lang="nl-NL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5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41589"/>
              </p:ext>
            </p:extLst>
          </p:nvPr>
        </p:nvGraphicFramePr>
        <p:xfrm>
          <a:off x="1027187" y="455220"/>
          <a:ext cx="10080666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  <a:gridCol w="5022523"/>
              </a:tblGrid>
              <a:tr h="74427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Counternorm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Particularism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Secrecy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Self-interestedness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Dogmatism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Administration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Quantity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749429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Who am I?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62" y="4149959"/>
            <a:ext cx="643979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05" y="748047"/>
            <a:ext cx="7876190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420" y="2350406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How do you compare?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400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71952" y="3110182"/>
            <a:ext cx="501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Transparency!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30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21433" y="1448790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Improved documentation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4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21433" y="2289959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Publicly share all findings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8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21432" y="3151888"/>
            <a:ext cx="501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Increased accountability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7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21431" y="3913504"/>
            <a:ext cx="5011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Sharing research promotes verification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3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21433" y="4956841"/>
            <a:ext cx="50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Improved project management by researchers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93420"/>
              </p:ext>
            </p:extLst>
          </p:nvPr>
        </p:nvGraphicFramePr>
        <p:xfrm>
          <a:off x="1034638" y="477209"/>
          <a:ext cx="5058143" cy="609694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058143"/>
              </a:tblGrid>
              <a:tr h="46085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Norm</a:t>
                      </a:r>
                      <a:endParaRPr lang="en-US" sz="27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>
                    <a:solidFill>
                      <a:schemeClr val="bg1"/>
                    </a:solidFill>
                  </a:tcPr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Universalism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Communality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Disinterestedness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Skepticism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771202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Governance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  <a:tr h="329406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Quality</a:t>
                      </a:r>
                      <a:endParaRPr lang="en-US" sz="2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00216" marR="100216" marT="100216" marB="100216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33309" y="5328704"/>
            <a:ext cx="5011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Increased quality as a consequence of other norms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07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7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/>
              <a:t>Open </a:t>
            </a:r>
            <a:r>
              <a:rPr lang="nl-NL" sz="4400" dirty="0" err="1" smtClean="0"/>
              <a:t>Science</a:t>
            </a:r>
            <a:r>
              <a:rPr lang="nl-NL" sz="4400" dirty="0" smtClean="0"/>
              <a:t> Framework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92295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err="1" smtClean="0"/>
              <a:t>Dropbox</a:t>
            </a:r>
            <a:r>
              <a:rPr lang="nl-NL" sz="4400" dirty="0" smtClean="0"/>
              <a:t> project folder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>
            <a:off x="4410635" y="3256388"/>
            <a:ext cx="298166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154518"/>
            <a:ext cx="9404723" cy="1400530"/>
          </a:xfrm>
        </p:spPr>
        <p:txBody>
          <a:bodyPr/>
          <a:lstStyle/>
          <a:p>
            <a:pPr algn="ctr"/>
            <a:r>
              <a:rPr lang="en-US" sz="5400" dirty="0" smtClean="0"/>
              <a:t>Interact during the workshop via</a:t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tx1"/>
                </a:solidFill>
                <a:hlinkClick r:id="rId2"/>
              </a:rPr>
              <a:t>ethics.pwall.nl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2277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smtClean="0"/>
              <a:t>Open </a:t>
            </a:r>
            <a:r>
              <a:rPr lang="nl-NL" sz="4400" dirty="0" err="1" smtClean="0"/>
              <a:t>Science</a:t>
            </a:r>
            <a:r>
              <a:rPr lang="nl-NL" sz="4400" dirty="0" smtClean="0"/>
              <a:t> Framework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92295" y="2194559"/>
            <a:ext cx="3668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400" dirty="0" err="1" smtClean="0"/>
              <a:t>Dropbox</a:t>
            </a:r>
            <a:r>
              <a:rPr lang="nl-NL" sz="4400" dirty="0" smtClean="0"/>
              <a:t> project folder</a:t>
            </a:r>
            <a:endParaRPr lang="en-US" sz="4400" dirty="0"/>
          </a:p>
        </p:txBody>
      </p:sp>
      <p:cxnSp>
        <p:nvCxnSpPr>
          <p:cNvPr id="7" name="Straight Arrow Connector 6"/>
          <p:cNvCxnSpPr>
            <a:stCxn id="5" idx="3"/>
            <a:endCxn id="3" idx="1"/>
          </p:cNvCxnSpPr>
          <p:nvPr/>
        </p:nvCxnSpPr>
        <p:spPr>
          <a:xfrm>
            <a:off x="4410635" y="3256388"/>
            <a:ext cx="298166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4501" y="2656223"/>
            <a:ext cx="611392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Example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3702" y="1920100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What to do when confronted with potential breaches?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213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855" y="2673135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err="1" smtClean="0"/>
              <a:t>Pubpeer</a:t>
            </a:r>
            <a:r>
              <a:rPr lang="en-US" sz="6600" dirty="0" smtClean="0"/>
              <a:t> example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657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08855" y="2673135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err="1" smtClean="0"/>
              <a:t>Pubpeer</a:t>
            </a:r>
            <a:r>
              <a:rPr lang="en-US" sz="6600" dirty="0" smtClean="0"/>
              <a:t> example</a:t>
            </a:r>
            <a:endParaRPr lang="en-US" sz="6600" dirty="0"/>
          </a:p>
        </p:txBody>
      </p:sp>
      <p:pic>
        <p:nvPicPr>
          <p:cNvPr id="3" name="Picture 2" descr="https://i.imgur.com/5KvFAV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55" y="179294"/>
            <a:ext cx="901065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480601"/>
            <a:ext cx="7649643" cy="5896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138" y="2259105"/>
            <a:ext cx="693868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Posted on June 6</a:t>
            </a:r>
            <a:r>
              <a:rPr lang="en-US" sz="4000" baseline="30000" dirty="0" smtClean="0">
                <a:solidFill>
                  <a:srgbClr val="FF0000"/>
                </a:solidFill>
              </a:rPr>
              <a:t>th</a:t>
            </a:r>
            <a:r>
              <a:rPr lang="en-US" sz="4000" dirty="0" smtClean="0">
                <a:solidFill>
                  <a:srgbClr val="FF0000"/>
                </a:solidFill>
              </a:rPr>
              <a:t>, 2015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53" y="356574"/>
            <a:ext cx="8363394" cy="62850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22024" y="96818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164" y="1625521"/>
            <a:ext cx="693868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Posted ~August 12, 2015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4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Ethics and integrity are very different</a:t>
            </a:r>
          </a:p>
          <a:p>
            <a:r>
              <a:rPr lang="en-US" dirty="0" smtClean="0"/>
              <a:t>Ethics is a (daily!) struggle</a:t>
            </a:r>
          </a:p>
          <a:p>
            <a:r>
              <a:rPr lang="en-US" dirty="0" smtClean="0"/>
              <a:t>Being transparent about your research is the easiest way to take responsibility, improve accountability, but also increase credibility</a:t>
            </a:r>
          </a:p>
          <a:p>
            <a:r>
              <a:rPr lang="en-US" dirty="0" smtClean="0"/>
              <a:t>What is ethical is determined prospectively, taking into account potential outcomes, but not retrospectively. Decisions cannot and should not be evaluated purely on hindsight</a:t>
            </a:r>
          </a:p>
          <a:p>
            <a:r>
              <a:rPr lang="en-US" dirty="0" smtClean="0"/>
              <a:t>Ethics not universal, so continuous discussion important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28" y="0"/>
            <a:ext cx="6992042" cy="699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11632" y="279864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Cases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4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11632" y="2798641"/>
            <a:ext cx="9615964" cy="1879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/>
              <a:t>Anecdotes of your own?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642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12" y="3261220"/>
            <a:ext cx="9615964" cy="1879436"/>
          </a:xfrm>
        </p:spPr>
        <p:txBody>
          <a:bodyPr/>
          <a:lstStyle/>
          <a:p>
            <a:pPr algn="ctr"/>
            <a:r>
              <a:rPr lang="nl-NL" sz="6600" dirty="0" err="1" smtClean="0"/>
              <a:t>What</a:t>
            </a:r>
            <a:r>
              <a:rPr lang="nl-NL" sz="6600" dirty="0" smtClean="0"/>
              <a:t> are </a:t>
            </a:r>
            <a:r>
              <a:rPr lang="nl-NL" sz="6600" dirty="0" err="1" smtClean="0"/>
              <a:t>your</a:t>
            </a:r>
            <a:r>
              <a:rPr lang="nl-NL" sz="6600" dirty="0" smtClean="0"/>
              <a:t> </a:t>
            </a:r>
            <a:r>
              <a:rPr lang="nl-NL" sz="6600" dirty="0" err="1" smtClean="0"/>
              <a:t>beliefs</a:t>
            </a:r>
            <a:r>
              <a:rPr lang="nl-NL" sz="6600" dirty="0" smtClean="0"/>
              <a:t> </a:t>
            </a:r>
            <a:r>
              <a:rPr lang="nl-NL" sz="6600" dirty="0" err="1" smtClean="0"/>
              <a:t>about</a:t>
            </a:r>
            <a:r>
              <a:rPr lang="nl-NL" sz="6600" dirty="0" smtClean="0"/>
              <a:t> research </a:t>
            </a:r>
            <a:r>
              <a:rPr lang="nl-NL" sz="6600" dirty="0" err="1" smtClean="0"/>
              <a:t>practice</a:t>
            </a:r>
            <a:r>
              <a:rPr lang="nl-NL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870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12" y="3261220"/>
            <a:ext cx="9615964" cy="1879436"/>
          </a:xfrm>
        </p:spPr>
        <p:txBody>
          <a:bodyPr/>
          <a:lstStyle/>
          <a:p>
            <a:pPr algn="ctr"/>
            <a:r>
              <a:rPr lang="nl-NL" sz="6600" dirty="0" err="1" smtClean="0"/>
              <a:t>Future</a:t>
            </a:r>
            <a:r>
              <a:rPr lang="nl-NL" sz="6600" dirty="0" smtClean="0"/>
              <a:t> </a:t>
            </a:r>
            <a:r>
              <a:rPr lang="nl-NL" sz="6600" dirty="0" err="1" smtClean="0"/>
              <a:t>standards</a:t>
            </a:r>
            <a:r>
              <a:rPr lang="nl-NL" sz="6600" dirty="0" smtClean="0"/>
              <a:t> </a:t>
            </a:r>
            <a:r>
              <a:rPr lang="nl-NL" sz="6600" dirty="0" err="1" smtClean="0"/>
              <a:t>will</a:t>
            </a:r>
            <a:r>
              <a:rPr lang="nl-NL" sz="6600" dirty="0" smtClean="0"/>
              <a:t> </a:t>
            </a:r>
            <a:r>
              <a:rPr lang="nl-NL" sz="6600" dirty="0" err="1" smtClean="0"/>
              <a:t>be</a:t>
            </a:r>
            <a:r>
              <a:rPr lang="nl-NL" sz="6600" dirty="0" smtClean="0"/>
              <a:t> set </a:t>
            </a:r>
            <a:r>
              <a:rPr lang="nl-NL" sz="6600" dirty="0" err="1" smtClean="0"/>
              <a:t>by</a:t>
            </a:r>
            <a:r>
              <a:rPr lang="nl-NL" sz="6600" dirty="0" smtClean="0"/>
              <a:t> </a:t>
            </a:r>
            <a:r>
              <a:rPr lang="nl-NL" sz="6600" dirty="0" err="1" smtClean="0"/>
              <a:t>our</a:t>
            </a:r>
            <a:r>
              <a:rPr lang="nl-NL" sz="6600" dirty="0" smtClean="0"/>
              <a:t> </a:t>
            </a:r>
            <a:r>
              <a:rPr lang="nl-NL" sz="6600" dirty="0" err="1" smtClean="0"/>
              <a:t>generation</a:t>
            </a:r>
            <a:r>
              <a:rPr lang="nl-NL" sz="6600" dirty="0" smtClean="0"/>
              <a:t> of </a:t>
            </a:r>
            <a:r>
              <a:rPr lang="nl-NL" sz="6600" dirty="0" err="1" smtClean="0"/>
              <a:t>PhDs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183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7853" y="1757289"/>
            <a:ext cx="5724147" cy="3329581"/>
          </a:xfrm>
        </p:spPr>
        <p:txBody>
          <a:bodyPr/>
          <a:lstStyle/>
          <a:p>
            <a:r>
              <a:rPr lang="nl-NL" dirty="0" err="1" smtClean="0"/>
              <a:t>Falsification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Fabrication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Plagiarism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smtClean="0"/>
              <a:t>R</a:t>
            </a:r>
            <a:br>
              <a:rPr lang="nl-NL" dirty="0" smtClean="0"/>
            </a:br>
            <a:r>
              <a:rPr lang="nl-NL" dirty="0" smtClean="0"/>
              <a:t>C</a:t>
            </a:r>
            <a:br>
              <a:rPr lang="nl-NL" dirty="0" smtClean="0"/>
            </a:br>
            <a:r>
              <a:rPr lang="nl-NL" dirty="0" smtClean="0"/>
              <a:t>R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0204" y="1757289"/>
            <a:ext cx="572414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F</a:t>
            </a:r>
            <a:br>
              <a:rPr lang="nl-NL" smtClean="0"/>
            </a:br>
            <a:r>
              <a:rPr lang="nl-NL" smtClean="0"/>
              <a:t>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8966" y="3424795"/>
            <a:ext cx="752621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637" y="1757289"/>
            <a:ext cx="5724147" cy="3329581"/>
          </a:xfrm>
        </p:spPr>
        <p:txBody>
          <a:bodyPr/>
          <a:lstStyle/>
          <a:p>
            <a:r>
              <a:rPr lang="nl-NL" dirty="0" err="1" smtClean="0"/>
              <a:t>Responsible</a:t>
            </a:r>
            <a:r>
              <a:rPr lang="nl-NL" dirty="0" smtClean="0"/>
              <a:t> </a:t>
            </a:r>
            <a:r>
              <a:rPr lang="nl-NL" dirty="0" err="1" smtClean="0"/>
              <a:t>Conduct</a:t>
            </a:r>
            <a:r>
              <a:rPr lang="nl-NL" dirty="0" smtClean="0"/>
              <a:t>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theme/theme1.xml><?xml version="1.0" encoding="utf-8"?>
<a:theme xmlns:a="http://schemas.openxmlformats.org/drawingml/2006/main" name="_TilburgUniversity 2015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2.xml><?xml version="1.0" encoding="utf-8"?>
<a:theme xmlns:a="http://schemas.openxmlformats.org/drawingml/2006/main" name="_TilburgUniversity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A28840AE-8054-41A4-B4BA-43D2766DF150}"/>
    </a:ext>
  </a:extLst>
</a:theme>
</file>

<file path=ppt/theme/theme3.xml><?xml version="1.0" encoding="utf-8"?>
<a:theme xmlns:a="http://schemas.openxmlformats.org/drawingml/2006/main" name="_TilburgUniversity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7BB1965-7F26-4B11-A708-3B6C6B585A19}"/>
    </a:ext>
  </a:extLst>
</a:theme>
</file>

<file path=ppt/theme/theme4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5.xml><?xml version="1.0" encoding="utf-8"?>
<a:theme xmlns:a="http://schemas.openxmlformats.org/drawingml/2006/main" name="_TilburgUniversity Light Blu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44F0AE8C-0DF6-4186-BA9D-01BBB7D9DAD3}"/>
    </a:ext>
  </a:extLst>
</a:theme>
</file>

<file path=ppt/theme/theme6.xml><?xml version="1.0" encoding="utf-8"?>
<a:theme xmlns:a="http://schemas.openxmlformats.org/drawingml/2006/main" name="_TilburgUniversity Light Green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B36880EA-D15B-4A81-9FBD-11B4B0D8BED4}"/>
    </a:ext>
  </a:extLst>
</a:theme>
</file>

<file path=ppt/theme/theme7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8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_TilburgUniversity</Template>
  <TotalTime>3047</TotalTime>
  <Words>613</Words>
  <Application>Microsoft Office PowerPoint</Application>
  <PresentationFormat>Widescreen</PresentationFormat>
  <Paragraphs>165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Calibri</vt:lpstr>
      <vt:lpstr>Century Gothic</vt:lpstr>
      <vt:lpstr>ScalaSans</vt:lpstr>
      <vt:lpstr>Wingdings 3</vt:lpstr>
      <vt:lpstr>ヒラギノ角ゴ Pro W3</vt:lpstr>
      <vt:lpstr>_TilburgUniversity 2015</vt:lpstr>
      <vt:lpstr>_TilburgUniversity Blue</vt:lpstr>
      <vt:lpstr>_TilburgUniversity Green</vt:lpstr>
      <vt:lpstr>_TilburgUniversity Light Brass</vt:lpstr>
      <vt:lpstr>_TilburgUniversity Light Blue</vt:lpstr>
      <vt:lpstr>_TilburgUniversity Light Green</vt:lpstr>
      <vt:lpstr>_TilburgUniversity Grey</vt:lpstr>
      <vt:lpstr>Ion</vt:lpstr>
      <vt:lpstr>Responsible research conduct</vt:lpstr>
      <vt:lpstr>Who am I?</vt:lpstr>
      <vt:lpstr>Who am I?</vt:lpstr>
      <vt:lpstr>Interact during the workshop via ethics.pwall.nl</vt:lpstr>
      <vt:lpstr>What are your beliefs about research practice?</vt:lpstr>
      <vt:lpstr>Future standards will be set by our generation of PhDs</vt:lpstr>
      <vt:lpstr>Falsification Fabrication Plagiarism</vt:lpstr>
      <vt:lpstr>R C R</vt:lpstr>
      <vt:lpstr>Responsible Conduct of Research</vt:lpstr>
      <vt:lpstr>R C R</vt:lpstr>
      <vt:lpstr>Teach what’s bad practice</vt:lpstr>
      <vt:lpstr>BUT don’t teach what’s good practice</vt:lpstr>
      <vt:lpstr>For example Plagiarism = not citing</vt:lpstr>
      <vt:lpstr>Why do we cite?</vt:lpstr>
      <vt:lpstr>PowerPoint Presentation</vt:lpstr>
      <vt:lpstr>PowerPoint Presentation</vt:lpstr>
      <vt:lpstr>PowerPoint Presentation</vt:lpstr>
      <vt:lpstr>PowerPoint Presentation</vt:lpstr>
      <vt:lpstr>Fabrication</vt:lpstr>
      <vt:lpstr>Integrity</vt:lpstr>
      <vt:lpstr>Integrity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operations include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aways</vt:lpstr>
      <vt:lpstr>PowerPoint Presentation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C.H.J. Hartgerink</dc:creator>
  <cp:lastModifiedBy>C.H.J. Hartgerink</cp:lastModifiedBy>
  <cp:revision>25</cp:revision>
  <dcterms:created xsi:type="dcterms:W3CDTF">2015-10-18T11:31:24Z</dcterms:created>
  <dcterms:modified xsi:type="dcterms:W3CDTF">2015-10-22T09:44:21Z</dcterms:modified>
</cp:coreProperties>
</file>