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69" r:id="rId15"/>
    <p:sldId id="268" r:id="rId16"/>
    <p:sldId id="270" r:id="rId17"/>
    <p:sldId id="271" r:id="rId18"/>
    <p:sldId id="272" r:id="rId19"/>
    <p:sldId id="273" r:id="rId20"/>
    <p:sldId id="275" r:id="rId21"/>
    <p:sldId id="276" r:id="rId22"/>
    <p:sldId id="309" r:id="rId23"/>
    <p:sldId id="310" r:id="rId24"/>
    <p:sldId id="311" r:id="rId25"/>
    <p:sldId id="312" r:id="rId26"/>
    <p:sldId id="277" r:id="rId27"/>
    <p:sldId id="283" r:id="rId28"/>
    <p:sldId id="284" r:id="rId29"/>
    <p:sldId id="285" r:id="rId30"/>
    <p:sldId id="280" r:id="rId31"/>
    <p:sldId id="279" r:id="rId32"/>
    <p:sldId id="281" r:id="rId33"/>
    <p:sldId id="282" r:id="rId34"/>
    <p:sldId id="286"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4" r:id="rId49"/>
    <p:sldId id="301" r:id="rId50"/>
    <p:sldId id="302" r:id="rId51"/>
    <p:sldId id="303" r:id="rId52"/>
    <p:sldId id="306" r:id="rId53"/>
    <p:sldId id="305"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78018" autoAdjust="0"/>
  </p:normalViewPr>
  <p:slideViewPr>
    <p:cSldViewPr snapToGrid="0">
      <p:cViewPr varScale="1">
        <p:scale>
          <a:sx n="58" d="100"/>
          <a:sy n="5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2C31D-E1B1-4496-9818-99920EBD2CD5}"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AF4C6-5D20-4811-BBA6-0E6D3F37CB6E}" type="slidenum">
              <a:rPr lang="en-US" smtClean="0"/>
              <a:t>‹#›</a:t>
            </a:fld>
            <a:endParaRPr lang="en-US"/>
          </a:p>
        </p:txBody>
      </p:sp>
    </p:spTree>
    <p:extLst>
      <p:ext uri="{BB962C8B-B14F-4D97-AF65-F5344CB8AC3E}">
        <p14:creationId xmlns:p14="http://schemas.microsoft.com/office/powerpoint/2010/main" val="223562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How to handle retrospective ethics in a prospective world: a normative framework for responsible conduct of research</a:t>
            </a:r>
          </a:p>
          <a:p>
            <a:r>
              <a:rPr lang="en-US" sz="1200" b="0" i="0" kern="1200" dirty="0" smtClean="0">
                <a:solidFill>
                  <a:schemeClr val="tx1"/>
                </a:solidFill>
                <a:effectLst/>
                <a:latin typeface="+mn-lt"/>
                <a:ea typeface="+mn-ea"/>
                <a:cs typeface="+mn-cs"/>
              </a:rPr>
              <a:t>Responsible conduct of research is crucial throughout science, but what is deemed responsible is fluid and pluralistic. Moreover, the evaluation of you as a researcher is after the fact (i.e., retrospective), while you have to make decisions prior to the fact (i.e., prospective). This causes an inherent asymmetry in the evaluation of your research conduct, presenting itself in the form of hindsight bias. How can you be confident in your prospective decision making if the evaluation of it is dependent on the consequences? Inertia is not an option, so we need something to guide us. In this talk, I extend on a normative framework for responsible conduct of research to guide you in prospective decision making and provide some </a:t>
            </a:r>
            <a:r>
              <a:rPr lang="en-US" sz="1200" b="0" i="0" kern="1200" dirty="0" smtClean="0">
                <a:solidFill>
                  <a:schemeClr val="tx1"/>
                </a:solidFill>
                <a:effectLst/>
                <a:latin typeface="+mn-lt"/>
                <a:ea typeface="+mn-ea"/>
                <a:cs typeface="+mn-cs"/>
              </a:rPr>
              <a:t>practical recommendations to </a:t>
            </a:r>
            <a:r>
              <a:rPr lang="en-US" sz="1200" b="0" i="0" kern="1200" dirty="0" smtClean="0">
                <a:solidFill>
                  <a:schemeClr val="tx1"/>
                </a:solidFill>
                <a:effectLst/>
                <a:latin typeface="+mn-lt"/>
                <a:ea typeface="+mn-ea"/>
                <a:cs typeface="+mn-cs"/>
              </a:rPr>
              <a:t>embody it in your work.</a:t>
            </a:r>
          </a:p>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a:t>
            </a:fld>
            <a:endParaRPr lang="en-US"/>
          </a:p>
        </p:txBody>
      </p:sp>
    </p:spTree>
    <p:extLst>
      <p:ext uri="{BB962C8B-B14F-4D97-AF65-F5344CB8AC3E}">
        <p14:creationId xmlns:p14="http://schemas.microsoft.com/office/powerpoint/2010/main" val="3502777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of assessing where your potential blind spots</a:t>
            </a:r>
            <a:r>
              <a:rPr lang="en-US" baseline="0" dirty="0" smtClean="0"/>
              <a:t> are, is to look at where you make mistakes. If you make a genuine mistake, that’s ok, because we are still in training. But do your due diligence, and think about why this mistake occurred. A coding error? Was the error made because you worked until 2 in the morning and did not check your work the next day? Learn from these mistakes.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10</a:t>
            </a:fld>
            <a:endParaRPr lang="en-US"/>
          </a:p>
        </p:txBody>
      </p:sp>
    </p:spTree>
    <p:extLst>
      <p:ext uri="{BB962C8B-B14F-4D97-AF65-F5344CB8AC3E}">
        <p14:creationId xmlns:p14="http://schemas.microsoft.com/office/powerpoint/2010/main" val="246073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Genuine mistakes, do not matter,</a:t>
            </a:r>
            <a:r>
              <a:rPr lang="en-US" baseline="0" dirty="0" smtClean="0"/>
              <a:t> because they were unforeseen. </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11</a:t>
            </a:fld>
            <a:endParaRPr lang="en-US"/>
          </a:p>
        </p:txBody>
      </p:sp>
    </p:spTree>
    <p:extLst>
      <p:ext uri="{BB962C8B-B14F-4D97-AF65-F5344CB8AC3E}">
        <p14:creationId xmlns:p14="http://schemas.microsoft.com/office/powerpoint/2010/main" val="109706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other words, prospectively assessing that a new type of mistake will occur is not possible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13</a:t>
            </a:fld>
            <a:endParaRPr lang="en-US"/>
          </a:p>
        </p:txBody>
      </p:sp>
    </p:spTree>
    <p:extLst>
      <p:ext uri="{BB962C8B-B14F-4D97-AF65-F5344CB8AC3E}">
        <p14:creationId xmlns:p14="http://schemas.microsoft.com/office/powerpoint/2010/main" val="389348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other words, prospectively assessing that a new type of mistake will occur is not possible and we should focus on the future, to see what we can do to prevent these mistakes from happening again</a:t>
            </a:r>
            <a:r>
              <a:rPr lang="en-US" baseline="0" dirty="0" smtClean="0"/>
              <a:t>. Use the hindsight bias in your favor by fixing the result.</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14</a:t>
            </a:fld>
            <a:endParaRPr lang="en-US"/>
          </a:p>
        </p:txBody>
      </p:sp>
    </p:spTree>
    <p:extLst>
      <p:ext uri="{BB962C8B-B14F-4D97-AF65-F5344CB8AC3E}">
        <p14:creationId xmlns:p14="http://schemas.microsoft.com/office/powerpoint/2010/main" val="307562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repeatedly make the same mistake,</a:t>
            </a:r>
            <a:r>
              <a:rPr lang="en-US" baseline="0" dirty="0" smtClean="0"/>
              <a:t> this is foreseeable and a </a:t>
            </a:r>
            <a:r>
              <a:rPr lang="en-US" baseline="0" dirty="0" err="1" smtClean="0"/>
              <a:t>blamage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15</a:t>
            </a:fld>
            <a:endParaRPr lang="en-US"/>
          </a:p>
        </p:txBody>
      </p:sp>
    </p:spTree>
    <p:extLst>
      <p:ext uri="{BB962C8B-B14F-4D97-AF65-F5344CB8AC3E}">
        <p14:creationId xmlns:p14="http://schemas.microsoft.com/office/powerpoint/2010/main" val="3960653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made several mistakes previously in</a:t>
            </a:r>
            <a:r>
              <a:rPr lang="en-US" baseline="0" dirty="0" smtClean="0"/>
              <a:t> rounding numbers in a paper (easily made mistake). Can be trivial errors, but can also be very important, such as p-values!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16</a:t>
            </a:fld>
            <a:endParaRPr lang="en-US"/>
          </a:p>
        </p:txBody>
      </p:sp>
    </p:spTree>
    <p:extLst>
      <p:ext uri="{BB962C8B-B14F-4D97-AF65-F5344CB8AC3E}">
        <p14:creationId xmlns:p14="http://schemas.microsoft.com/office/powerpoint/2010/main" val="368976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here p-values reported as equal to .05, which we recalculated. The red box depicts p-values that were potentially incorrectly rounded and resulted in a significant interpretation where no statistical significance was found! Quite the consequence of a rounding error</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17</a:t>
            </a:fld>
            <a:endParaRPr lang="en-US"/>
          </a:p>
        </p:txBody>
      </p:sp>
    </p:spTree>
    <p:extLst>
      <p:ext uri="{BB962C8B-B14F-4D97-AF65-F5344CB8AC3E}">
        <p14:creationId xmlns:p14="http://schemas.microsoft.com/office/powerpoint/2010/main" val="1442307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why our</a:t>
            </a:r>
            <a:r>
              <a:rPr lang="en-US" baseline="0" dirty="0" smtClean="0"/>
              <a:t> research group started implementing </a:t>
            </a:r>
            <a:r>
              <a:rPr lang="en-US" dirty="0" smtClean="0"/>
              <a:t>co-pilot model in our research group. In this case, there are always two researchers who</a:t>
            </a:r>
            <a:r>
              <a:rPr lang="en-US" baseline="0" dirty="0" smtClean="0"/>
              <a:t> verify the analysis script and the numbers reported in the paper. This helps us prevent mistakes on a regular basis, and helps us make our result more easily reproducible.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18</a:t>
            </a:fld>
            <a:endParaRPr lang="en-US"/>
          </a:p>
        </p:txBody>
      </p:sp>
    </p:spTree>
    <p:extLst>
      <p:ext uri="{BB962C8B-B14F-4D97-AF65-F5344CB8AC3E}">
        <p14:creationId xmlns:p14="http://schemas.microsoft.com/office/powerpoint/2010/main" val="2220109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 a short recap of this first part, we saw that mentoring styles affect your</a:t>
            </a:r>
            <a:r>
              <a:rPr lang="en-US" baseline="0" dirty="0" smtClean="0"/>
              <a:t> research development, and that determining how you are mentored also helps inform you on aspects that you can benefit from spending some effort on. Also, making mistakes is OK if you learn from them.</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19</a:t>
            </a:fld>
            <a:endParaRPr lang="en-US"/>
          </a:p>
        </p:txBody>
      </p:sp>
    </p:spTree>
    <p:extLst>
      <p:ext uri="{BB962C8B-B14F-4D97-AF65-F5344CB8AC3E}">
        <p14:creationId xmlns:p14="http://schemas.microsoft.com/office/powerpoint/2010/main" val="2191068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a:t>
            </a:r>
            <a:r>
              <a:rPr lang="en-US" baseline="0" dirty="0" smtClean="0"/>
              <a:t>n we talk about problems in research practice we frequently talk about problems that have uncertain outcomes, and because the outcomes are uncertain they become dilemma’s.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20</a:t>
            </a:fld>
            <a:endParaRPr lang="en-US"/>
          </a:p>
        </p:txBody>
      </p:sp>
    </p:spTree>
    <p:extLst>
      <p:ext uri="{BB962C8B-B14F-4D97-AF65-F5344CB8AC3E}">
        <p14:creationId xmlns:p14="http://schemas.microsoft.com/office/powerpoint/2010/main" val="381694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PhD is all</a:t>
            </a:r>
            <a:r>
              <a:rPr lang="en-US" sz="1200" b="1" i="0" kern="1200" baseline="0" dirty="0" smtClean="0">
                <a:solidFill>
                  <a:schemeClr val="tx1"/>
                </a:solidFill>
                <a:effectLst/>
                <a:latin typeface="+mn-lt"/>
                <a:ea typeface="+mn-ea"/>
                <a:cs typeface="+mn-cs"/>
              </a:rPr>
              <a:t> about developing research skills; be it the skill to delve into a topic, find all research, understand the research, finding the limits of it, but also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a:t>
            </a:fld>
            <a:endParaRPr lang="en-US"/>
          </a:p>
        </p:txBody>
      </p:sp>
    </p:spTree>
    <p:extLst>
      <p:ext uri="{BB962C8B-B14F-4D97-AF65-F5344CB8AC3E}">
        <p14:creationId xmlns:p14="http://schemas.microsoft.com/office/powerpoint/2010/main" val="854221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 that</a:t>
            </a:r>
            <a:r>
              <a:rPr lang="en-US" baseline="0" dirty="0" smtClean="0"/>
              <a:t> dealing with uncertain outcomes is a large part of ethics in research.  In other words, ethics deals with uncertain outcomes which have to be assessed prior to the fact, and a decision has to be reached. If we make no decision, research cannot progress, and we stagnate.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21</a:t>
            </a:fld>
            <a:endParaRPr lang="en-US"/>
          </a:p>
        </p:txBody>
      </p:sp>
    </p:spTree>
    <p:extLst>
      <p:ext uri="{BB962C8B-B14F-4D97-AF65-F5344CB8AC3E}">
        <p14:creationId xmlns:p14="http://schemas.microsoft.com/office/powerpoint/2010/main" val="3832715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22</a:t>
            </a:fld>
            <a:endParaRPr lang="en-US"/>
          </a:p>
        </p:txBody>
      </p:sp>
    </p:spTree>
    <p:extLst>
      <p:ext uri="{BB962C8B-B14F-4D97-AF65-F5344CB8AC3E}">
        <p14:creationId xmlns:p14="http://schemas.microsoft.com/office/powerpoint/2010/main" val="3807849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23</a:t>
            </a:fld>
            <a:endParaRPr lang="en-US"/>
          </a:p>
        </p:txBody>
      </p:sp>
    </p:spTree>
    <p:extLst>
      <p:ext uri="{BB962C8B-B14F-4D97-AF65-F5344CB8AC3E}">
        <p14:creationId xmlns:p14="http://schemas.microsoft.com/office/powerpoint/2010/main" val="1512126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24</a:t>
            </a:fld>
            <a:endParaRPr lang="en-US"/>
          </a:p>
        </p:txBody>
      </p:sp>
    </p:spTree>
    <p:extLst>
      <p:ext uri="{BB962C8B-B14F-4D97-AF65-F5344CB8AC3E}">
        <p14:creationId xmlns:p14="http://schemas.microsoft.com/office/powerpoint/2010/main" val="26217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25</a:t>
            </a:fld>
            <a:endParaRPr lang="en-US"/>
          </a:p>
        </p:txBody>
      </p:sp>
    </p:spTree>
    <p:extLst>
      <p:ext uri="{BB962C8B-B14F-4D97-AF65-F5344CB8AC3E}">
        <p14:creationId xmlns:p14="http://schemas.microsoft.com/office/powerpoint/2010/main" val="2567064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hear this, it does not make sense that we often</a:t>
            </a:r>
            <a:r>
              <a:rPr lang="en-US" baseline="0" dirty="0" smtClean="0"/>
              <a:t> are assessed by the actual outcomes. The morality of a decision is not affected by its outcome, if the decision was made in uncertainty. Moreover, trying to deal with ethical problems is discouraged when we are assessed in hindsight; it just promotes cutting corners. So what to do about this problem? Let us first consider a case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26</a:t>
            </a:fld>
            <a:endParaRPr lang="en-US"/>
          </a:p>
        </p:txBody>
      </p:sp>
    </p:spTree>
    <p:extLst>
      <p:ext uri="{BB962C8B-B14F-4D97-AF65-F5344CB8AC3E}">
        <p14:creationId xmlns:p14="http://schemas.microsoft.com/office/powerpoint/2010/main" val="1807782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for who would send it, and who would not</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27</a:t>
            </a:fld>
            <a:endParaRPr lang="en-US"/>
          </a:p>
        </p:txBody>
      </p:sp>
    </p:spTree>
    <p:extLst>
      <p:ext uri="{BB962C8B-B14F-4D97-AF65-F5344CB8AC3E}">
        <p14:creationId xmlns:p14="http://schemas.microsoft.com/office/powerpoint/2010/main" val="2485386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Posits you as false accuser and creates a negative evaluation of decision to send it</a:t>
            </a:r>
          </a:p>
          <a:p>
            <a:pPr marL="228600" indent="-228600">
              <a:buAutoNum type="arabicPeriod"/>
            </a:pPr>
            <a:r>
              <a:rPr lang="en-US" baseline="0" dirty="0" smtClean="0"/>
              <a:t>Posits you as the snitch who did a good thing in the end</a:t>
            </a:r>
          </a:p>
          <a:p>
            <a:pPr marL="228600" indent="-228600">
              <a:buAutoNum type="arabicPeriod"/>
            </a:pPr>
            <a:endParaRPr lang="en-US" baseline="0" dirty="0" smtClean="0"/>
          </a:p>
          <a:p>
            <a:pPr marL="0" indent="0">
              <a:buNone/>
            </a:pPr>
            <a:r>
              <a:rPr lang="en-US" baseline="0" dirty="0" smtClean="0"/>
              <a:t>Would you have still decided to send the report knowing that your actions would be evaluated in a more negative light depending on the outcome?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28</a:t>
            </a:fld>
            <a:endParaRPr lang="en-US"/>
          </a:p>
        </p:txBody>
      </p:sp>
    </p:spTree>
    <p:extLst>
      <p:ext uri="{BB962C8B-B14F-4D97-AF65-F5344CB8AC3E}">
        <p14:creationId xmlns:p14="http://schemas.microsoft.com/office/powerpoint/2010/main" val="761447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can we help deal with this problem of assessing ethical decisions in light of actual outcomes?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29</a:t>
            </a:fld>
            <a:endParaRPr lang="en-US"/>
          </a:p>
        </p:txBody>
      </p:sp>
    </p:spTree>
    <p:extLst>
      <p:ext uri="{BB962C8B-B14F-4D97-AF65-F5344CB8AC3E}">
        <p14:creationId xmlns:p14="http://schemas.microsoft.com/office/powerpoint/2010/main" val="3534192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we can be aware of this hindsight bias and call it out when we are being assessed in a retrospective manner. This will help regain focus on how to evaluate the situation, so try and sketch the situation you were in when you had to make a decision to make them understand the context it took place in and mitigate the effects of hindsight.</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30</a:t>
            </a:fld>
            <a:endParaRPr lang="en-US"/>
          </a:p>
        </p:txBody>
      </p:sp>
    </p:spTree>
    <p:extLst>
      <p:ext uri="{BB962C8B-B14F-4D97-AF65-F5344CB8AC3E}">
        <p14:creationId xmlns:p14="http://schemas.microsoft.com/office/powerpoint/2010/main" val="105177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How to conduct your research responsibly. In</a:t>
            </a:r>
            <a:r>
              <a:rPr lang="en-US" sz="1200" b="1" i="0" kern="1200" baseline="0" dirty="0" smtClean="0">
                <a:solidFill>
                  <a:schemeClr val="tx1"/>
                </a:solidFill>
                <a:effectLst/>
                <a:latin typeface="+mn-lt"/>
                <a:ea typeface="+mn-ea"/>
                <a:cs typeface="+mn-cs"/>
              </a:rPr>
              <a:t> recent years, this has received much attention with scandals abound, so the increased attention is welcome but also a harsh reminder that ethics and integrity have been on the backburner for a long time.</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a:t>
            </a:fld>
            <a:endParaRPr lang="en-US"/>
          </a:p>
        </p:txBody>
      </p:sp>
    </p:spTree>
    <p:extLst>
      <p:ext uri="{BB962C8B-B14F-4D97-AF65-F5344CB8AC3E}">
        <p14:creationId xmlns:p14="http://schemas.microsoft.com/office/powerpoint/2010/main" val="1335900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Secondly, we can help increase awareness of the difficulty of ethical</a:t>
            </a:r>
            <a:r>
              <a:rPr lang="en-US" baseline="0" dirty="0" smtClean="0"/>
              <a:t> problems by openly discussing about them, indicating the troubles when we are still in the decision phase. If we all did this, it would be easier to get in the mindset of assessing a problem in a prospective manner and assessing whether the choice that lead to an unlucky outcome was responsible nonetheless. Additionally, if a bad outcome does occur, those you discussed with can help you assess whether you should have foreseen and what can be learned</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31</a:t>
            </a:fld>
            <a:endParaRPr lang="en-US"/>
          </a:p>
        </p:txBody>
      </p:sp>
    </p:spTree>
    <p:extLst>
      <p:ext uri="{BB962C8B-B14F-4D97-AF65-F5344CB8AC3E}">
        <p14:creationId xmlns:p14="http://schemas.microsoft.com/office/powerpoint/2010/main" val="2091976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 similarly to discussing the problem with others, documenting</a:t>
            </a:r>
            <a:r>
              <a:rPr lang="en-US" baseline="0" dirty="0" smtClean="0"/>
              <a:t> </a:t>
            </a:r>
            <a:r>
              <a:rPr lang="en-US" dirty="0" smtClean="0"/>
              <a:t>why we make decisions helps others to see how we came to our decision prospectively or what you did once you found out you made a</a:t>
            </a:r>
            <a:r>
              <a:rPr lang="en-US" baseline="0" dirty="0" smtClean="0"/>
              <a:t> mistake. Then,</a:t>
            </a:r>
            <a:r>
              <a:rPr lang="en-US" dirty="0" smtClean="0"/>
              <a:t> others can decide whether</a:t>
            </a:r>
            <a:r>
              <a:rPr lang="en-US" baseline="0" dirty="0" smtClean="0"/>
              <a:t> they agree with the decision or not from a prospective manner, instead of trying to make you explain why decided what you decided IN LIGHT OF the outcome.</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32</a:t>
            </a:fld>
            <a:endParaRPr lang="en-US"/>
          </a:p>
        </p:txBody>
      </p:sp>
    </p:spTree>
    <p:extLst>
      <p:ext uri="{BB962C8B-B14F-4D97-AF65-F5344CB8AC3E}">
        <p14:creationId xmlns:p14="http://schemas.microsoft.com/office/powerpoint/2010/main" val="364073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this is</a:t>
            </a:r>
            <a:r>
              <a:rPr lang="en-US" baseline="0" dirty="0" smtClean="0"/>
              <a:t> a paper-by-paper specification of decisions made for a meta-analysis I coded. I would hardly be able to remember that I made an error for this specific paper and therefore adjusted the coding, so I am glad I noted it down, making me able to account for the coding better.</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33</a:t>
            </a:fld>
            <a:endParaRPr lang="en-US"/>
          </a:p>
        </p:txBody>
      </p:sp>
    </p:spTree>
    <p:extLst>
      <p:ext uri="{BB962C8B-B14F-4D97-AF65-F5344CB8AC3E}">
        <p14:creationId xmlns:p14="http://schemas.microsoft.com/office/powerpoint/2010/main" val="717179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things add up to be more open about your research.</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34</a:t>
            </a:fld>
            <a:endParaRPr lang="en-US"/>
          </a:p>
        </p:txBody>
      </p:sp>
    </p:spTree>
    <p:extLst>
      <p:ext uri="{BB962C8B-B14F-4D97-AF65-F5344CB8AC3E}">
        <p14:creationId xmlns:p14="http://schemas.microsoft.com/office/powerpoint/2010/main" val="42288957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 book chapter, or the files for the</a:t>
            </a:r>
            <a:r>
              <a:rPr lang="en-US" baseline="0" dirty="0" smtClean="0"/>
              <a:t> talks.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44</a:t>
            </a:fld>
            <a:endParaRPr lang="en-US"/>
          </a:p>
        </p:txBody>
      </p:sp>
    </p:spTree>
    <p:extLst>
      <p:ext uri="{BB962C8B-B14F-4D97-AF65-F5344CB8AC3E}">
        <p14:creationId xmlns:p14="http://schemas.microsoft.com/office/powerpoint/2010/main" val="3449017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45</a:t>
            </a:fld>
            <a:endParaRPr lang="en-US"/>
          </a:p>
        </p:txBody>
      </p:sp>
    </p:spTree>
    <p:extLst>
      <p:ext uri="{BB962C8B-B14F-4D97-AF65-F5344CB8AC3E}">
        <p14:creationId xmlns:p14="http://schemas.microsoft.com/office/powerpoint/2010/main" val="213476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46</a:t>
            </a:fld>
            <a:endParaRPr lang="en-US"/>
          </a:p>
        </p:txBody>
      </p:sp>
    </p:spTree>
    <p:extLst>
      <p:ext uri="{BB962C8B-B14F-4D97-AF65-F5344CB8AC3E}">
        <p14:creationId xmlns:p14="http://schemas.microsoft.com/office/powerpoint/2010/main" val="847966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pubpeer</a:t>
            </a:r>
            <a:r>
              <a:rPr lang="en-US" dirty="0" smtClean="0"/>
              <a:t> website here for a short demo</a:t>
            </a:r>
          </a:p>
          <a:p>
            <a:r>
              <a:rPr lang="en-US" dirty="0" smtClean="0"/>
              <a:t>Just</a:t>
            </a:r>
            <a:r>
              <a:rPr lang="en-US" baseline="0" dirty="0" smtClean="0"/>
              <a:t> go to the featured section</a:t>
            </a:r>
          </a:p>
          <a:p>
            <a:r>
              <a:rPr lang="en-US" baseline="0" dirty="0" smtClean="0"/>
              <a:t>Especially helpful when it is OUTSIDE of your university</a:t>
            </a:r>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47</a:t>
            </a:fld>
            <a:endParaRPr lang="en-US"/>
          </a:p>
        </p:txBody>
      </p:sp>
    </p:spTree>
    <p:extLst>
      <p:ext uri="{BB962C8B-B14F-4D97-AF65-F5344CB8AC3E}">
        <p14:creationId xmlns:p14="http://schemas.microsoft.com/office/powerpoint/2010/main" val="1033684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48</a:t>
            </a:fld>
            <a:endParaRPr lang="en-US"/>
          </a:p>
        </p:txBody>
      </p:sp>
    </p:spTree>
    <p:extLst>
      <p:ext uri="{BB962C8B-B14F-4D97-AF65-F5344CB8AC3E}">
        <p14:creationId xmlns:p14="http://schemas.microsoft.com/office/powerpoint/2010/main" val="2280138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33A3B-D2C3-4ED0-8F81-37EE8E55BC19}" type="slidenum">
              <a:rPr lang="en-US" smtClean="0"/>
              <a:t>52</a:t>
            </a:fld>
            <a:endParaRPr lang="en-US"/>
          </a:p>
        </p:txBody>
      </p:sp>
    </p:spTree>
    <p:extLst>
      <p:ext uri="{BB962C8B-B14F-4D97-AF65-F5344CB8AC3E}">
        <p14:creationId xmlns:p14="http://schemas.microsoft.com/office/powerpoint/2010/main" val="174930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And it is a hard truth that the way you are taught your research skills, directly</a:t>
            </a:r>
            <a:r>
              <a:rPr lang="en-US" sz="1200" b="1" i="0" kern="1200" baseline="0" dirty="0" smtClean="0">
                <a:solidFill>
                  <a:schemeClr val="tx1"/>
                </a:solidFill>
                <a:effectLst/>
                <a:latin typeface="+mn-lt"/>
                <a:ea typeface="+mn-ea"/>
                <a:cs typeface="+mn-cs"/>
              </a:rPr>
              <a:t> affects your way of dealing with problems during your research career.</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4</a:t>
            </a:fld>
            <a:endParaRPr lang="en-US"/>
          </a:p>
        </p:txBody>
      </p:sp>
    </p:spTree>
    <p:extLst>
      <p:ext uri="{BB962C8B-B14F-4D97-AF65-F5344CB8AC3E}">
        <p14:creationId xmlns:p14="http://schemas.microsoft.com/office/powerpoint/2010/main" val="22122150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54</a:t>
            </a:fld>
            <a:endParaRPr lang="en-US"/>
          </a:p>
        </p:txBody>
      </p:sp>
    </p:spTree>
    <p:extLst>
      <p:ext uri="{BB962C8B-B14F-4D97-AF65-F5344CB8AC3E}">
        <p14:creationId xmlns:p14="http://schemas.microsoft.com/office/powerpoint/2010/main" val="267528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For</a:t>
            </a:r>
            <a:r>
              <a:rPr lang="en-US" sz="1200" b="1" i="0" kern="1200" baseline="0" dirty="0" smtClean="0">
                <a:solidFill>
                  <a:schemeClr val="tx1"/>
                </a:solidFill>
                <a:effectLst/>
                <a:latin typeface="+mn-lt"/>
                <a:ea typeface="+mn-ea"/>
                <a:cs typeface="+mn-cs"/>
              </a:rPr>
              <a:t> example, your mentor/supervisor can introduce you to the field of research in different ways, by using different mentoring styles. Especially early career researchers such as us are susceptible to these influences</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5</a:t>
            </a:fld>
            <a:endParaRPr lang="en-US"/>
          </a:p>
        </p:txBody>
      </p:sp>
    </p:spTree>
    <p:extLst>
      <p:ext uri="{BB962C8B-B14F-4D97-AF65-F5344CB8AC3E}">
        <p14:creationId xmlns:p14="http://schemas.microsoft.com/office/powerpoint/2010/main" val="2250225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 recognizing the different mentoring styles is useful</a:t>
            </a:r>
            <a:r>
              <a:rPr lang="en-US" sz="1200" b="1" i="0" kern="1200" baseline="0" dirty="0" smtClean="0">
                <a:solidFill>
                  <a:schemeClr val="tx1"/>
                </a:solidFill>
                <a:effectLst/>
                <a:latin typeface="+mn-lt"/>
                <a:ea typeface="+mn-ea"/>
                <a:cs typeface="+mn-cs"/>
              </a:rPr>
              <a:t> to beware for your </a:t>
            </a:r>
            <a:r>
              <a:rPr lang="en-US" sz="1200" b="1" i="0" kern="1200" baseline="0" dirty="0" err="1" smtClean="0">
                <a:solidFill>
                  <a:schemeClr val="tx1"/>
                </a:solidFill>
                <a:effectLst/>
                <a:latin typeface="+mn-lt"/>
                <a:ea typeface="+mn-ea"/>
                <a:cs typeface="+mn-cs"/>
              </a:rPr>
              <a:t>blindspots</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wrt</a:t>
            </a:r>
            <a:r>
              <a:rPr lang="en-US" sz="1200" b="1" i="0" kern="1200" baseline="0" dirty="0" smtClean="0">
                <a:solidFill>
                  <a:schemeClr val="tx1"/>
                </a:solidFill>
                <a:effectLst/>
                <a:latin typeface="+mn-lt"/>
                <a:ea typeface="+mn-ea"/>
                <a:cs typeface="+mn-cs"/>
              </a:rPr>
              <a:t> research practice. </a:t>
            </a:r>
            <a:r>
              <a:rPr lang="en-US" sz="1200" b="1" i="0" kern="1200" dirty="0" smtClean="0">
                <a:solidFill>
                  <a:schemeClr val="tx1"/>
                </a:solidFill>
                <a:effectLst/>
                <a:latin typeface="+mn-lt"/>
                <a:ea typeface="+mn-ea"/>
                <a:cs typeface="+mn-cs"/>
              </a:rPr>
              <a:t>For</a:t>
            </a:r>
            <a:r>
              <a:rPr lang="en-US" sz="1200" b="1" i="0" kern="1200" baseline="0" dirty="0" smtClean="0">
                <a:solidFill>
                  <a:schemeClr val="tx1"/>
                </a:solidFill>
                <a:effectLst/>
                <a:latin typeface="+mn-lt"/>
                <a:ea typeface="+mn-ea"/>
                <a:cs typeface="+mn-cs"/>
              </a:rPr>
              <a:t> example:</a:t>
            </a:r>
          </a:p>
          <a:p>
            <a:pPr marL="228600" indent="-228600">
              <a:buAutoNum type="arabicPeriod"/>
            </a:pPr>
            <a:r>
              <a:rPr lang="en-US" sz="1200" b="0" i="0" kern="1200" baseline="0" dirty="0" smtClean="0">
                <a:solidFill>
                  <a:schemeClr val="tx1"/>
                </a:solidFill>
                <a:effectLst/>
                <a:latin typeface="+mn-lt"/>
                <a:ea typeface="+mn-ea"/>
                <a:cs typeface="+mn-cs"/>
              </a:rPr>
              <a:t>Ethics = discussing ethical problems</a:t>
            </a:r>
          </a:p>
          <a:p>
            <a:pPr marL="228600" indent="-228600">
              <a:buAutoNum type="arabicPeriod"/>
            </a:pPr>
            <a:r>
              <a:rPr lang="en-US" sz="1200" b="0" i="0" kern="1200" baseline="0" dirty="0" smtClean="0">
                <a:solidFill>
                  <a:schemeClr val="tx1"/>
                </a:solidFill>
                <a:effectLst/>
                <a:latin typeface="+mn-lt"/>
                <a:ea typeface="+mn-ea"/>
                <a:cs typeface="+mn-cs"/>
              </a:rPr>
              <a:t>Research = good research practice</a:t>
            </a:r>
          </a:p>
          <a:p>
            <a:pPr marL="228600" indent="-228600">
              <a:buAutoNum type="arabicPeriod"/>
            </a:pPr>
            <a:r>
              <a:rPr lang="en-US" sz="1200" b="0" i="0" kern="1200" baseline="0" dirty="0" smtClean="0">
                <a:solidFill>
                  <a:schemeClr val="tx1"/>
                </a:solidFill>
                <a:effectLst/>
                <a:latin typeface="+mn-lt"/>
                <a:ea typeface="+mn-ea"/>
                <a:cs typeface="+mn-cs"/>
              </a:rPr>
              <a:t>Survival = art of surviving in your field</a:t>
            </a:r>
          </a:p>
          <a:p>
            <a:pPr marL="228600" indent="-228600">
              <a:buAutoNum type="arabicPeriod"/>
            </a:pPr>
            <a:r>
              <a:rPr lang="en-US" sz="1200" b="0" i="0" kern="1200" baseline="0" dirty="0" smtClean="0">
                <a:solidFill>
                  <a:schemeClr val="tx1"/>
                </a:solidFill>
                <a:effectLst/>
                <a:latin typeface="+mn-lt"/>
                <a:ea typeface="+mn-ea"/>
                <a:cs typeface="+mn-cs"/>
              </a:rPr>
              <a:t>Personal = emotional mentor</a:t>
            </a:r>
          </a:p>
          <a:p>
            <a:pPr marL="228600" indent="-228600">
              <a:buAutoNum type="arabicPeriod"/>
            </a:pPr>
            <a:r>
              <a:rPr lang="en-US" sz="1200" b="0" i="0" kern="1200" baseline="0" dirty="0" smtClean="0">
                <a:solidFill>
                  <a:schemeClr val="tx1"/>
                </a:solidFill>
                <a:effectLst/>
                <a:latin typeface="+mn-lt"/>
                <a:ea typeface="+mn-ea"/>
                <a:cs typeface="+mn-cs"/>
              </a:rPr>
              <a:t>Financial = grant acquisition</a:t>
            </a:r>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5AF4C6-5D20-4811-BBA6-0E6D3F37CB6E}" type="slidenum">
              <a:rPr lang="en-US" smtClean="0"/>
              <a:t>6</a:t>
            </a:fld>
            <a:endParaRPr lang="en-US"/>
          </a:p>
        </p:txBody>
      </p:sp>
    </p:spTree>
    <p:extLst>
      <p:ext uri="{BB962C8B-B14F-4D97-AF65-F5344CB8AC3E}">
        <p14:creationId xmlns:p14="http://schemas.microsoft.com/office/powerpoint/2010/main" val="28999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Ethics and research</a:t>
            </a:r>
            <a:r>
              <a:rPr lang="en-US" sz="1200" b="1" i="0" kern="1200" baseline="0" dirty="0" smtClean="0">
                <a:solidFill>
                  <a:schemeClr val="tx1"/>
                </a:solidFill>
                <a:effectLst/>
                <a:latin typeface="+mn-lt"/>
                <a:ea typeface="+mn-ea"/>
                <a:cs typeface="+mn-cs"/>
              </a:rPr>
              <a:t> mentoring, for example, are related to more meticulous researchers, cutting less corners and better documenting how the study took place.</a:t>
            </a:r>
          </a:p>
        </p:txBody>
      </p:sp>
      <p:sp>
        <p:nvSpPr>
          <p:cNvPr id="4" name="Slide Number Placeholder 3"/>
          <p:cNvSpPr>
            <a:spLocks noGrp="1"/>
          </p:cNvSpPr>
          <p:nvPr>
            <p:ph type="sldNum" sz="quarter" idx="10"/>
          </p:nvPr>
        </p:nvSpPr>
        <p:spPr/>
        <p:txBody>
          <a:bodyPr/>
          <a:lstStyle/>
          <a:p>
            <a:fld id="{0B5AF4C6-5D20-4811-BBA6-0E6D3F37CB6E}" type="slidenum">
              <a:rPr lang="en-US" smtClean="0"/>
              <a:t>7</a:t>
            </a:fld>
            <a:endParaRPr lang="en-US"/>
          </a:p>
        </p:txBody>
      </p:sp>
    </p:spTree>
    <p:extLst>
      <p:ext uri="{BB962C8B-B14F-4D97-AF65-F5344CB8AC3E}">
        <p14:creationId xmlns:p14="http://schemas.microsoft.com/office/powerpoint/2010/main" val="105173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smtClean="0">
                <a:solidFill>
                  <a:schemeClr val="tx1"/>
                </a:solidFill>
                <a:effectLst/>
                <a:latin typeface="+mn-lt"/>
                <a:ea typeface="+mn-ea"/>
                <a:cs typeface="+mn-cs"/>
              </a:rPr>
              <a:t>Such as spending money from project on another project, even though it is really unrelated ,giving the granting agency something they didn’t fund.</a:t>
            </a:r>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5AF4C6-5D20-4811-BBA6-0E6D3F37CB6E}" type="slidenum">
              <a:rPr lang="en-US" smtClean="0"/>
              <a:t>8</a:t>
            </a:fld>
            <a:endParaRPr lang="en-US"/>
          </a:p>
        </p:txBody>
      </p:sp>
    </p:spTree>
    <p:extLst>
      <p:ext uri="{BB962C8B-B14F-4D97-AF65-F5344CB8AC3E}">
        <p14:creationId xmlns:p14="http://schemas.microsoft.com/office/powerpoint/2010/main" val="28782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a:t>
            </a:r>
            <a:r>
              <a:rPr lang="en-US" baseline="0" dirty="0" smtClean="0"/>
              <a:t> not think that survival and financial mentoring leads to less meticulous research because they are against it, but because their skills are underdeveloped. That is why paying attention to those underdeveloped aspects is important. Your blind spots so to speak, have to be made addressed for your training to become a whole researcher.</a:t>
            </a:r>
            <a:endParaRPr lang="en-US" dirty="0"/>
          </a:p>
        </p:txBody>
      </p:sp>
      <p:sp>
        <p:nvSpPr>
          <p:cNvPr id="4" name="Slide Number Placeholder 3"/>
          <p:cNvSpPr>
            <a:spLocks noGrp="1"/>
          </p:cNvSpPr>
          <p:nvPr>
            <p:ph type="sldNum" sz="quarter" idx="10"/>
          </p:nvPr>
        </p:nvSpPr>
        <p:spPr/>
        <p:txBody>
          <a:bodyPr/>
          <a:lstStyle/>
          <a:p>
            <a:fld id="{0B5AF4C6-5D20-4811-BBA6-0E6D3F37CB6E}" type="slidenum">
              <a:rPr lang="en-US" smtClean="0"/>
              <a:t>9</a:t>
            </a:fld>
            <a:endParaRPr lang="en-US"/>
          </a:p>
        </p:txBody>
      </p:sp>
    </p:spTree>
    <p:extLst>
      <p:ext uri="{BB962C8B-B14F-4D97-AF65-F5344CB8AC3E}">
        <p14:creationId xmlns:p14="http://schemas.microsoft.com/office/powerpoint/2010/main" val="4467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269357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FAF41-DE0F-44F6-9D83-D0FDE6290358}"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23001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4225560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7440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3819917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94708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3878407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628816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279399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1474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1362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CFAF41-DE0F-44F6-9D83-D0FDE6290358}"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39164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CFAF41-DE0F-44F6-9D83-D0FDE6290358}" type="datetimeFigureOut">
              <a:rPr lang="en-US" smtClean="0"/>
              <a:t>10/23/2015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125502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257667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25875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ACFAF41-DE0F-44F6-9D83-D0FDE6290358}" type="datetimeFigureOut">
              <a:rPr lang="en-US" smtClean="0"/>
              <a:t>10/23/2015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37863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FAF41-DE0F-44F6-9D83-D0FDE6290358}" type="datetimeFigureOut">
              <a:rPr lang="en-US" smtClean="0"/>
              <a:t>10/23/2015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90BF6-9444-478E-A5B2-3E24D54746BA}" type="slidenum">
              <a:rPr lang="en-US" smtClean="0"/>
              <a:t>‹#›</a:t>
            </a:fld>
            <a:endParaRPr lang="en-US"/>
          </a:p>
        </p:txBody>
      </p:sp>
    </p:spTree>
    <p:extLst>
      <p:ext uri="{BB962C8B-B14F-4D97-AF65-F5344CB8AC3E}">
        <p14:creationId xmlns:p14="http://schemas.microsoft.com/office/powerpoint/2010/main" val="414337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CFAF41-DE0F-44F6-9D83-D0FDE6290358}" type="datetimeFigureOut">
              <a:rPr lang="en-US" smtClean="0"/>
              <a:t>10/23/2015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E90BF6-9444-478E-A5B2-3E24D54746BA}" type="slidenum">
              <a:rPr lang="en-US" smtClean="0"/>
              <a:t>‹#›</a:t>
            </a:fld>
            <a:endParaRPr lang="en-US"/>
          </a:p>
        </p:txBody>
      </p:sp>
    </p:spTree>
    <p:extLst>
      <p:ext uri="{BB962C8B-B14F-4D97-AF65-F5344CB8AC3E}">
        <p14:creationId xmlns:p14="http://schemas.microsoft.com/office/powerpoint/2010/main" val="321575234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hjh.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Prospective ethics in a retrospective world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Chris HJ Hartgerink</a:t>
            </a:r>
          </a:p>
          <a:p>
            <a:r>
              <a:rPr lang="en-US" dirty="0" smtClean="0">
                <a:hlinkClick r:id="rId3"/>
              </a:rPr>
              <a:t>www.chjh.nl</a:t>
            </a:r>
            <a:endParaRPr lang="en-US" dirty="0" smtClean="0"/>
          </a:p>
          <a:p>
            <a:r>
              <a:rPr lang="en-US" dirty="0" smtClean="0"/>
              <a:t>@</a:t>
            </a:r>
            <a:r>
              <a:rPr lang="en-US" dirty="0" err="1" smtClean="0"/>
              <a:t>chartgerink</a:t>
            </a:r>
            <a:endParaRPr lang="en-US" dirty="0"/>
          </a:p>
        </p:txBody>
      </p:sp>
    </p:spTree>
    <p:extLst>
      <p:ext uri="{BB962C8B-B14F-4D97-AF65-F5344CB8AC3E}">
        <p14:creationId xmlns:p14="http://schemas.microsoft.com/office/powerpoint/2010/main" val="362533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6838" y="2373774"/>
            <a:ext cx="8825658" cy="2973729"/>
          </a:xfrm>
        </p:spPr>
        <p:txBody>
          <a:bodyPr/>
          <a:lstStyle/>
          <a:p>
            <a:pPr algn="ctr"/>
            <a:r>
              <a:rPr lang="en-US" sz="6000" dirty="0" smtClean="0"/>
              <a:t>It does not matter that you make mistakes, it matters how you deal with them</a:t>
            </a:r>
            <a:endParaRPr lang="en-US" sz="6000" dirty="0"/>
          </a:p>
        </p:txBody>
      </p:sp>
    </p:spTree>
    <p:extLst>
      <p:ext uri="{BB962C8B-B14F-4D97-AF65-F5344CB8AC3E}">
        <p14:creationId xmlns:p14="http://schemas.microsoft.com/office/powerpoint/2010/main" val="3297069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1562" y="1991809"/>
            <a:ext cx="8825658" cy="2973729"/>
          </a:xfrm>
        </p:spPr>
        <p:txBody>
          <a:bodyPr/>
          <a:lstStyle/>
          <a:p>
            <a:pPr algn="ctr"/>
            <a:r>
              <a:rPr lang="en-US" sz="6000" dirty="0" smtClean="0"/>
              <a:t>Genuine mistakes do not matter </a:t>
            </a:r>
            <a:r>
              <a:rPr lang="en-US" sz="6000" dirty="0" smtClean="0">
                <a:sym typeface="Wingdings" panose="05000000000000000000" pitchFamily="2" charset="2"/>
              </a:rPr>
              <a:t> mistakes are </a:t>
            </a:r>
            <a:r>
              <a:rPr lang="en-US" sz="6000" i="1" dirty="0" smtClean="0">
                <a:sym typeface="Wingdings" panose="05000000000000000000" pitchFamily="2" charset="2"/>
              </a:rPr>
              <a:t>unforeseen</a:t>
            </a:r>
            <a:endParaRPr lang="en-US" sz="6000" dirty="0"/>
          </a:p>
        </p:txBody>
      </p:sp>
    </p:spTree>
    <p:extLst>
      <p:ext uri="{BB962C8B-B14F-4D97-AF65-F5344CB8AC3E}">
        <p14:creationId xmlns:p14="http://schemas.microsoft.com/office/powerpoint/2010/main" val="1125886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21" y="942311"/>
            <a:ext cx="8940987" cy="5273293"/>
          </a:xfrm>
          <a:prstGeom prst="rect">
            <a:avLst/>
          </a:prstGeom>
        </p:spPr>
      </p:pic>
    </p:spTree>
    <p:extLst>
      <p:ext uri="{BB962C8B-B14F-4D97-AF65-F5344CB8AC3E}">
        <p14:creationId xmlns:p14="http://schemas.microsoft.com/office/powerpoint/2010/main" val="3716793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630" y="1424650"/>
            <a:ext cx="8825658" cy="2973729"/>
          </a:xfrm>
        </p:spPr>
        <p:txBody>
          <a:bodyPr/>
          <a:lstStyle/>
          <a:p>
            <a:pPr algn="ctr"/>
            <a:r>
              <a:rPr lang="en-US" sz="6000" dirty="0" smtClean="0">
                <a:sym typeface="Wingdings" panose="05000000000000000000" pitchFamily="2" charset="2"/>
              </a:rPr>
              <a:t>Prospectively not assessable</a:t>
            </a:r>
            <a:endParaRPr lang="en-US" sz="6000" dirty="0"/>
          </a:p>
        </p:txBody>
      </p:sp>
    </p:spTree>
    <p:extLst>
      <p:ext uri="{BB962C8B-B14F-4D97-AF65-F5344CB8AC3E}">
        <p14:creationId xmlns:p14="http://schemas.microsoft.com/office/powerpoint/2010/main" val="262682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987" y="1320478"/>
            <a:ext cx="8825658" cy="2973729"/>
          </a:xfrm>
        </p:spPr>
        <p:txBody>
          <a:bodyPr/>
          <a:lstStyle/>
          <a:p>
            <a:pPr algn="ctr"/>
            <a:r>
              <a:rPr lang="en-US" sz="9600" dirty="0" smtClean="0">
                <a:sym typeface="Wingdings" panose="05000000000000000000" pitchFamily="2" charset="2"/>
              </a:rPr>
              <a:t>Eyes ahead</a:t>
            </a:r>
            <a:endParaRPr lang="en-US" sz="9600" dirty="0"/>
          </a:p>
        </p:txBody>
      </p:sp>
    </p:spTree>
    <p:extLst>
      <p:ext uri="{BB962C8B-B14F-4D97-AF65-F5344CB8AC3E}">
        <p14:creationId xmlns:p14="http://schemas.microsoft.com/office/powerpoint/2010/main" val="42802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6757" y="2373775"/>
            <a:ext cx="8825658" cy="2973729"/>
          </a:xfrm>
        </p:spPr>
        <p:txBody>
          <a:bodyPr/>
          <a:lstStyle/>
          <a:p>
            <a:pPr algn="ctr"/>
            <a:r>
              <a:rPr lang="en-US" sz="6000" dirty="0" smtClean="0">
                <a:sym typeface="Wingdings" panose="05000000000000000000" pitchFamily="2" charset="2"/>
              </a:rPr>
              <a:t>Repeated mistakes without learning = prospectively assessable</a:t>
            </a:r>
            <a:endParaRPr lang="en-US" sz="6000" dirty="0"/>
          </a:p>
        </p:txBody>
      </p:sp>
    </p:spTree>
    <p:extLst>
      <p:ext uri="{BB962C8B-B14F-4D97-AF65-F5344CB8AC3E}">
        <p14:creationId xmlns:p14="http://schemas.microsoft.com/office/powerpoint/2010/main" val="3492243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114" y="1401502"/>
            <a:ext cx="8825658" cy="2973729"/>
          </a:xfrm>
        </p:spPr>
        <p:txBody>
          <a:bodyPr/>
          <a:lstStyle/>
          <a:p>
            <a:pPr algn="ctr"/>
            <a:r>
              <a:rPr lang="en-US" sz="6000" dirty="0" smtClean="0">
                <a:sym typeface="Wingdings" panose="05000000000000000000" pitchFamily="2" charset="2"/>
              </a:rPr>
              <a:t>For example, rounding errors</a:t>
            </a:r>
            <a:endParaRPr lang="en-US" sz="6000" dirty="0"/>
          </a:p>
        </p:txBody>
      </p:sp>
    </p:spTree>
    <p:extLst>
      <p:ext uri="{BB962C8B-B14F-4D97-AF65-F5344CB8AC3E}">
        <p14:creationId xmlns:p14="http://schemas.microsoft.com/office/powerpoint/2010/main" val="3644677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1151" y="208345"/>
            <a:ext cx="6470248" cy="6470248"/>
          </a:xfrm>
          <a:prstGeom prst="rect">
            <a:avLst/>
          </a:prstGeom>
        </p:spPr>
      </p:pic>
      <p:sp>
        <p:nvSpPr>
          <p:cNvPr id="8" name="Rectangle 7"/>
          <p:cNvSpPr/>
          <p:nvPr/>
        </p:nvSpPr>
        <p:spPr>
          <a:xfrm>
            <a:off x="7060557" y="3761772"/>
            <a:ext cx="1736202" cy="856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42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160" y="1077411"/>
            <a:ext cx="8825658" cy="2973729"/>
          </a:xfrm>
        </p:spPr>
        <p:txBody>
          <a:bodyPr/>
          <a:lstStyle/>
          <a:p>
            <a:pPr algn="ctr"/>
            <a:r>
              <a:rPr lang="en-US" sz="6000" dirty="0" smtClean="0">
                <a:sym typeface="Wingdings" panose="05000000000000000000" pitchFamily="2" charset="2"/>
              </a:rPr>
              <a:t>Co-pilot data analyses</a:t>
            </a:r>
            <a:endParaRPr lang="en-US" sz="6000" dirty="0"/>
          </a:p>
        </p:txBody>
      </p:sp>
    </p:spTree>
    <p:extLst>
      <p:ext uri="{BB962C8B-B14F-4D97-AF65-F5344CB8AC3E}">
        <p14:creationId xmlns:p14="http://schemas.microsoft.com/office/powerpoint/2010/main" val="2672926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160" y="1077412"/>
            <a:ext cx="8825658" cy="1006031"/>
          </a:xfrm>
        </p:spPr>
        <p:txBody>
          <a:bodyPr/>
          <a:lstStyle/>
          <a:p>
            <a:pPr algn="ctr"/>
            <a:r>
              <a:rPr lang="en-US" sz="6000" dirty="0" smtClean="0">
                <a:sym typeface="Wingdings" panose="05000000000000000000" pitchFamily="2" charset="2"/>
              </a:rPr>
              <a:t>Interim</a:t>
            </a:r>
            <a:endParaRPr lang="en-US" sz="6000" dirty="0"/>
          </a:p>
        </p:txBody>
      </p:sp>
      <p:sp>
        <p:nvSpPr>
          <p:cNvPr id="3" name="Title 1"/>
          <p:cNvSpPr txBox="1">
            <a:spLocks/>
          </p:cNvSpPr>
          <p:nvPr/>
        </p:nvSpPr>
        <p:spPr>
          <a:xfrm>
            <a:off x="937618" y="2338086"/>
            <a:ext cx="10718741" cy="302099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857250" indent="-857250">
              <a:buFont typeface="Arial" panose="020B0604020202020204" pitchFamily="34" charset="0"/>
              <a:buChar char="•"/>
            </a:pPr>
            <a:r>
              <a:rPr lang="en-US" sz="3600" dirty="0" smtClean="0"/>
              <a:t>Mentoring style affects development</a:t>
            </a:r>
          </a:p>
          <a:p>
            <a:pPr marL="857250" indent="-857250">
              <a:buFont typeface="Arial" panose="020B0604020202020204" pitchFamily="34" charset="0"/>
              <a:buChar char="•"/>
            </a:pPr>
            <a:r>
              <a:rPr lang="en-US" sz="3600" dirty="0" smtClean="0"/>
              <a:t>Broaden development by educating on aspects outside mentoring</a:t>
            </a:r>
          </a:p>
          <a:p>
            <a:pPr marL="857250" indent="-857250">
              <a:buFont typeface="Arial" panose="020B0604020202020204" pitchFamily="34" charset="0"/>
              <a:buChar char="•"/>
            </a:pPr>
            <a:r>
              <a:rPr lang="en-US" sz="3600" dirty="0" smtClean="0"/>
              <a:t>Genuine mistakes = O.K.</a:t>
            </a:r>
          </a:p>
          <a:p>
            <a:pPr marL="857250" indent="-857250">
              <a:buFont typeface="Arial" panose="020B0604020202020204" pitchFamily="34" charset="0"/>
              <a:buChar char="•"/>
            </a:pPr>
            <a:r>
              <a:rPr lang="en-US" sz="3600" dirty="0" smtClean="0"/>
              <a:t>Except when you don’t learn</a:t>
            </a:r>
            <a:endParaRPr lang="en-US" sz="3600" dirty="0"/>
          </a:p>
        </p:txBody>
      </p:sp>
    </p:spTree>
    <p:extLst>
      <p:ext uri="{BB962C8B-B14F-4D97-AF65-F5344CB8AC3E}">
        <p14:creationId xmlns:p14="http://schemas.microsoft.com/office/powerpoint/2010/main" val="27384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069" y="1795041"/>
            <a:ext cx="8825658" cy="3329581"/>
          </a:xfrm>
        </p:spPr>
        <p:txBody>
          <a:bodyPr/>
          <a:lstStyle/>
          <a:p>
            <a:pPr algn="ctr"/>
            <a:r>
              <a:rPr lang="en-US" dirty="0" smtClean="0"/>
              <a:t>PhD = development of research skills</a:t>
            </a:r>
            <a:endParaRPr lang="en-US" dirty="0"/>
          </a:p>
        </p:txBody>
      </p:sp>
    </p:spTree>
    <p:extLst>
      <p:ext uri="{BB962C8B-B14F-4D97-AF65-F5344CB8AC3E}">
        <p14:creationId xmlns:p14="http://schemas.microsoft.com/office/powerpoint/2010/main" val="1255719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5419" y="1866311"/>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nl-NL" sz="6600" dirty="0" smtClean="0"/>
              <a:t>How </a:t>
            </a:r>
            <a:r>
              <a:rPr lang="nl-NL" sz="6600" dirty="0" err="1" smtClean="0"/>
              <a:t>to</a:t>
            </a:r>
            <a:r>
              <a:rPr lang="nl-NL" sz="6600" dirty="0" smtClean="0"/>
              <a:t> deal </a:t>
            </a:r>
            <a:r>
              <a:rPr lang="nl-NL" sz="6600" dirty="0" err="1" smtClean="0"/>
              <a:t>with</a:t>
            </a:r>
            <a:r>
              <a:rPr lang="nl-NL" sz="6600" dirty="0" smtClean="0"/>
              <a:t> </a:t>
            </a:r>
            <a:r>
              <a:rPr lang="nl-NL" sz="6600" dirty="0" err="1" smtClean="0"/>
              <a:t>problems</a:t>
            </a:r>
            <a:r>
              <a:rPr lang="nl-NL" sz="6600" dirty="0" smtClean="0"/>
              <a:t> </a:t>
            </a:r>
            <a:r>
              <a:rPr lang="nl-NL" sz="6600" dirty="0" err="1" smtClean="0"/>
              <a:t>with</a:t>
            </a:r>
            <a:r>
              <a:rPr lang="nl-NL" sz="6600" dirty="0" smtClean="0"/>
              <a:t> </a:t>
            </a:r>
            <a:r>
              <a:rPr lang="nl-NL" sz="6600" dirty="0" err="1" smtClean="0"/>
              <a:t>uncertain</a:t>
            </a:r>
            <a:r>
              <a:rPr lang="nl-NL" sz="6600" dirty="0" smtClean="0"/>
              <a:t> </a:t>
            </a:r>
            <a:r>
              <a:rPr lang="nl-NL" sz="6600" dirty="0" err="1" smtClean="0"/>
              <a:t>outcomes</a:t>
            </a:r>
            <a:r>
              <a:rPr lang="nl-NL" sz="6600" dirty="0" smtClean="0"/>
              <a:t>?</a:t>
            </a:r>
            <a:endParaRPr lang="en-US" sz="6600" dirty="0"/>
          </a:p>
        </p:txBody>
      </p:sp>
    </p:spTree>
    <p:extLst>
      <p:ext uri="{BB962C8B-B14F-4D97-AF65-F5344CB8AC3E}">
        <p14:creationId xmlns:p14="http://schemas.microsoft.com/office/powerpoint/2010/main" val="840574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388569" y="2722838"/>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 Large part of ethics</a:t>
            </a:r>
            <a:endParaRPr lang="en-US" sz="6600" dirty="0"/>
          </a:p>
        </p:txBody>
      </p:sp>
    </p:spTree>
    <p:extLst>
      <p:ext uri="{BB962C8B-B14F-4D97-AF65-F5344CB8AC3E}">
        <p14:creationId xmlns:p14="http://schemas.microsoft.com/office/powerpoint/2010/main" val="813654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625234" y="2489282"/>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Ethical decision= f[P(O</a:t>
            </a:r>
            <a:r>
              <a:rPr lang="en-US" sz="6600" baseline="-25000" dirty="0" smtClean="0"/>
              <a:t>1</a:t>
            </a:r>
            <a:r>
              <a:rPr lang="en-US" sz="6600" dirty="0" smtClean="0"/>
              <a:t>)...P(O</a:t>
            </a:r>
            <a:r>
              <a:rPr lang="en-US" sz="6600" baseline="-25000" dirty="0" smtClean="0"/>
              <a:t>i</a:t>
            </a:r>
            <a:r>
              <a:rPr lang="en-US" sz="6600" dirty="0" smtClean="0"/>
              <a:t>)]</a:t>
            </a:r>
            <a:endParaRPr lang="en-US" sz="6600" dirty="0"/>
          </a:p>
        </p:txBody>
      </p:sp>
    </p:spTree>
    <p:extLst>
      <p:ext uri="{BB962C8B-B14F-4D97-AF65-F5344CB8AC3E}">
        <p14:creationId xmlns:p14="http://schemas.microsoft.com/office/powerpoint/2010/main" val="2826686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92230" y="2489282"/>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Ethical decision= f[P(O</a:t>
            </a:r>
            <a:r>
              <a:rPr lang="en-US" sz="6600" baseline="-25000" dirty="0" smtClean="0"/>
              <a:t>1</a:t>
            </a:r>
            <a:r>
              <a:rPr lang="en-US" sz="6600" dirty="0" smtClean="0"/>
              <a:t>)...P(O</a:t>
            </a:r>
            <a:r>
              <a:rPr lang="en-US" sz="6600" baseline="-25000" dirty="0" smtClean="0"/>
              <a:t>i</a:t>
            </a:r>
            <a:r>
              <a:rPr lang="en-US" sz="6600" dirty="0" smtClean="0"/>
              <a:t>) |actual outcome ]</a:t>
            </a:r>
            <a:endParaRPr lang="en-US" sz="6600" dirty="0"/>
          </a:p>
        </p:txBody>
      </p:sp>
    </p:spTree>
    <p:extLst>
      <p:ext uri="{BB962C8B-B14F-4D97-AF65-F5344CB8AC3E}">
        <p14:creationId xmlns:p14="http://schemas.microsoft.com/office/powerpoint/2010/main" val="1819410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92230" y="2489282"/>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Ethical decision= f[P(O</a:t>
            </a:r>
            <a:r>
              <a:rPr lang="en-US" sz="6600" baseline="-25000" dirty="0" smtClean="0"/>
              <a:t>1</a:t>
            </a:r>
            <a:r>
              <a:rPr lang="en-US" sz="6600" dirty="0" smtClean="0"/>
              <a:t>)...P(O</a:t>
            </a:r>
            <a:r>
              <a:rPr lang="en-US" sz="6600" baseline="-25000" dirty="0" smtClean="0"/>
              <a:t>i</a:t>
            </a:r>
            <a:r>
              <a:rPr lang="en-US" sz="6600" dirty="0" smtClean="0"/>
              <a:t>) |</a:t>
            </a:r>
            <a:r>
              <a:rPr lang="en-US" sz="6600" dirty="0"/>
              <a:t>P(O</a:t>
            </a:r>
            <a:r>
              <a:rPr lang="en-US" sz="6600" baseline="-25000" dirty="0"/>
              <a:t>1</a:t>
            </a:r>
            <a:r>
              <a:rPr lang="en-US" sz="6600" dirty="0"/>
              <a:t>)...P(O</a:t>
            </a:r>
            <a:r>
              <a:rPr lang="en-US" sz="6600" baseline="-25000" dirty="0"/>
              <a:t>i</a:t>
            </a:r>
            <a:r>
              <a:rPr lang="en-US" sz="6600" dirty="0"/>
              <a:t>)</a:t>
            </a:r>
            <a:r>
              <a:rPr lang="en-US" sz="6600" dirty="0" smtClean="0"/>
              <a:t>]</a:t>
            </a:r>
            <a:endParaRPr lang="en-US" sz="6600" dirty="0"/>
          </a:p>
        </p:txBody>
      </p:sp>
    </p:spTree>
    <p:extLst>
      <p:ext uri="{BB962C8B-B14F-4D97-AF65-F5344CB8AC3E}">
        <p14:creationId xmlns:p14="http://schemas.microsoft.com/office/powerpoint/2010/main" val="514427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92230" y="2489282"/>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Ethical decision= f[P(O</a:t>
            </a:r>
            <a:r>
              <a:rPr lang="en-US" sz="6600" baseline="-25000" dirty="0" smtClean="0"/>
              <a:t>1</a:t>
            </a:r>
            <a:r>
              <a:rPr lang="en-US" sz="6600" dirty="0" smtClean="0"/>
              <a:t>)...P(O</a:t>
            </a:r>
            <a:r>
              <a:rPr lang="en-US" sz="6600" baseline="-25000" dirty="0" smtClean="0"/>
              <a:t>i</a:t>
            </a:r>
            <a:r>
              <a:rPr lang="en-US" sz="6600" dirty="0" smtClean="0"/>
              <a:t>)]</a:t>
            </a:r>
            <a:endParaRPr lang="en-US" sz="6600" dirty="0"/>
          </a:p>
        </p:txBody>
      </p:sp>
    </p:spTree>
    <p:extLst>
      <p:ext uri="{BB962C8B-B14F-4D97-AF65-F5344CB8AC3E}">
        <p14:creationId xmlns:p14="http://schemas.microsoft.com/office/powerpoint/2010/main" val="2464422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11718" y="2560793"/>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So why evaluate on the actual outcome?</a:t>
            </a:r>
            <a:endParaRPr lang="en-US" sz="6600" dirty="0"/>
          </a:p>
        </p:txBody>
      </p:sp>
    </p:spTree>
    <p:extLst>
      <p:ext uri="{BB962C8B-B14F-4D97-AF65-F5344CB8AC3E}">
        <p14:creationId xmlns:p14="http://schemas.microsoft.com/office/powerpoint/2010/main" val="2152063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p:txBody>
          <a:bodyPr/>
          <a:lstStyle/>
          <a:p>
            <a:r>
              <a:rPr lang="en-US" dirty="0"/>
              <a:t>You read a paper by a colleague that raises certain suspicions of data fabrication. You talk to this colleague and ask about the peculiarities, but these concerns are waived and the raw data are not shared even though you request them. The colleague stresses that any mention of this would be bad for his/her reputation. Nonetheless, you write up a report of your </a:t>
            </a:r>
            <a:r>
              <a:rPr lang="en-US" dirty="0" smtClean="0"/>
              <a:t>suspicions and </a:t>
            </a:r>
            <a:r>
              <a:rPr lang="en-US" dirty="0"/>
              <a:t>supporting evidence and </a:t>
            </a:r>
            <a:r>
              <a:rPr lang="en-US" dirty="0" smtClean="0"/>
              <a:t>are considering sending it </a:t>
            </a:r>
            <a:r>
              <a:rPr lang="en-US" dirty="0"/>
              <a:t>to the university counselor (i.e., “</a:t>
            </a:r>
            <a:r>
              <a:rPr lang="en-US" dirty="0" err="1"/>
              <a:t>vertrouwenspersoon</a:t>
            </a:r>
            <a:r>
              <a:rPr lang="en-US" dirty="0" smtClean="0"/>
              <a:t>”)</a:t>
            </a:r>
          </a:p>
          <a:p>
            <a:r>
              <a:rPr lang="en-US" dirty="0" smtClean="0"/>
              <a:t>What </a:t>
            </a:r>
            <a:r>
              <a:rPr lang="en-US" dirty="0" smtClean="0"/>
              <a:t>would you do: </a:t>
            </a:r>
            <a:r>
              <a:rPr lang="en-US" dirty="0" smtClean="0"/>
              <a:t>send it or not? (the actual outcome is uncertain)</a:t>
            </a:r>
            <a:endParaRPr lang="en-US" dirty="0"/>
          </a:p>
        </p:txBody>
      </p:sp>
    </p:spTree>
    <p:extLst>
      <p:ext uri="{BB962C8B-B14F-4D97-AF65-F5344CB8AC3E}">
        <p14:creationId xmlns:p14="http://schemas.microsoft.com/office/powerpoint/2010/main" val="1084699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The results of the investigation show that there was an honest error in the data analysis and no data fabrication occurred. The colleague knows it was you and now stonewalls any idea you propose in the research group. </a:t>
            </a:r>
            <a:endParaRPr lang="en-US" dirty="0" smtClean="0"/>
          </a:p>
          <a:p>
            <a:pPr marL="457200" indent="-457200">
              <a:buFont typeface="+mj-lt"/>
              <a:buAutoNum type="arabicPeriod"/>
            </a:pPr>
            <a:r>
              <a:rPr lang="en-US" dirty="0" smtClean="0"/>
              <a:t>The results of the investigation show that there was data fabrication at play by the colleague. The colleague is now fired. A few colleagues applaud you for doing the right thing, despite you feeling quite ambivalent about the result. The rest of your department is now extra careful around you in research projects, because even though you found a threat to the department, </a:t>
            </a:r>
            <a:r>
              <a:rPr lang="en-US" dirty="0"/>
              <a:t>a messenger can get a bad reputation. </a:t>
            </a:r>
          </a:p>
          <a:p>
            <a:endParaRPr lang="en-US" dirty="0"/>
          </a:p>
        </p:txBody>
      </p:sp>
    </p:spTree>
    <p:extLst>
      <p:ext uri="{BB962C8B-B14F-4D97-AF65-F5344CB8AC3E}">
        <p14:creationId xmlns:p14="http://schemas.microsoft.com/office/powerpoint/2010/main" val="338728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11718" y="2560793"/>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Potential ways to address the problem</a:t>
            </a:r>
            <a:endParaRPr lang="en-US" sz="6600" dirty="0"/>
          </a:p>
        </p:txBody>
      </p:sp>
    </p:spTree>
    <p:extLst>
      <p:ext uri="{BB962C8B-B14F-4D97-AF65-F5344CB8AC3E}">
        <p14:creationId xmlns:p14="http://schemas.microsoft.com/office/powerpoint/2010/main" val="2134907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540" y="1343628"/>
            <a:ext cx="8825658" cy="3329581"/>
          </a:xfrm>
        </p:spPr>
        <p:txBody>
          <a:bodyPr/>
          <a:lstStyle/>
          <a:p>
            <a:pPr algn="ctr"/>
            <a:r>
              <a:rPr lang="en-US" dirty="0" smtClean="0"/>
              <a:t>Ethics + integrity are vital</a:t>
            </a:r>
            <a:endParaRPr lang="en-US" dirty="0"/>
          </a:p>
        </p:txBody>
      </p:sp>
    </p:spTree>
    <p:extLst>
      <p:ext uri="{BB962C8B-B14F-4D97-AF65-F5344CB8AC3E}">
        <p14:creationId xmlns:p14="http://schemas.microsoft.com/office/powerpoint/2010/main" val="19902171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58017" y="2873309"/>
            <a:ext cx="9615964" cy="15597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1. Name the problem</a:t>
            </a:r>
            <a:endParaRPr lang="en-US" sz="6600" dirty="0"/>
          </a:p>
        </p:txBody>
      </p:sp>
    </p:spTree>
    <p:extLst>
      <p:ext uri="{BB962C8B-B14F-4D97-AF65-F5344CB8AC3E}">
        <p14:creationId xmlns:p14="http://schemas.microsoft.com/office/powerpoint/2010/main" val="1012112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365420" y="2045606"/>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2. Discuss about ethical problems</a:t>
            </a:r>
            <a:endParaRPr lang="en-US" sz="6600" dirty="0"/>
          </a:p>
        </p:txBody>
      </p:sp>
    </p:spTree>
    <p:extLst>
      <p:ext uri="{BB962C8B-B14F-4D97-AF65-F5344CB8AC3E}">
        <p14:creationId xmlns:p14="http://schemas.microsoft.com/office/powerpoint/2010/main" val="175991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34868" y="2346548"/>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3. Document </a:t>
            </a:r>
            <a:r>
              <a:rPr lang="en-US" sz="6600" i="1" dirty="0" smtClean="0"/>
              <a:t>why</a:t>
            </a:r>
            <a:r>
              <a:rPr lang="en-US" sz="6600" dirty="0" smtClean="0"/>
              <a:t> you make decisions</a:t>
            </a:r>
            <a:endParaRPr lang="en-US" sz="6600" dirty="0"/>
          </a:p>
        </p:txBody>
      </p:sp>
    </p:spTree>
    <p:extLst>
      <p:ext uri="{BB962C8B-B14F-4D97-AF65-F5344CB8AC3E}">
        <p14:creationId xmlns:p14="http://schemas.microsoft.com/office/powerpoint/2010/main" val="2241888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190" y="1726496"/>
            <a:ext cx="11616462" cy="3840927"/>
          </a:xfrm>
          <a:prstGeom prst="rect">
            <a:avLst/>
          </a:prstGeom>
        </p:spPr>
      </p:pic>
    </p:spTree>
    <p:extLst>
      <p:ext uri="{BB962C8B-B14F-4D97-AF65-F5344CB8AC3E}">
        <p14:creationId xmlns:p14="http://schemas.microsoft.com/office/powerpoint/2010/main" val="2826859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81167" y="2080331"/>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1 (name) + 2 (discuss) + 3 (document) = 6 (open)</a:t>
            </a:r>
            <a:endParaRPr lang="en-US" sz="6600" dirty="0"/>
          </a:p>
        </p:txBody>
      </p:sp>
    </p:spTree>
    <p:extLst>
      <p:ext uri="{BB962C8B-B14F-4D97-AF65-F5344CB8AC3E}">
        <p14:creationId xmlns:p14="http://schemas.microsoft.com/office/powerpoint/2010/main" val="2222408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08887743"/>
              </p:ext>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828247">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833428">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3428">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3428">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3428">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3428">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28452">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10" name="TextBox 9"/>
          <p:cNvSpPr txBox="1"/>
          <p:nvPr/>
        </p:nvSpPr>
        <p:spPr>
          <a:xfrm>
            <a:off x="6671952" y="3110182"/>
            <a:ext cx="5011387" cy="830997"/>
          </a:xfrm>
          <a:prstGeom prst="rect">
            <a:avLst/>
          </a:prstGeom>
          <a:noFill/>
        </p:spPr>
        <p:txBody>
          <a:bodyPr wrap="square" rtlCol="0">
            <a:spAutoFit/>
          </a:bodyPr>
          <a:lstStyle/>
          <a:p>
            <a:pPr algn="ctr"/>
            <a:r>
              <a:rPr lang="en-US" sz="4800" dirty="0" smtClean="0"/>
              <a:t>Transparency!</a:t>
            </a:r>
            <a:endParaRPr lang="en-US" sz="4800" dirty="0"/>
          </a:p>
        </p:txBody>
      </p:sp>
    </p:spTree>
    <p:extLst>
      <p:ext uri="{BB962C8B-B14F-4D97-AF65-F5344CB8AC3E}">
        <p14:creationId xmlns:p14="http://schemas.microsoft.com/office/powerpoint/2010/main" val="35171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2270151"/>
              </p:ext>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832976">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838186">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8186">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8186">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8186">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8186">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833182">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4" name="TextBox 3"/>
          <p:cNvSpPr txBox="1"/>
          <p:nvPr/>
        </p:nvSpPr>
        <p:spPr>
          <a:xfrm>
            <a:off x="6721433" y="1448790"/>
            <a:ext cx="50113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Improved documentation</a:t>
            </a:r>
            <a:endParaRPr lang="en-US" sz="2800" dirty="0"/>
          </a:p>
        </p:txBody>
      </p:sp>
    </p:spTree>
    <p:extLst>
      <p:ext uri="{BB962C8B-B14F-4D97-AF65-F5344CB8AC3E}">
        <p14:creationId xmlns:p14="http://schemas.microsoft.com/office/powerpoint/2010/main" val="809211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460854">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771202">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329406">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5" name="TextBox 4"/>
          <p:cNvSpPr txBox="1"/>
          <p:nvPr/>
        </p:nvSpPr>
        <p:spPr>
          <a:xfrm>
            <a:off x="6721433" y="2289959"/>
            <a:ext cx="50113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Publicly share all findings</a:t>
            </a:r>
            <a:endParaRPr lang="en-US" sz="2800" dirty="0"/>
          </a:p>
        </p:txBody>
      </p:sp>
    </p:spTree>
    <p:extLst>
      <p:ext uri="{BB962C8B-B14F-4D97-AF65-F5344CB8AC3E}">
        <p14:creationId xmlns:p14="http://schemas.microsoft.com/office/powerpoint/2010/main" val="3989988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460854">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771202">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329406">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6" name="TextBox 5"/>
          <p:cNvSpPr txBox="1"/>
          <p:nvPr/>
        </p:nvSpPr>
        <p:spPr>
          <a:xfrm>
            <a:off x="6721432" y="3151888"/>
            <a:ext cx="501138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Increased accountability</a:t>
            </a:r>
            <a:endParaRPr lang="en-US" sz="2800" dirty="0"/>
          </a:p>
        </p:txBody>
      </p:sp>
    </p:spTree>
    <p:extLst>
      <p:ext uri="{BB962C8B-B14F-4D97-AF65-F5344CB8AC3E}">
        <p14:creationId xmlns:p14="http://schemas.microsoft.com/office/powerpoint/2010/main" val="770159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460854">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771202">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329406">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7" name="TextBox 6"/>
          <p:cNvSpPr txBox="1"/>
          <p:nvPr/>
        </p:nvSpPr>
        <p:spPr>
          <a:xfrm>
            <a:off x="6721431" y="3913504"/>
            <a:ext cx="501138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Sharing research promotes verification</a:t>
            </a:r>
            <a:endParaRPr lang="en-US" sz="2800" dirty="0"/>
          </a:p>
        </p:txBody>
      </p:sp>
    </p:spTree>
    <p:extLst>
      <p:ext uri="{BB962C8B-B14F-4D97-AF65-F5344CB8AC3E}">
        <p14:creationId xmlns:p14="http://schemas.microsoft.com/office/powerpoint/2010/main" val="4202299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7861" y="1806615"/>
            <a:ext cx="8825658" cy="3329581"/>
          </a:xfrm>
        </p:spPr>
        <p:txBody>
          <a:bodyPr/>
          <a:lstStyle/>
          <a:p>
            <a:pPr algn="ctr"/>
            <a:r>
              <a:rPr lang="en-US" dirty="0" smtClean="0"/>
              <a:t>Outside influences affect development</a:t>
            </a:r>
            <a:endParaRPr lang="en-US" dirty="0"/>
          </a:p>
        </p:txBody>
      </p:sp>
    </p:spTree>
    <p:extLst>
      <p:ext uri="{BB962C8B-B14F-4D97-AF65-F5344CB8AC3E}">
        <p14:creationId xmlns:p14="http://schemas.microsoft.com/office/powerpoint/2010/main" val="3106340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460854">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771202">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329406">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8" name="TextBox 7"/>
          <p:cNvSpPr txBox="1"/>
          <p:nvPr/>
        </p:nvSpPr>
        <p:spPr>
          <a:xfrm>
            <a:off x="6721433" y="4956841"/>
            <a:ext cx="501138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Improved project management by researchers</a:t>
            </a:r>
            <a:endParaRPr lang="en-US" sz="2800" dirty="0"/>
          </a:p>
        </p:txBody>
      </p:sp>
    </p:spTree>
    <p:extLst>
      <p:ext uri="{BB962C8B-B14F-4D97-AF65-F5344CB8AC3E}">
        <p14:creationId xmlns:p14="http://schemas.microsoft.com/office/powerpoint/2010/main" val="34214811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34638" y="477209"/>
          <a:ext cx="5058143" cy="6096944"/>
        </p:xfrm>
        <a:graphic>
          <a:graphicData uri="http://schemas.openxmlformats.org/drawingml/2006/table">
            <a:tbl>
              <a:tblPr>
                <a:tableStyleId>{B301B821-A1FF-4177-AEE7-76D212191A09}</a:tableStyleId>
              </a:tblPr>
              <a:tblGrid>
                <a:gridCol w="5058143"/>
              </a:tblGrid>
              <a:tr h="460854">
                <a:tc>
                  <a:txBody>
                    <a:bodyPr/>
                    <a:lstStyle/>
                    <a:p>
                      <a:pPr indent="457200" algn="ctr">
                        <a:lnSpc>
                          <a:spcPct val="200000"/>
                        </a:lnSpc>
                        <a:spcAft>
                          <a:spcPts val="0"/>
                        </a:spcAft>
                      </a:pPr>
                      <a:r>
                        <a:rPr lang="en-US" sz="2200" b="1" dirty="0">
                          <a:solidFill>
                            <a:schemeClr val="tx1"/>
                          </a:solidFill>
                          <a:effectLst/>
                        </a:rPr>
                        <a:t>Norm</a:t>
                      </a:r>
                      <a:endParaRPr lang="en-US" sz="2700" b="1" dirty="0">
                        <a:solidFill>
                          <a:schemeClr val="tx1"/>
                        </a:solidFill>
                        <a:effectLst/>
                        <a:latin typeface="Arial" panose="020B0604020202020204" pitchFamily="34" charset="0"/>
                        <a:ea typeface="Arial" panose="020B0604020202020204" pitchFamily="34" charset="0"/>
                      </a:endParaRPr>
                    </a:p>
                  </a:txBody>
                  <a:tcPr marL="100216" marR="100216" marT="100216" marB="100216" anchor="b">
                    <a:solidFill>
                      <a:schemeClr val="bg1"/>
                    </a:solidFill>
                  </a:tcPr>
                </a:tc>
              </a:tr>
              <a:tr h="771202">
                <a:tc>
                  <a:txBody>
                    <a:bodyPr/>
                    <a:lstStyle/>
                    <a:p>
                      <a:pPr marL="0" indent="0">
                        <a:lnSpc>
                          <a:spcPct val="200000"/>
                        </a:lnSpc>
                        <a:spcAft>
                          <a:spcPts val="0"/>
                        </a:spcAft>
                      </a:pPr>
                      <a:r>
                        <a:rPr lang="en-US" sz="2200" dirty="0">
                          <a:effectLst/>
                        </a:rPr>
                        <a:t>Universalism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Communality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Disinterestedness</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Skepticism</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771202">
                <a:tc>
                  <a:txBody>
                    <a:bodyPr/>
                    <a:lstStyle/>
                    <a:p>
                      <a:pPr marL="0" indent="0">
                        <a:lnSpc>
                          <a:spcPct val="200000"/>
                        </a:lnSpc>
                        <a:spcAft>
                          <a:spcPts val="0"/>
                        </a:spcAft>
                      </a:pPr>
                      <a:r>
                        <a:rPr lang="en-US" sz="2200" dirty="0">
                          <a:effectLst/>
                        </a:rPr>
                        <a:t>Governance</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r h="329406">
                <a:tc>
                  <a:txBody>
                    <a:bodyPr/>
                    <a:lstStyle/>
                    <a:p>
                      <a:pPr marL="0" indent="0">
                        <a:lnSpc>
                          <a:spcPct val="200000"/>
                        </a:lnSpc>
                        <a:spcAft>
                          <a:spcPts val="0"/>
                        </a:spcAft>
                      </a:pPr>
                      <a:r>
                        <a:rPr lang="en-US" sz="2200" dirty="0">
                          <a:effectLst/>
                        </a:rPr>
                        <a:t>Quality</a:t>
                      </a:r>
                      <a:endParaRPr lang="en-US" sz="2700" dirty="0">
                        <a:solidFill>
                          <a:srgbClr val="000000"/>
                        </a:solidFill>
                        <a:effectLst/>
                        <a:latin typeface="Arial" panose="020B0604020202020204" pitchFamily="34" charset="0"/>
                        <a:ea typeface="Arial" panose="020B0604020202020204" pitchFamily="34" charset="0"/>
                      </a:endParaRPr>
                    </a:p>
                  </a:txBody>
                  <a:tcPr marL="100216" marR="100216" marT="100216" marB="100216" anchor="b"/>
                </a:tc>
              </a:tr>
            </a:tbl>
          </a:graphicData>
        </a:graphic>
      </p:graphicFrame>
      <p:sp>
        <p:nvSpPr>
          <p:cNvPr id="9" name="TextBox 8"/>
          <p:cNvSpPr txBox="1"/>
          <p:nvPr/>
        </p:nvSpPr>
        <p:spPr>
          <a:xfrm>
            <a:off x="6733309" y="5328704"/>
            <a:ext cx="501138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Increased quality as a consequence of other norms</a:t>
            </a:r>
            <a:endParaRPr lang="en-US" sz="2800" dirty="0"/>
          </a:p>
        </p:txBody>
      </p:sp>
    </p:spTree>
    <p:extLst>
      <p:ext uri="{BB962C8B-B14F-4D97-AF65-F5344CB8AC3E}">
        <p14:creationId xmlns:p14="http://schemas.microsoft.com/office/powerpoint/2010/main" val="2974412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57905" y="748047"/>
            <a:ext cx="7876190" cy="5361905"/>
          </a:xfrm>
          <a:prstGeom prst="rect">
            <a:avLst/>
          </a:prstGeom>
        </p:spPr>
      </p:pic>
      <p:sp>
        <p:nvSpPr>
          <p:cNvPr id="5" name="Rectangle 4"/>
          <p:cNvSpPr/>
          <p:nvPr/>
        </p:nvSpPr>
        <p:spPr>
          <a:xfrm>
            <a:off x="6400800" y="897775"/>
            <a:ext cx="3507971" cy="44556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212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42277" y="2194559"/>
            <a:ext cx="3668358" cy="2123658"/>
          </a:xfrm>
          <a:prstGeom prst="rect">
            <a:avLst/>
          </a:prstGeom>
          <a:noFill/>
        </p:spPr>
        <p:txBody>
          <a:bodyPr wrap="square" rtlCol="0">
            <a:spAutoFit/>
          </a:bodyPr>
          <a:lstStyle/>
          <a:p>
            <a:pPr algn="ctr"/>
            <a:r>
              <a:rPr lang="nl-NL" sz="4400" dirty="0" smtClean="0"/>
              <a:t>Open </a:t>
            </a:r>
            <a:r>
              <a:rPr lang="nl-NL" sz="4400" dirty="0" err="1" smtClean="0"/>
              <a:t>Science</a:t>
            </a:r>
            <a:r>
              <a:rPr lang="nl-NL" sz="4400" dirty="0" smtClean="0"/>
              <a:t> Framework</a:t>
            </a:r>
            <a:endParaRPr lang="en-US" sz="4400" dirty="0"/>
          </a:p>
        </p:txBody>
      </p:sp>
      <p:sp>
        <p:nvSpPr>
          <p:cNvPr id="3" name="TextBox 2"/>
          <p:cNvSpPr txBox="1"/>
          <p:nvPr/>
        </p:nvSpPr>
        <p:spPr>
          <a:xfrm>
            <a:off x="7392295" y="2194559"/>
            <a:ext cx="3668358" cy="2123658"/>
          </a:xfrm>
          <a:prstGeom prst="rect">
            <a:avLst/>
          </a:prstGeom>
          <a:noFill/>
        </p:spPr>
        <p:txBody>
          <a:bodyPr wrap="square" rtlCol="0">
            <a:spAutoFit/>
          </a:bodyPr>
          <a:lstStyle/>
          <a:p>
            <a:pPr algn="ctr"/>
            <a:r>
              <a:rPr lang="nl-NL" sz="4400" dirty="0" err="1" smtClean="0"/>
              <a:t>Dropbox</a:t>
            </a:r>
            <a:r>
              <a:rPr lang="nl-NL" sz="4400" dirty="0" smtClean="0"/>
              <a:t> project folder</a:t>
            </a:r>
            <a:endParaRPr lang="en-US" sz="4400" dirty="0"/>
          </a:p>
        </p:txBody>
      </p:sp>
      <p:cxnSp>
        <p:nvCxnSpPr>
          <p:cNvPr id="7" name="Straight Arrow Connector 6"/>
          <p:cNvCxnSpPr>
            <a:stCxn id="5" idx="3"/>
            <a:endCxn id="3" idx="1"/>
          </p:cNvCxnSpPr>
          <p:nvPr/>
        </p:nvCxnSpPr>
        <p:spPr>
          <a:xfrm>
            <a:off x="4410635" y="3256388"/>
            <a:ext cx="29816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24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42277" y="2194559"/>
            <a:ext cx="3668358" cy="2123658"/>
          </a:xfrm>
          <a:prstGeom prst="rect">
            <a:avLst/>
          </a:prstGeom>
          <a:noFill/>
        </p:spPr>
        <p:txBody>
          <a:bodyPr wrap="square" rtlCol="0">
            <a:spAutoFit/>
          </a:bodyPr>
          <a:lstStyle/>
          <a:p>
            <a:pPr algn="ctr"/>
            <a:r>
              <a:rPr lang="nl-NL" sz="4400" dirty="0" smtClean="0"/>
              <a:t>Open </a:t>
            </a:r>
            <a:r>
              <a:rPr lang="nl-NL" sz="4400" dirty="0" err="1" smtClean="0"/>
              <a:t>Science</a:t>
            </a:r>
            <a:r>
              <a:rPr lang="nl-NL" sz="4400" dirty="0" smtClean="0"/>
              <a:t> Framework</a:t>
            </a:r>
            <a:endParaRPr lang="en-US" sz="4400" dirty="0"/>
          </a:p>
        </p:txBody>
      </p:sp>
      <p:sp>
        <p:nvSpPr>
          <p:cNvPr id="3" name="TextBox 2"/>
          <p:cNvSpPr txBox="1"/>
          <p:nvPr/>
        </p:nvSpPr>
        <p:spPr>
          <a:xfrm>
            <a:off x="7392295" y="2194559"/>
            <a:ext cx="3668358" cy="2123658"/>
          </a:xfrm>
          <a:prstGeom prst="rect">
            <a:avLst/>
          </a:prstGeom>
          <a:noFill/>
        </p:spPr>
        <p:txBody>
          <a:bodyPr wrap="square" rtlCol="0">
            <a:spAutoFit/>
          </a:bodyPr>
          <a:lstStyle/>
          <a:p>
            <a:pPr algn="ctr"/>
            <a:r>
              <a:rPr lang="nl-NL" sz="4400" dirty="0" err="1" smtClean="0"/>
              <a:t>Dropbox</a:t>
            </a:r>
            <a:r>
              <a:rPr lang="nl-NL" sz="4400" dirty="0" smtClean="0"/>
              <a:t> project folder</a:t>
            </a:r>
            <a:endParaRPr lang="en-US" sz="4400" dirty="0"/>
          </a:p>
        </p:txBody>
      </p:sp>
      <p:cxnSp>
        <p:nvCxnSpPr>
          <p:cNvPr id="7" name="Straight Arrow Connector 6"/>
          <p:cNvCxnSpPr>
            <a:stCxn id="5" idx="3"/>
            <a:endCxn id="3" idx="1"/>
          </p:cNvCxnSpPr>
          <p:nvPr/>
        </p:nvCxnSpPr>
        <p:spPr>
          <a:xfrm>
            <a:off x="4410635" y="3256388"/>
            <a:ext cx="29816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44501" y="2656223"/>
            <a:ext cx="6113929" cy="1200329"/>
          </a:xfrm>
          <a:prstGeom prst="rect">
            <a:avLst/>
          </a:prstGeom>
          <a:solidFill>
            <a:schemeClr val="tx1"/>
          </a:solidFill>
        </p:spPr>
        <p:txBody>
          <a:bodyPr wrap="square" rtlCol="0">
            <a:spAutoFit/>
          </a:bodyPr>
          <a:lstStyle/>
          <a:p>
            <a:pPr algn="ctr"/>
            <a:r>
              <a:rPr lang="en-US" sz="7200" dirty="0" smtClean="0">
                <a:solidFill>
                  <a:srgbClr val="FF0000"/>
                </a:solidFill>
              </a:rPr>
              <a:t>Example</a:t>
            </a:r>
            <a:endParaRPr lang="en-US" sz="7200" dirty="0">
              <a:solidFill>
                <a:srgbClr val="FF0000"/>
              </a:solidFill>
            </a:endParaRPr>
          </a:p>
        </p:txBody>
      </p:sp>
    </p:spTree>
    <p:extLst>
      <p:ext uri="{BB962C8B-B14F-4D97-AF65-F5344CB8AC3E}">
        <p14:creationId xmlns:p14="http://schemas.microsoft.com/office/powerpoint/2010/main" val="1142883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81167" y="2429466"/>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Our decisions clarified by this</a:t>
            </a:r>
            <a:endParaRPr lang="en-US" sz="6600" dirty="0"/>
          </a:p>
        </p:txBody>
      </p:sp>
    </p:spTree>
    <p:extLst>
      <p:ext uri="{BB962C8B-B14F-4D97-AF65-F5344CB8AC3E}">
        <p14:creationId xmlns:p14="http://schemas.microsoft.com/office/powerpoint/2010/main" val="34649239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381414" y="2845102"/>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How to assess others’?</a:t>
            </a:r>
            <a:endParaRPr lang="en-US" sz="6600" dirty="0"/>
          </a:p>
        </p:txBody>
      </p:sp>
    </p:spTree>
    <p:extLst>
      <p:ext uri="{BB962C8B-B14F-4D97-AF65-F5344CB8AC3E}">
        <p14:creationId xmlns:p14="http://schemas.microsoft.com/office/powerpoint/2010/main" val="27150968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508855" y="2673135"/>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err="1" smtClean="0"/>
              <a:t>Pubpeer</a:t>
            </a:r>
            <a:endParaRPr lang="en-US" sz="6600" dirty="0"/>
          </a:p>
        </p:txBody>
      </p:sp>
    </p:spTree>
    <p:extLst>
      <p:ext uri="{BB962C8B-B14F-4D97-AF65-F5344CB8AC3E}">
        <p14:creationId xmlns:p14="http://schemas.microsoft.com/office/powerpoint/2010/main" val="3255761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458979" y="2373877"/>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 post publication peer review outlet</a:t>
            </a:r>
            <a:endParaRPr lang="en-US" sz="6600" dirty="0"/>
          </a:p>
        </p:txBody>
      </p:sp>
    </p:spTree>
    <p:extLst>
      <p:ext uri="{BB962C8B-B14F-4D97-AF65-F5344CB8AC3E}">
        <p14:creationId xmlns:p14="http://schemas.microsoft.com/office/powerpoint/2010/main" val="723063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508855" y="2673135"/>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err="1" smtClean="0"/>
              <a:t>Pubpeer</a:t>
            </a:r>
            <a:r>
              <a:rPr lang="en-US" sz="6600" dirty="0" smtClean="0"/>
              <a:t> example</a:t>
            </a:r>
            <a:endParaRPr lang="en-US" sz="6600" dirty="0"/>
          </a:p>
        </p:txBody>
      </p:sp>
      <p:pic>
        <p:nvPicPr>
          <p:cNvPr id="3" name="Picture 2" descr="https://i.imgur.com/5KvFAV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855" y="179294"/>
            <a:ext cx="9010650" cy="648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2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413" y="1748742"/>
            <a:ext cx="8825658" cy="2973729"/>
          </a:xfrm>
        </p:spPr>
        <p:txBody>
          <a:bodyPr/>
          <a:lstStyle/>
          <a:p>
            <a:pPr algn="ctr"/>
            <a:r>
              <a:rPr lang="en-US" dirty="0" smtClean="0"/>
              <a:t>For example, your mentor</a:t>
            </a:r>
            <a:endParaRPr lang="en-US" dirty="0"/>
          </a:p>
        </p:txBody>
      </p:sp>
    </p:spTree>
    <p:extLst>
      <p:ext uri="{BB962C8B-B14F-4D97-AF65-F5344CB8AC3E}">
        <p14:creationId xmlns:p14="http://schemas.microsoft.com/office/powerpoint/2010/main" val="41222725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178" y="480601"/>
            <a:ext cx="7649643" cy="5896798"/>
          </a:xfrm>
          <a:prstGeom prst="rect">
            <a:avLst/>
          </a:prstGeom>
        </p:spPr>
      </p:pic>
      <p:sp>
        <p:nvSpPr>
          <p:cNvPr id="5" name="TextBox 4"/>
          <p:cNvSpPr txBox="1"/>
          <p:nvPr/>
        </p:nvSpPr>
        <p:spPr>
          <a:xfrm>
            <a:off x="2982138" y="2259105"/>
            <a:ext cx="6938683" cy="707886"/>
          </a:xfrm>
          <a:prstGeom prst="rect">
            <a:avLst/>
          </a:prstGeom>
          <a:solidFill>
            <a:schemeClr val="tx1"/>
          </a:solidFill>
        </p:spPr>
        <p:txBody>
          <a:bodyPr wrap="square" rtlCol="0">
            <a:spAutoFit/>
          </a:bodyPr>
          <a:lstStyle/>
          <a:p>
            <a:pPr algn="ctr"/>
            <a:r>
              <a:rPr lang="en-US" sz="4000" dirty="0" smtClean="0">
                <a:solidFill>
                  <a:srgbClr val="FF0000"/>
                </a:solidFill>
              </a:rPr>
              <a:t>Posted on June 6</a:t>
            </a:r>
            <a:r>
              <a:rPr lang="en-US" sz="4000" baseline="30000" dirty="0" smtClean="0">
                <a:solidFill>
                  <a:srgbClr val="FF0000"/>
                </a:solidFill>
              </a:rPr>
              <a:t>th</a:t>
            </a:r>
            <a:r>
              <a:rPr lang="en-US" sz="4000" dirty="0" smtClean="0">
                <a:solidFill>
                  <a:srgbClr val="FF0000"/>
                </a:solidFill>
              </a:rPr>
              <a:t>, 2015</a:t>
            </a:r>
            <a:endParaRPr lang="en-US" sz="4000" dirty="0">
              <a:solidFill>
                <a:srgbClr val="FF0000"/>
              </a:solidFill>
            </a:endParaRPr>
          </a:p>
        </p:txBody>
      </p:sp>
    </p:spTree>
    <p:extLst>
      <p:ext uri="{BB962C8B-B14F-4D97-AF65-F5344CB8AC3E}">
        <p14:creationId xmlns:p14="http://schemas.microsoft.com/office/powerpoint/2010/main" val="727230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453" y="356574"/>
            <a:ext cx="8363394" cy="6285065"/>
          </a:xfrm>
          <a:prstGeom prst="rect">
            <a:avLst/>
          </a:prstGeom>
        </p:spPr>
      </p:pic>
      <p:sp>
        <p:nvSpPr>
          <p:cNvPr id="4" name="Rectangle 3"/>
          <p:cNvSpPr/>
          <p:nvPr/>
        </p:nvSpPr>
        <p:spPr>
          <a:xfrm>
            <a:off x="8122024" y="968188"/>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14164" y="1625521"/>
            <a:ext cx="6938683" cy="707886"/>
          </a:xfrm>
          <a:prstGeom prst="rect">
            <a:avLst/>
          </a:prstGeom>
          <a:solidFill>
            <a:schemeClr val="tx1"/>
          </a:solidFill>
        </p:spPr>
        <p:txBody>
          <a:bodyPr wrap="square" rtlCol="0">
            <a:spAutoFit/>
          </a:bodyPr>
          <a:lstStyle/>
          <a:p>
            <a:pPr algn="ctr"/>
            <a:r>
              <a:rPr lang="en-US" sz="4000" dirty="0" smtClean="0">
                <a:solidFill>
                  <a:srgbClr val="FF0000"/>
                </a:solidFill>
              </a:rPr>
              <a:t>Posted ~August 12, 2015</a:t>
            </a:r>
            <a:endParaRPr lang="en-US" sz="4000" dirty="0">
              <a:solidFill>
                <a:srgbClr val="FF0000"/>
              </a:solidFill>
            </a:endParaRPr>
          </a:p>
        </p:txBody>
      </p:sp>
    </p:spTree>
    <p:extLst>
      <p:ext uri="{BB962C8B-B14F-4D97-AF65-F5344CB8AC3E}">
        <p14:creationId xmlns:p14="http://schemas.microsoft.com/office/powerpoint/2010/main" val="32261768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625234" y="2506881"/>
            <a:ext cx="9615964" cy="187943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smtClean="0"/>
              <a:t>Reminder: prospective decision context!</a:t>
            </a:r>
            <a:endParaRPr lang="en-US" sz="6600" dirty="0"/>
          </a:p>
        </p:txBody>
      </p:sp>
    </p:spTree>
    <p:extLst>
      <p:ext uri="{BB962C8B-B14F-4D97-AF65-F5344CB8AC3E}">
        <p14:creationId xmlns:p14="http://schemas.microsoft.com/office/powerpoint/2010/main" val="3758200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dirty="0" err="1" smtClean="0"/>
              <a:t>aways</a:t>
            </a:r>
            <a:endParaRPr lang="en-US" dirty="0"/>
          </a:p>
        </p:txBody>
      </p:sp>
      <p:sp>
        <p:nvSpPr>
          <p:cNvPr id="3" name="Content Placeholder 2"/>
          <p:cNvSpPr>
            <a:spLocks noGrp="1"/>
          </p:cNvSpPr>
          <p:nvPr>
            <p:ph idx="1"/>
          </p:nvPr>
        </p:nvSpPr>
        <p:spPr/>
        <p:txBody>
          <a:bodyPr/>
          <a:lstStyle/>
          <a:p>
            <a:r>
              <a:rPr lang="en-US" dirty="0"/>
              <a:t>What is ethical is determined prospectively, taking into account potential outcomes, but not retrospectively. Decisions cannot </a:t>
            </a:r>
            <a:r>
              <a:rPr lang="en-US" dirty="0" smtClean="0"/>
              <a:t>be made with hindsight and </a:t>
            </a:r>
            <a:r>
              <a:rPr lang="en-US" dirty="0"/>
              <a:t>should not be evaluated purely on hindsight</a:t>
            </a:r>
          </a:p>
          <a:p>
            <a:r>
              <a:rPr lang="en-US" dirty="0" smtClean="0"/>
              <a:t>Ethics is a (daily!) struggle</a:t>
            </a:r>
          </a:p>
          <a:p>
            <a:r>
              <a:rPr lang="en-US" dirty="0" smtClean="0"/>
              <a:t>Ethics is not </a:t>
            </a:r>
            <a:r>
              <a:rPr lang="en-US" dirty="0" smtClean="0"/>
              <a:t>universal, so discuss</a:t>
            </a:r>
            <a:endParaRPr lang="en-US" dirty="0" smtClean="0"/>
          </a:p>
          <a:p>
            <a:r>
              <a:rPr lang="en-US" dirty="0" smtClean="0"/>
              <a:t>Being transparent about your research is the easiest way to take responsibility, improve accountability, but also increase credibility</a:t>
            </a:r>
          </a:p>
          <a:p>
            <a:r>
              <a:rPr lang="en-US" dirty="0" smtClean="0"/>
              <a:t>Promote </a:t>
            </a:r>
            <a:r>
              <a:rPr lang="en-US" dirty="0" smtClean="0"/>
              <a:t>discussion by asking questions to other researchers</a:t>
            </a:r>
          </a:p>
          <a:p>
            <a:endParaRPr lang="en-US" dirty="0" smtClean="0"/>
          </a:p>
          <a:p>
            <a:endParaRPr lang="en-US" dirty="0"/>
          </a:p>
        </p:txBody>
      </p:sp>
    </p:spTree>
    <p:extLst>
      <p:ext uri="{BB962C8B-B14F-4D97-AF65-F5344CB8AC3E}">
        <p14:creationId xmlns:p14="http://schemas.microsoft.com/office/powerpoint/2010/main" val="1817847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958" y="-134042"/>
            <a:ext cx="6992042" cy="6992042"/>
          </a:xfrm>
          <a:prstGeom prst="rect">
            <a:avLst/>
          </a:prstGeom>
        </p:spPr>
      </p:pic>
      <p:sp>
        <p:nvSpPr>
          <p:cNvPr id="2" name="TextBox 1"/>
          <p:cNvSpPr txBox="1"/>
          <p:nvPr/>
        </p:nvSpPr>
        <p:spPr>
          <a:xfrm>
            <a:off x="532015" y="4671752"/>
            <a:ext cx="4256116" cy="1384995"/>
          </a:xfrm>
          <a:prstGeom prst="rect">
            <a:avLst/>
          </a:prstGeom>
          <a:noFill/>
        </p:spPr>
        <p:txBody>
          <a:bodyPr wrap="square" rtlCol="0">
            <a:spAutoFit/>
          </a:bodyPr>
          <a:lstStyle/>
          <a:p>
            <a:r>
              <a:rPr lang="en-US" sz="2800" dirty="0" smtClean="0"/>
              <a:t>@</a:t>
            </a:r>
            <a:r>
              <a:rPr lang="en-US" sz="2800" dirty="0" err="1" smtClean="0"/>
              <a:t>chartgerink</a:t>
            </a:r>
            <a:endParaRPr lang="en-US" sz="2800" dirty="0" smtClean="0"/>
          </a:p>
          <a:p>
            <a:r>
              <a:rPr lang="en-US" sz="2800" dirty="0" smtClean="0"/>
              <a:t>ww.chjh.nl</a:t>
            </a:r>
          </a:p>
          <a:p>
            <a:r>
              <a:rPr lang="en-US" sz="2800" dirty="0" smtClean="0"/>
              <a:t>c.h.j.hartgerink@uvt.nl</a:t>
            </a:r>
            <a:endParaRPr lang="en-US" sz="2800" dirty="0"/>
          </a:p>
        </p:txBody>
      </p:sp>
      <p:sp>
        <p:nvSpPr>
          <p:cNvPr id="5" name="Title 1"/>
          <p:cNvSpPr txBox="1">
            <a:spLocks/>
          </p:cNvSpPr>
          <p:nvPr/>
        </p:nvSpPr>
        <p:spPr>
          <a:xfrm>
            <a:off x="532015" y="1115373"/>
            <a:ext cx="4822209" cy="3556379"/>
          </a:xfrm>
          <a:prstGeom prst="rect">
            <a:avLst/>
          </a:prstGeom>
        </p:spPr>
        <p:txBody>
          <a:bodyPr vert="horz" lIns="91440" tIns="45720" rIns="91440" bIns="45720" rtlCol="0" anchor="ctr">
            <a:normAutofit lnSpcReduction="100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7200" dirty="0" smtClean="0">
                <a:solidFill>
                  <a:schemeClr val="tx1"/>
                </a:solidFill>
              </a:rPr>
              <a:t>Happy Open Access week! </a:t>
            </a:r>
            <a:r>
              <a:rPr lang="en-US" sz="7200" dirty="0" smtClean="0">
                <a:solidFill>
                  <a:schemeClr val="tx1"/>
                </a:solidFill>
                <a:sym typeface="Wingdings" panose="05000000000000000000" pitchFamily="2" charset="2"/>
              </a:rPr>
              <a:t></a:t>
            </a:r>
            <a:endParaRPr lang="en-US" sz="7200" dirty="0">
              <a:solidFill>
                <a:schemeClr val="tx1"/>
              </a:solidFill>
            </a:endParaRPr>
          </a:p>
        </p:txBody>
      </p:sp>
    </p:spTree>
    <p:extLst>
      <p:ext uri="{BB962C8B-B14F-4D97-AF65-F5344CB8AC3E}">
        <p14:creationId xmlns:p14="http://schemas.microsoft.com/office/powerpoint/2010/main" val="239020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438" y="1517248"/>
            <a:ext cx="4586088" cy="2973729"/>
          </a:xfrm>
        </p:spPr>
        <p:txBody>
          <a:bodyPr/>
          <a:lstStyle/>
          <a:p>
            <a:pPr algn="ctr"/>
            <a:r>
              <a:rPr lang="en-US" sz="6000" dirty="0" smtClean="0"/>
              <a:t>Mentoring styles</a:t>
            </a:r>
            <a:endParaRPr lang="en-US" sz="6000" dirty="0"/>
          </a:p>
        </p:txBody>
      </p:sp>
      <p:sp>
        <p:nvSpPr>
          <p:cNvPr id="3" name="Title 1"/>
          <p:cNvSpPr txBox="1">
            <a:spLocks/>
          </p:cNvSpPr>
          <p:nvPr/>
        </p:nvSpPr>
        <p:spPr>
          <a:xfrm>
            <a:off x="5428526" y="1944546"/>
            <a:ext cx="7349925" cy="329878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sz="4400" dirty="0" smtClean="0"/>
              <a:t>Ethics mentoring</a:t>
            </a:r>
          </a:p>
          <a:p>
            <a:pPr marL="571500" indent="-571500">
              <a:buFont typeface="Arial" panose="020B0604020202020204" pitchFamily="34" charset="0"/>
              <a:buChar char="•"/>
            </a:pPr>
            <a:r>
              <a:rPr lang="en-US" sz="4400" dirty="0" smtClean="0"/>
              <a:t>Research mentoring</a:t>
            </a:r>
          </a:p>
          <a:p>
            <a:pPr marL="571500" indent="-571500">
              <a:buFont typeface="Arial" panose="020B0604020202020204" pitchFamily="34" charset="0"/>
              <a:buChar char="•"/>
            </a:pPr>
            <a:r>
              <a:rPr lang="en-US" sz="4400" dirty="0" smtClean="0"/>
              <a:t>Survival mentoring</a:t>
            </a:r>
          </a:p>
          <a:p>
            <a:pPr marL="571500" indent="-571500">
              <a:buFont typeface="Arial" panose="020B0604020202020204" pitchFamily="34" charset="0"/>
              <a:buChar char="•"/>
            </a:pPr>
            <a:r>
              <a:rPr lang="en-US" sz="4400" dirty="0" smtClean="0"/>
              <a:t>Personal mentoring</a:t>
            </a:r>
          </a:p>
          <a:p>
            <a:pPr marL="571500" indent="-571500">
              <a:buFont typeface="Arial" panose="020B0604020202020204" pitchFamily="34" charset="0"/>
              <a:buChar char="•"/>
            </a:pPr>
            <a:r>
              <a:rPr lang="en-US" sz="4400" dirty="0" smtClean="0"/>
              <a:t>Financial mentoring</a:t>
            </a:r>
          </a:p>
        </p:txBody>
      </p:sp>
      <p:sp>
        <p:nvSpPr>
          <p:cNvPr id="4" name="TextBox 3"/>
          <p:cNvSpPr txBox="1"/>
          <p:nvPr/>
        </p:nvSpPr>
        <p:spPr>
          <a:xfrm>
            <a:off x="5995685" y="6488668"/>
            <a:ext cx="6215605" cy="369332"/>
          </a:xfrm>
          <a:prstGeom prst="rect">
            <a:avLst/>
          </a:prstGeom>
          <a:noFill/>
        </p:spPr>
        <p:txBody>
          <a:bodyPr wrap="square" rtlCol="0">
            <a:spAutoFit/>
          </a:bodyPr>
          <a:lstStyle/>
          <a:p>
            <a:r>
              <a:rPr lang="en-US" dirty="0" smtClean="0"/>
              <a:t>Anderson et al. (2007), Academic Medicine, Vol 82(9)</a:t>
            </a:r>
            <a:endParaRPr lang="en-US" dirty="0"/>
          </a:p>
        </p:txBody>
      </p:sp>
    </p:spTree>
    <p:extLst>
      <p:ext uri="{BB962C8B-B14F-4D97-AF65-F5344CB8AC3E}">
        <p14:creationId xmlns:p14="http://schemas.microsoft.com/office/powerpoint/2010/main" val="2615344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438" y="1517248"/>
            <a:ext cx="4586088" cy="2973729"/>
          </a:xfrm>
        </p:spPr>
        <p:txBody>
          <a:bodyPr/>
          <a:lstStyle/>
          <a:p>
            <a:pPr algn="ctr"/>
            <a:r>
              <a:rPr lang="en-US" sz="6000" dirty="0" smtClean="0"/>
              <a:t>More meticulous</a:t>
            </a:r>
            <a:endParaRPr lang="en-US" sz="6000" dirty="0"/>
          </a:p>
        </p:txBody>
      </p:sp>
      <p:sp>
        <p:nvSpPr>
          <p:cNvPr id="3" name="Title 1"/>
          <p:cNvSpPr txBox="1">
            <a:spLocks/>
          </p:cNvSpPr>
          <p:nvPr/>
        </p:nvSpPr>
        <p:spPr>
          <a:xfrm>
            <a:off x="5428526" y="1944546"/>
            <a:ext cx="7349925" cy="329878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sz="4400" dirty="0" smtClean="0"/>
              <a:t>Ethics mentoring</a:t>
            </a:r>
          </a:p>
          <a:p>
            <a:pPr marL="571500" indent="-571500">
              <a:buFont typeface="Arial" panose="020B0604020202020204" pitchFamily="34" charset="0"/>
              <a:buChar char="•"/>
            </a:pPr>
            <a:r>
              <a:rPr lang="en-US" sz="4400" dirty="0" smtClean="0"/>
              <a:t>Research mentoring</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endParaRPr lang="en-US" sz="4400" dirty="0" smtClean="0"/>
          </a:p>
          <a:p>
            <a:pPr marL="571500" indent="-571500">
              <a:buFont typeface="Arial" panose="020B0604020202020204" pitchFamily="34" charset="0"/>
              <a:buChar char="•"/>
            </a:pPr>
            <a:endParaRPr lang="en-US" sz="4400" dirty="0" smtClean="0"/>
          </a:p>
        </p:txBody>
      </p:sp>
      <p:sp>
        <p:nvSpPr>
          <p:cNvPr id="4" name="TextBox 3"/>
          <p:cNvSpPr txBox="1"/>
          <p:nvPr/>
        </p:nvSpPr>
        <p:spPr>
          <a:xfrm>
            <a:off x="5995685" y="6488668"/>
            <a:ext cx="6215605" cy="369332"/>
          </a:xfrm>
          <a:prstGeom prst="rect">
            <a:avLst/>
          </a:prstGeom>
          <a:noFill/>
        </p:spPr>
        <p:txBody>
          <a:bodyPr wrap="square" rtlCol="0">
            <a:spAutoFit/>
          </a:bodyPr>
          <a:lstStyle/>
          <a:p>
            <a:r>
              <a:rPr lang="en-US" dirty="0" smtClean="0"/>
              <a:t>Anderson et al. (2007), Academic Medicine, Vol 82(9)</a:t>
            </a:r>
            <a:endParaRPr lang="en-US" dirty="0"/>
          </a:p>
        </p:txBody>
      </p:sp>
    </p:spTree>
    <p:extLst>
      <p:ext uri="{BB962C8B-B14F-4D97-AF65-F5344CB8AC3E}">
        <p14:creationId xmlns:p14="http://schemas.microsoft.com/office/powerpoint/2010/main" val="280790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438" y="1517248"/>
            <a:ext cx="4586088" cy="2973729"/>
          </a:xfrm>
        </p:spPr>
        <p:txBody>
          <a:bodyPr/>
          <a:lstStyle/>
          <a:p>
            <a:pPr algn="ctr"/>
            <a:r>
              <a:rPr lang="en-US" sz="4800" dirty="0" smtClean="0"/>
              <a:t>Inappropriate use of funding</a:t>
            </a:r>
            <a:endParaRPr lang="en-US" sz="4800" dirty="0"/>
          </a:p>
        </p:txBody>
      </p:sp>
      <p:sp>
        <p:nvSpPr>
          <p:cNvPr id="3" name="Title 1"/>
          <p:cNvSpPr txBox="1">
            <a:spLocks/>
          </p:cNvSpPr>
          <p:nvPr/>
        </p:nvSpPr>
        <p:spPr>
          <a:xfrm>
            <a:off x="5428526" y="1944546"/>
            <a:ext cx="7349925" cy="329878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endParaRPr lang="en-US" sz="4400" dirty="0" smtClean="0"/>
          </a:p>
          <a:p>
            <a:pPr marL="571500" indent="-571500">
              <a:buFont typeface="Arial" panose="020B0604020202020204" pitchFamily="34" charset="0"/>
              <a:buChar char="•"/>
            </a:pPr>
            <a:r>
              <a:rPr lang="en-US" sz="4400" dirty="0" smtClean="0"/>
              <a:t>Survival mentoring</a:t>
            </a:r>
          </a:p>
          <a:p>
            <a:pPr marL="571500" indent="-571500">
              <a:buFont typeface="Arial" panose="020B0604020202020204" pitchFamily="34" charset="0"/>
              <a:buChar char="•"/>
            </a:pPr>
            <a:endParaRPr lang="en-US" sz="4400" dirty="0" smtClean="0"/>
          </a:p>
          <a:p>
            <a:pPr marL="571500" indent="-571500">
              <a:buFont typeface="Arial" panose="020B0604020202020204" pitchFamily="34" charset="0"/>
              <a:buChar char="•"/>
            </a:pPr>
            <a:r>
              <a:rPr lang="en-US" sz="4400" dirty="0" smtClean="0"/>
              <a:t>Financial mentoring</a:t>
            </a:r>
          </a:p>
        </p:txBody>
      </p:sp>
      <p:sp>
        <p:nvSpPr>
          <p:cNvPr id="4" name="TextBox 3"/>
          <p:cNvSpPr txBox="1"/>
          <p:nvPr/>
        </p:nvSpPr>
        <p:spPr>
          <a:xfrm>
            <a:off x="5995685" y="6488668"/>
            <a:ext cx="6215605" cy="369332"/>
          </a:xfrm>
          <a:prstGeom prst="rect">
            <a:avLst/>
          </a:prstGeom>
          <a:noFill/>
        </p:spPr>
        <p:txBody>
          <a:bodyPr wrap="square" rtlCol="0">
            <a:spAutoFit/>
          </a:bodyPr>
          <a:lstStyle/>
          <a:p>
            <a:r>
              <a:rPr lang="en-US" dirty="0" smtClean="0"/>
              <a:t>Anderson et al. (2007), Academic Medicine, Vol 82(9)</a:t>
            </a:r>
            <a:endParaRPr lang="en-US" dirty="0"/>
          </a:p>
        </p:txBody>
      </p:sp>
    </p:spTree>
    <p:extLst>
      <p:ext uri="{BB962C8B-B14F-4D97-AF65-F5344CB8AC3E}">
        <p14:creationId xmlns:p14="http://schemas.microsoft.com/office/powerpoint/2010/main" val="107906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6838" y="2095982"/>
            <a:ext cx="8825658" cy="2973729"/>
          </a:xfrm>
        </p:spPr>
        <p:txBody>
          <a:bodyPr/>
          <a:lstStyle/>
          <a:p>
            <a:pPr algn="ctr"/>
            <a:r>
              <a:rPr lang="en-US" dirty="0" smtClean="0"/>
              <a:t>Pay attention to underdeveloped aspects</a:t>
            </a:r>
            <a:endParaRPr lang="en-US" dirty="0"/>
          </a:p>
        </p:txBody>
      </p:sp>
    </p:spTree>
    <p:extLst>
      <p:ext uri="{BB962C8B-B14F-4D97-AF65-F5344CB8AC3E}">
        <p14:creationId xmlns:p14="http://schemas.microsoft.com/office/powerpoint/2010/main" val="14129144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1258</TotalTime>
  <Words>2166</Words>
  <Application>Microsoft Office PowerPoint</Application>
  <PresentationFormat>Widescreen</PresentationFormat>
  <Paragraphs>218</Paragraphs>
  <Slides>54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Wingdings</vt:lpstr>
      <vt:lpstr>Wingdings 3</vt:lpstr>
      <vt:lpstr>Ion</vt:lpstr>
      <vt:lpstr>Prospective ethics in a retrospective world </vt:lpstr>
      <vt:lpstr>PhD = development of research skills</vt:lpstr>
      <vt:lpstr>Ethics + integrity are vital</vt:lpstr>
      <vt:lpstr>Outside influences affect development</vt:lpstr>
      <vt:lpstr>For example, your mentor</vt:lpstr>
      <vt:lpstr>Mentoring styles</vt:lpstr>
      <vt:lpstr>More meticulous</vt:lpstr>
      <vt:lpstr>Inappropriate use of funding</vt:lpstr>
      <vt:lpstr>Pay attention to underdeveloped aspects</vt:lpstr>
      <vt:lpstr>It does not matter that you make mistakes, it matters how you deal with them</vt:lpstr>
      <vt:lpstr>Genuine mistakes do not matter  mistakes are unforeseen</vt:lpstr>
      <vt:lpstr>PowerPoint Presentation</vt:lpstr>
      <vt:lpstr>Prospectively not assessable</vt:lpstr>
      <vt:lpstr>Eyes ahead</vt:lpstr>
      <vt:lpstr>Repeated mistakes without learning = prospectively assessable</vt:lpstr>
      <vt:lpstr>For example, rounding errors</vt:lpstr>
      <vt:lpstr>PowerPoint Presentation</vt:lpstr>
      <vt:lpstr>Co-pilot data analyses</vt:lpstr>
      <vt:lpstr>Interim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vt:lpstr>
      <vt:lpstr>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 aways</vt:lpstr>
      <vt:lpstr>PowerPoint Presentation</vt:lpstr>
    </vt:vector>
  </TitlesOfParts>
  <Company>Tilburg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C.H.J. Hartgerink</dc:creator>
  <cp:lastModifiedBy>C.H.J. Hartgerink</cp:lastModifiedBy>
  <cp:revision>31</cp:revision>
  <dcterms:created xsi:type="dcterms:W3CDTF">2015-10-21T15:53:18Z</dcterms:created>
  <dcterms:modified xsi:type="dcterms:W3CDTF">2015-10-23T10:12:18Z</dcterms:modified>
</cp:coreProperties>
</file>