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58" r:id="rId6"/>
    <p:sldId id="260" r:id="rId7"/>
    <p:sldId id="263" r:id="rId8"/>
    <p:sldId id="271" r:id="rId9"/>
    <p:sldId id="261" r:id="rId10"/>
    <p:sldId id="264" r:id="rId11"/>
    <p:sldId id="266" r:id="rId12"/>
    <p:sldId id="262" r:id="rId13"/>
    <p:sldId id="267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4169" autoAdjust="0"/>
  </p:normalViewPr>
  <p:slideViewPr>
    <p:cSldViewPr snapToGrid="0">
      <p:cViewPr varScale="1">
        <p:scale>
          <a:sx n="83" d="100"/>
          <a:sy n="8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7A76-6A31-4B1C-AE36-5D61FF3FFE0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E35E-DE78-473B-A138-BC336F737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! Many scientists use statistics and statistics are what gets reported in your papers. A trove of information all available in those research papers. But, just like meta-analyses answer questions across studies, mining these reported results allows us to meta-investigate statistics.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this is what is reported (note</a:t>
            </a:r>
            <a:r>
              <a:rPr lang="en-US" baseline="0" dirty="0" smtClean="0"/>
              <a:t> that it is statistically significant)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when we recalculate it, it is nonsignificant.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my project focuses on using the reported data to see whether there are potential problems, such as data fabrication.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7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information is stored</a:t>
            </a:r>
            <a:r>
              <a:rPr lang="en-US" baseline="0" dirty="0" smtClean="0"/>
              <a:t> inside the papers, which is why building a database of information for psychology papers can be fruitful to answer many more research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</a:t>
            </a:r>
            <a:r>
              <a:rPr lang="en-US" baseline="0" dirty="0" smtClean="0"/>
              <a:t> free to contact me at any and all of the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our</a:t>
            </a:r>
            <a:r>
              <a:rPr lang="en-US" baseline="0" dirty="0" smtClean="0"/>
              <a:t> research group gathered approximately 30,000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automatically extracted over 250,000 test results, which allowed us</a:t>
            </a:r>
            <a:r>
              <a:rPr lang="en-US" baseline="0" dirty="0" smtClean="0"/>
              <a:t> to answer various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because we are not almighty, we cannot foresee all the value in these data, so we made them publicly available. These data were limited to</a:t>
            </a:r>
            <a:r>
              <a:rPr lang="en-US" baseline="0" dirty="0" smtClean="0"/>
              <a:t> some very specific formats, so I am working on extending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5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why is building such a database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raw data are frequently not shared,</a:t>
            </a:r>
            <a:r>
              <a:rPr lang="en-US" baseline="0" dirty="0" smtClean="0"/>
              <a:t>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extracted from a paper. A</a:t>
            </a:r>
            <a:r>
              <a:rPr lang="en-US" baseline="0" dirty="0" smtClean="0"/>
              <a:t> scatterplot such as this one allows us to figure out the raw data underlying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result. Valuable information if you ask me and this is where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contentmine</a:t>
            </a:r>
            <a:r>
              <a:rPr lang="en-US" baseline="0" dirty="0" smtClean="0"/>
              <a:t> community helps to </a:t>
            </a:r>
            <a:r>
              <a:rPr lang="en-US" baseline="0" smtClean="0"/>
              <a:t>develop tools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people make errors in their statistical results, which directly affects their conclusions. 1/8 papers in psychology showed at least one such an error!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statistics in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HJ Hartgerink</a:t>
            </a:r>
          </a:p>
          <a:p>
            <a:r>
              <a:rPr lang="en-US" dirty="0" smtClean="0"/>
              <a:t>Tilburg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86" y="2786343"/>
            <a:ext cx="10326689" cy="1400530"/>
          </a:xfrm>
        </p:spPr>
        <p:txBody>
          <a:bodyPr/>
          <a:lstStyle/>
          <a:p>
            <a:pPr algn="ctr"/>
            <a:r>
              <a:rPr lang="en-US" sz="7200" dirty="0" smtClean="0"/>
              <a:t>F(1, 62) = 3.8, p &lt; .05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9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86" y="2786343"/>
            <a:ext cx="10326689" cy="1400530"/>
          </a:xfrm>
        </p:spPr>
        <p:txBody>
          <a:bodyPr/>
          <a:lstStyle/>
          <a:p>
            <a:pPr algn="ctr"/>
            <a:r>
              <a:rPr lang="en-US" sz="7200" dirty="0" smtClean="0"/>
              <a:t>F(1, 62) = 3.8, p </a:t>
            </a:r>
            <a:r>
              <a:rPr lang="en-US" sz="7200" strike="sngStrike" dirty="0" smtClean="0"/>
              <a:t>&lt; .05</a:t>
            </a:r>
            <a:endParaRPr lang="en-US" sz="7200" strike="sngStrike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8986" y="3748368"/>
            <a:ext cx="103266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/>
              <a:t> </a:t>
            </a:r>
            <a:r>
              <a:rPr lang="en-US" sz="7200" dirty="0" smtClean="0"/>
              <a:t>                       p = .056</a:t>
            </a:r>
            <a:endParaRPr lang="en-US" sz="7200" strike="sngStrike" dirty="0"/>
          </a:p>
        </p:txBody>
      </p:sp>
    </p:spTree>
    <p:extLst>
      <p:ext uri="{BB962C8B-B14F-4D97-AF65-F5344CB8AC3E}">
        <p14:creationId xmlns:p14="http://schemas.microsoft.com/office/powerpoint/2010/main" val="2907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3525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1/8 papers significance error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801" y="4363383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1801" y="4339961"/>
            <a:ext cx="4993164" cy="1921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Do the reported results indicate problems?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97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3525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1/8 papers significance error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801" y="4363383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1801" y="4339961"/>
            <a:ext cx="4993164" cy="1921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Do the reported results indicate problems?</a:t>
            </a:r>
            <a:endParaRPr lang="en-US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02386" y="4521690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27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77085" y="130039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 smtClean="0"/>
              <a:t>“You may [...] download [...] for scholarly use”</a:t>
            </a:r>
            <a:endParaRPr lang="en-US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347241" y="6146157"/>
            <a:ext cx="401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Sciencedirect</a:t>
            </a:r>
            <a:r>
              <a:rPr lang="en-US" dirty="0" smtClean="0"/>
              <a:t> terms and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9763" y="192542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/>
              <a:t>“you may not use [...] automated downloading [...] or equivalent manual processes”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47241" y="6146157"/>
            <a:ext cx="401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Sciencedirect</a:t>
            </a:r>
            <a:r>
              <a:rPr lang="en-US" dirty="0" smtClean="0"/>
              <a:t> terms and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776" y="2237942"/>
            <a:ext cx="10745781" cy="1400530"/>
          </a:xfrm>
        </p:spPr>
        <p:txBody>
          <a:bodyPr/>
          <a:lstStyle/>
          <a:p>
            <a:pPr algn="ctr"/>
            <a:r>
              <a:rPr lang="en-US" sz="5400" dirty="0" smtClean="0"/>
              <a:t>@</a:t>
            </a:r>
            <a:r>
              <a:rPr lang="en-US" sz="5400" dirty="0" err="1" smtClean="0"/>
              <a:t>chartgerink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chjh@protonmail.com</a:t>
            </a:r>
            <a:br>
              <a:rPr lang="en-US" sz="5400" dirty="0" smtClean="0"/>
            </a:br>
            <a:r>
              <a:rPr lang="en-US" sz="5400" dirty="0" smtClean="0"/>
              <a:t>chjh.nl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842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0234" y="2457861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~30,000 </a:t>
            </a:r>
            <a:r>
              <a:rPr lang="en-US" sz="8800" dirty="0"/>
              <a:t>papers 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2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0234" y="2457861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~250,000 results</a:t>
            </a: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35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0234" y="2457861"/>
            <a:ext cx="9404723" cy="1400530"/>
          </a:xfrm>
        </p:spPr>
        <p:txBody>
          <a:bodyPr/>
          <a:lstStyle/>
          <a:p>
            <a:pPr algn="ctr"/>
            <a:r>
              <a:rPr lang="en-US" sz="8800" dirty="0"/>
              <a:t>osf.io/gdr4q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58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9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51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86" y="0"/>
            <a:ext cx="93776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944" y="6488668"/>
            <a:ext cx="28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Rahnev</a:t>
            </a:r>
            <a:r>
              <a:rPr lang="en-US" dirty="0" smtClean="0">
                <a:solidFill>
                  <a:schemeClr val="bg1"/>
                </a:solidFill>
              </a:rPr>
              <a:t> et al., 2015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contentmine.org/wp-content/themes/sage_contentmine-manual.org/assets/images/content-mine-502x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62" y="0"/>
            <a:ext cx="2293938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86" y="0"/>
            <a:ext cx="93776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944" y="6488668"/>
            <a:ext cx="28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Rahnev</a:t>
            </a:r>
            <a:r>
              <a:rPr lang="en-US" dirty="0" smtClean="0">
                <a:solidFill>
                  <a:schemeClr val="bg1"/>
                </a:solidFill>
              </a:rPr>
              <a:t> et al., 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8593" y="300941"/>
            <a:ext cx="1666754" cy="10880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contentmine.org/wp-content/themes/sage_contentmine-manual.org/assets/images/content-mine-502x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62" y="0"/>
            <a:ext cx="2293938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3525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1/8 papers significance error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0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460</Words>
  <Application>Microsoft Office PowerPoint</Application>
  <PresentationFormat>Widescreen</PresentationFormat>
  <Paragraphs>59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Mining statistics in psychology</vt:lpstr>
      <vt:lpstr>~30,000 papers  </vt:lpstr>
      <vt:lpstr>~250,000 results </vt:lpstr>
      <vt:lpstr>osf.io/gdr4q </vt:lpstr>
      <vt:lpstr>Why?</vt:lpstr>
      <vt:lpstr>Why?</vt:lpstr>
      <vt:lpstr>PowerPoint Presentation</vt:lpstr>
      <vt:lpstr>PowerPoint Presentation</vt:lpstr>
      <vt:lpstr>Why?</vt:lpstr>
      <vt:lpstr>F(1, 62) = 3.8, p &lt; .05</vt:lpstr>
      <vt:lpstr>F(1, 62) = 3.8, p &lt; .05</vt:lpstr>
      <vt:lpstr>Why?</vt:lpstr>
      <vt:lpstr>Why?</vt:lpstr>
      <vt:lpstr>PowerPoint Presentation</vt:lpstr>
      <vt:lpstr>PowerPoint Presentation</vt:lpstr>
      <vt:lpstr>@chartgerink chjh@protonmail.com chjh.nl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C.H.J. Hartgerink</cp:lastModifiedBy>
  <cp:revision>10</cp:revision>
  <dcterms:created xsi:type="dcterms:W3CDTF">2015-11-12T09:37:57Z</dcterms:created>
  <dcterms:modified xsi:type="dcterms:W3CDTF">2015-11-12T16:52:00Z</dcterms:modified>
</cp:coreProperties>
</file>