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8" d="100"/>
          <a:sy n="18" d="100"/>
        </p:scale>
        <p:origin x="15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35" y="9036359"/>
            <a:ext cx="21921612" cy="20781364"/>
          </a:xfrm>
        </p:spPr>
        <p:txBody>
          <a:bodyPr anchor="b"/>
          <a:lstStyle>
            <a:lvl1pPr>
              <a:defRPr sz="238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8735" y="29817708"/>
            <a:ext cx="21921612" cy="537649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29962553"/>
            <a:ext cx="21921608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8735" y="4280376"/>
            <a:ext cx="21921612" cy="227229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9" y="33499812"/>
            <a:ext cx="21921605" cy="3081471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5" y="9036350"/>
            <a:ext cx="21921612" cy="12365532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2828674"/>
            <a:ext cx="21921612" cy="14743518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573" y="9036350"/>
            <a:ext cx="19869099" cy="14501188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94825" y="23537538"/>
            <a:ext cx="18081556" cy="213565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635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7154344"/>
            <a:ext cx="21921612" cy="10463142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31233" y="6062013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75538" y="16313782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20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4" y="19499498"/>
            <a:ext cx="21921615" cy="10318216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7714"/>
            <a:ext cx="21921612" cy="5370131"/>
          </a:xfrm>
        </p:spPr>
        <p:txBody>
          <a:bodyPr anchor="t"/>
          <a:lstStyle>
            <a:lvl1pPr marL="0" indent="0" algn="l">
              <a:buNone/>
              <a:defRPr sz="6622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2148" y="12365532"/>
            <a:ext cx="731957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0621" y="16645908"/>
            <a:ext cx="7271097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46430" y="12365532"/>
            <a:ext cx="7293181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620215" y="16645908"/>
            <a:ext cx="7319394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12365532"/>
            <a:ext cx="7282930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7696687" y="16645908"/>
            <a:ext cx="7282930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255176" y="13316726"/>
            <a:ext cx="0" cy="247310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93126" y="13316726"/>
            <a:ext cx="0" cy="2475903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1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621" y="26532023"/>
            <a:ext cx="7302644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20621" y="13792324"/>
            <a:ext cx="7302644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20621" y="30128735"/>
            <a:ext cx="7302644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627" y="26532023"/>
            <a:ext cx="7278984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660624" y="13792324"/>
            <a:ext cx="7278984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657263" y="30128728"/>
            <a:ext cx="7288625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26532023"/>
            <a:ext cx="7282930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7696683" y="13792324"/>
            <a:ext cx="7282930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7696380" y="30128716"/>
            <a:ext cx="7292575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255176" y="13316726"/>
            <a:ext cx="0" cy="247310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93126" y="13316726"/>
            <a:ext cx="0" cy="2475903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7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26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26421" y="2685156"/>
            <a:ext cx="4353198" cy="36363382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621" y="4825909"/>
            <a:ext cx="18437989" cy="34222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17861330"/>
            <a:ext cx="21921608" cy="119563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7714"/>
            <a:ext cx="21921612" cy="5370131"/>
          </a:xfrm>
        </p:spPr>
        <p:txBody>
          <a:bodyPr anchor="t"/>
          <a:lstStyle>
            <a:lvl1pPr marL="0" indent="0" algn="l">
              <a:buNone/>
              <a:defRPr sz="6622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0465" y="12860955"/>
            <a:ext cx="10919846" cy="2618758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44916" y="12832975"/>
            <a:ext cx="10919853" cy="2621555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1889934"/>
            <a:ext cx="10919843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0465" y="15694713"/>
            <a:ext cx="10919846" cy="2335381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44919" y="11889934"/>
            <a:ext cx="10919846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44919" y="15694713"/>
            <a:ext cx="10919846" cy="2335381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2" y="9036350"/>
            <a:ext cx="8447731" cy="9036350"/>
          </a:xfrm>
        </p:spPr>
        <p:txBody>
          <a:bodyPr anchor="b"/>
          <a:lstStyle>
            <a:lvl1pPr algn="l">
              <a:defRPr sz="79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271" y="9036350"/>
            <a:ext cx="12906078" cy="28535842"/>
          </a:xfrm>
        </p:spPr>
        <p:txBody>
          <a:bodyPr anchor="ctr">
            <a:normAutofit/>
          </a:bodyPr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19531208"/>
            <a:ext cx="8447731" cy="18072694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133" y="11572819"/>
            <a:ext cx="12650013" cy="9829062"/>
          </a:xfrm>
        </p:spPr>
        <p:txBody>
          <a:bodyPr anchor="b">
            <a:normAutofit/>
          </a:bodyPr>
          <a:lstStyle>
            <a:lvl1pPr algn="l">
              <a:defRPr sz="1191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61631" y="7133961"/>
            <a:ext cx="7949313" cy="285358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22828673"/>
            <a:ext cx="12630326" cy="8560753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0857026" y="10463142"/>
            <a:ext cx="9334857" cy="1759710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8838679" y="-2853584"/>
            <a:ext cx="5298162" cy="998754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20857026" y="38047789"/>
            <a:ext cx="3279815" cy="61827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509845" y="16645908"/>
            <a:ext cx="13876139" cy="2615785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2780486" y="18072700"/>
            <a:ext cx="7821097" cy="1474351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5645344" y="0"/>
            <a:ext cx="2270641" cy="68621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844" y="2825610"/>
            <a:ext cx="23359923" cy="8741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2813202"/>
            <a:ext cx="22221867" cy="261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3363968" y="11749201"/>
            <a:ext cx="6182760" cy="75707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4982624" y="20703163"/>
            <a:ext cx="24090661" cy="757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714170" y="1845820"/>
            <a:ext cx="2081961" cy="47914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27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1513767" rtl="0" eaLnBrk="1" latinLnBrk="0" hangingPunct="1">
        <a:spcBef>
          <a:spcPct val="0"/>
        </a:spcBef>
        <a:buNone/>
        <a:defRPr sz="13906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27" indent="-1135327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22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459873" indent="-946106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9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78442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29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298192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811958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325728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83949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135326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867031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6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53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30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507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84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61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38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1015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343" y="752171"/>
            <a:ext cx="28563149" cy="1139267"/>
          </a:xfrm>
        </p:spPr>
        <p:txBody>
          <a:bodyPr/>
          <a:lstStyle/>
          <a:p>
            <a:pPr algn="ctr"/>
            <a:r>
              <a:rPr lang="en-US" sz="8500" dirty="0" smtClean="0">
                <a:latin typeface="Gill Sans MT" panose="020B0502020104020203" pitchFamily="34" charset="0"/>
              </a:rPr>
              <a:t>Too good to be false: Nonsignificant results revisited</a:t>
            </a:r>
            <a:endParaRPr lang="en-US" sz="8500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4926" y="2015007"/>
            <a:ext cx="23715982" cy="895964"/>
          </a:xfrm>
        </p:spPr>
        <p:txBody>
          <a:bodyPr>
            <a:noAutofit/>
          </a:bodyPr>
          <a:lstStyle/>
          <a:p>
            <a:pPr algn="ctr"/>
            <a:r>
              <a:rPr lang="en-US" sz="5600" dirty="0" smtClean="0">
                <a:latin typeface="Gill Sans MT" panose="020B0502020104020203" pitchFamily="34" charset="0"/>
              </a:rPr>
              <a:t>Chris HJ Hartgerink, Marcel ALM van </a:t>
            </a:r>
            <a:r>
              <a:rPr lang="en-US" sz="5600" dirty="0" err="1" smtClean="0">
                <a:latin typeface="Gill Sans MT" panose="020B0502020104020203" pitchFamily="34" charset="0"/>
              </a:rPr>
              <a:t>Assen</a:t>
            </a:r>
            <a:r>
              <a:rPr lang="en-US" sz="5600" dirty="0" smtClean="0">
                <a:latin typeface="Gill Sans MT" panose="020B0502020104020203" pitchFamily="34" charset="0"/>
              </a:rPr>
              <a:t>, Jelte M Wicherts</a:t>
            </a:r>
            <a:endParaRPr lang="en-US" sz="5600" dirty="0">
              <a:latin typeface="Gill Sans MT" panose="020B05020201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156156"/>
            <a:ext cx="30275213" cy="0"/>
          </a:xfrm>
          <a:prstGeom prst="line">
            <a:avLst/>
          </a:prstGeom>
          <a:ln>
            <a:solidFill>
              <a:srgbClr val="8AD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5639" y="3610732"/>
            <a:ext cx="1072508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Highlights</a:t>
            </a:r>
            <a:endParaRPr lang="en-US" sz="3600" dirty="0">
              <a:latin typeface="Gill Sans MT" panose="020B0502020104020203" pitchFamily="34" charset="0"/>
            </a:endParaRP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More nonsignificant </a:t>
            </a:r>
            <a:r>
              <a:rPr lang="en-US" sz="4000" dirty="0">
                <a:latin typeface="Gill Sans MT" panose="020B0502020104020203" pitchFamily="34" charset="0"/>
              </a:rPr>
              <a:t>results are reported in psychology papers now than ever </a:t>
            </a:r>
            <a:r>
              <a:rPr lang="en-US" sz="4000" dirty="0" smtClean="0">
                <a:latin typeface="Gill Sans MT" panose="020B0502020104020203" pitchFamily="34" charset="0"/>
              </a:rPr>
              <a:t>before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Fisher test is a powerful method to detect presence of false negatives among nonsignificant </a:t>
            </a:r>
            <a:r>
              <a:rPr lang="en-US" sz="4000" i="1" dirty="0" smtClean="0">
                <a:latin typeface="Gill Sans MT" panose="020B0502020104020203" pitchFamily="34" charset="0"/>
              </a:rPr>
              <a:t>p</a:t>
            </a:r>
            <a:r>
              <a:rPr lang="en-US" sz="4000" dirty="0" smtClean="0">
                <a:latin typeface="Gill Sans MT" panose="020B0502020104020203" pitchFamily="34" charset="0"/>
              </a:rPr>
              <a:t>-values (3 </a:t>
            </a:r>
            <a:r>
              <a:rPr lang="en-US" sz="4000" i="1" dirty="0" err="1" smtClean="0">
                <a:latin typeface="Gill Sans MT" panose="020B0502020104020203" pitchFamily="34" charset="0"/>
              </a:rPr>
              <a:t>p</a:t>
            </a:r>
            <a:r>
              <a:rPr lang="en-US" sz="4000" dirty="0" err="1" smtClean="0">
                <a:latin typeface="Gill Sans MT" panose="020B0502020104020203" pitchFamily="34" charset="0"/>
              </a:rPr>
              <a:t>s</a:t>
            </a:r>
            <a:r>
              <a:rPr lang="en-US" sz="4000" dirty="0" smtClean="0">
                <a:latin typeface="Gill Sans MT" panose="020B0502020104020203" pitchFamily="34" charset="0"/>
              </a:rPr>
              <a:t> when medium population effect)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Evidence for false negatives in eight psychology journals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2 out of 3 psychology papers has sufficient evidence for at least one false negative nonsignificant result</a:t>
            </a:r>
          </a:p>
          <a:p>
            <a:pPr marL="1143000" indent="-1143000" algn="just">
              <a:buFont typeface="+mj-lt"/>
              <a:buAutoNum type="arabicPeriod"/>
            </a:pPr>
            <a:endParaRPr lang="en-US" sz="4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443083" y="13354736"/>
                <a:ext cx="7710765" cy="327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5400" dirty="0" smtClean="0">
                    <a:latin typeface="Gill Sans MT" panose="020B0502020104020203" pitchFamily="34" charset="0"/>
                  </a:rPr>
                  <a:t>Adjusted Fisher method</a:t>
                </a:r>
                <a:endParaRPr lang="en-US" sz="540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4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5400" i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5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54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83" y="13354736"/>
                <a:ext cx="7710765" cy="3276731"/>
              </a:xfrm>
              <a:prstGeom prst="rect">
                <a:avLst/>
              </a:prstGeom>
              <a:blipFill rotWithShape="0">
                <a:blip r:embed="rId2"/>
                <a:stretch>
                  <a:fillRect t="-5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55639" y="17204111"/>
            <a:ext cx="1107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Gill Sans MT" panose="020B0502020104020203" pitchFamily="34" charset="0"/>
              </a:rPr>
              <a:t>H</a:t>
            </a:r>
            <a:r>
              <a:rPr lang="en-US" sz="4000" i="1" baseline="-25000" dirty="0" smtClean="0">
                <a:latin typeface="Gill Sans MT" panose="020B0502020104020203" pitchFamily="34" charset="0"/>
              </a:rPr>
              <a:t>0</a:t>
            </a:r>
            <a:r>
              <a:rPr lang="en-US" sz="4000" dirty="0" smtClean="0">
                <a:latin typeface="Gill Sans MT" panose="020B0502020104020203" pitchFamily="34" charset="0"/>
              </a:rPr>
              <a:t>: </a:t>
            </a:r>
            <a:r>
              <a:rPr lang="en-US" sz="4000" i="1" dirty="0" smtClean="0">
                <a:latin typeface="Gill Sans MT" panose="020B0502020104020203" pitchFamily="34" charset="0"/>
              </a:rPr>
              <a:t>p</a:t>
            </a:r>
            <a:r>
              <a:rPr lang="en-US" sz="4000" dirty="0" smtClean="0">
                <a:latin typeface="Gill Sans MT" panose="020B0502020104020203" pitchFamily="34" charset="0"/>
              </a:rPr>
              <a:t>-values are uniformly distributed (i.e., no effect)</a:t>
            </a:r>
          </a:p>
          <a:p>
            <a:r>
              <a:rPr lang="en-US" sz="4000" i="1" dirty="0" smtClean="0">
                <a:latin typeface="Gill Sans MT" panose="020B0502020104020203" pitchFamily="34" charset="0"/>
              </a:rPr>
              <a:t>H</a:t>
            </a:r>
            <a:r>
              <a:rPr lang="en-US" sz="4000" i="1" baseline="-25000" dirty="0" smtClean="0">
                <a:latin typeface="Gill Sans MT" panose="020B0502020104020203" pitchFamily="34" charset="0"/>
              </a:rPr>
              <a:t>1</a:t>
            </a:r>
            <a:r>
              <a:rPr lang="en-US" sz="4000" dirty="0" smtClean="0">
                <a:latin typeface="Gill Sans MT" panose="020B0502020104020203" pitchFamily="34" charset="0"/>
              </a:rPr>
              <a:t>: </a:t>
            </a:r>
            <a:r>
              <a:rPr lang="en-US" sz="4000" i="1" dirty="0" smtClean="0">
                <a:latin typeface="Gill Sans MT" panose="020B0502020104020203" pitchFamily="34" charset="0"/>
              </a:rPr>
              <a:t>p-</a:t>
            </a:r>
            <a:r>
              <a:rPr lang="en-US" sz="4000" dirty="0" smtClean="0">
                <a:latin typeface="Gill Sans MT" panose="020B0502020104020203" pitchFamily="34" charset="0"/>
              </a:rPr>
              <a:t>values are right-skew distributed (i.e., an effect)</a:t>
            </a:r>
            <a:endParaRPr lang="en-US" sz="4000" i="1" dirty="0"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343" y="12264199"/>
            <a:ext cx="1147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Method to test for false negative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16412" y="3610732"/>
            <a:ext cx="1147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Application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75823" y="4524893"/>
            <a:ext cx="127554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Use 54,595 nonsignificant results over 6,591 papers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Data collected with </a:t>
            </a:r>
            <a:r>
              <a:rPr lang="en-US" sz="4000" dirty="0" err="1" smtClean="0">
                <a:latin typeface="Gill Sans MT" panose="020B0502020104020203" pitchFamily="34" charset="0"/>
              </a:rPr>
              <a:t>statcheck</a:t>
            </a:r>
            <a:r>
              <a:rPr lang="en-US" sz="4000" dirty="0" smtClean="0">
                <a:latin typeface="Gill Sans MT" panose="020B0502020104020203" pitchFamily="34" charset="0"/>
              </a:rPr>
              <a:t> for papers in eight psychology papers from 1985-2013 (data also used in </a:t>
            </a:r>
            <a:r>
              <a:rPr lang="en-US" sz="4000" dirty="0" err="1" smtClean="0">
                <a:latin typeface="Gill Sans MT" panose="020B0502020104020203" pitchFamily="34" charset="0"/>
              </a:rPr>
              <a:t>Nuijten</a:t>
            </a:r>
            <a:r>
              <a:rPr lang="en-US" sz="4000" dirty="0" smtClean="0">
                <a:latin typeface="Gill Sans MT" panose="020B0502020104020203" pitchFamily="34" charset="0"/>
              </a:rPr>
              <a:t> et al. 2015)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6000" dirty="0">
              <a:latin typeface="Gill Sans MT" panose="020B0502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6477" y="19540053"/>
            <a:ext cx="1147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Simulation study</a:t>
            </a:r>
            <a:endParaRPr lang="en-US" sz="4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2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148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Century Gothic</vt:lpstr>
      <vt:lpstr>Gill Sans MT</vt:lpstr>
      <vt:lpstr>Wingdings 3</vt:lpstr>
      <vt:lpstr>Ion</vt:lpstr>
      <vt:lpstr>Too good to be false: Nonsignificant results revisited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good to be false: Nonsignificant results revisited</dc:title>
  <dc:creator>C.H.J. Hartgerink</dc:creator>
  <cp:lastModifiedBy>C.H.J. Hartgerink</cp:lastModifiedBy>
  <cp:revision>14</cp:revision>
  <dcterms:created xsi:type="dcterms:W3CDTF">2015-11-05T12:08:37Z</dcterms:created>
  <dcterms:modified xsi:type="dcterms:W3CDTF">2015-11-05T16:20:45Z</dcterms:modified>
</cp:coreProperties>
</file>