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1"/>
  </p:notesMasterIdLst>
  <p:sldIdLst>
    <p:sldId id="256" r:id="rId2"/>
    <p:sldId id="265" r:id="rId3"/>
    <p:sldId id="257" r:id="rId4"/>
    <p:sldId id="258" r:id="rId5"/>
    <p:sldId id="266" r:id="rId6"/>
    <p:sldId id="267" r:id="rId7"/>
    <p:sldId id="268" r:id="rId8"/>
    <p:sldId id="270" r:id="rId9"/>
    <p:sldId id="271" r:id="rId10"/>
    <p:sldId id="272" r:id="rId11"/>
    <p:sldId id="274" r:id="rId12"/>
    <p:sldId id="273" r:id="rId13"/>
    <p:sldId id="275" r:id="rId14"/>
    <p:sldId id="326" r:id="rId15"/>
    <p:sldId id="276" r:id="rId16"/>
    <p:sldId id="259" r:id="rId17"/>
    <p:sldId id="280" r:id="rId18"/>
    <p:sldId id="281" r:id="rId19"/>
    <p:sldId id="278" r:id="rId20"/>
    <p:sldId id="303" r:id="rId21"/>
    <p:sldId id="282" r:id="rId22"/>
    <p:sldId id="286" r:id="rId23"/>
    <p:sldId id="301" r:id="rId24"/>
    <p:sldId id="285" r:id="rId25"/>
    <p:sldId id="287" r:id="rId26"/>
    <p:sldId id="288" r:id="rId27"/>
    <p:sldId id="289" r:id="rId28"/>
    <p:sldId id="290" r:id="rId29"/>
    <p:sldId id="321" r:id="rId30"/>
    <p:sldId id="294" r:id="rId31"/>
    <p:sldId id="295" r:id="rId32"/>
    <p:sldId id="296" r:id="rId33"/>
    <p:sldId id="297" r:id="rId34"/>
    <p:sldId id="298" r:id="rId35"/>
    <p:sldId id="299" r:id="rId36"/>
    <p:sldId id="327" r:id="rId37"/>
    <p:sldId id="328" r:id="rId38"/>
    <p:sldId id="300" r:id="rId39"/>
    <p:sldId id="302" r:id="rId40"/>
    <p:sldId id="306" r:id="rId41"/>
    <p:sldId id="307" r:id="rId42"/>
    <p:sldId id="311" r:id="rId43"/>
    <p:sldId id="315" r:id="rId44"/>
    <p:sldId id="309" r:id="rId45"/>
    <p:sldId id="320" r:id="rId46"/>
    <p:sldId id="313" r:id="rId47"/>
    <p:sldId id="314" r:id="rId48"/>
    <p:sldId id="324" r:id="rId49"/>
    <p:sldId id="319" r:id="rId50"/>
    <p:sldId id="308" r:id="rId51"/>
    <p:sldId id="334" r:id="rId52"/>
    <p:sldId id="335" r:id="rId53"/>
    <p:sldId id="336" r:id="rId54"/>
    <p:sldId id="338" r:id="rId55"/>
    <p:sldId id="339" r:id="rId56"/>
    <p:sldId id="340" r:id="rId57"/>
    <p:sldId id="341" r:id="rId58"/>
    <p:sldId id="337" r:id="rId59"/>
    <p:sldId id="342" r:id="rId60"/>
    <p:sldId id="323" r:id="rId61"/>
    <p:sldId id="343" r:id="rId62"/>
    <p:sldId id="346" r:id="rId63"/>
    <p:sldId id="347" r:id="rId64"/>
    <p:sldId id="344" r:id="rId65"/>
    <p:sldId id="348" r:id="rId66"/>
    <p:sldId id="349" r:id="rId67"/>
    <p:sldId id="350" r:id="rId68"/>
    <p:sldId id="351" r:id="rId69"/>
    <p:sldId id="322" r:id="rId70"/>
    <p:sldId id="316" r:id="rId71"/>
    <p:sldId id="305" r:id="rId72"/>
    <p:sldId id="317" r:id="rId73"/>
    <p:sldId id="318" r:id="rId74"/>
    <p:sldId id="304" r:id="rId75"/>
    <p:sldId id="329" r:id="rId76"/>
    <p:sldId id="330" r:id="rId77"/>
    <p:sldId id="332" r:id="rId78"/>
    <p:sldId id="331" r:id="rId79"/>
    <p:sldId id="310"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C7188D-B422-4CFB-9479-14A57F225B94}">
          <p14:sldIdLst>
            <p14:sldId id="256"/>
            <p14:sldId id="265"/>
            <p14:sldId id="257"/>
            <p14:sldId id="258"/>
            <p14:sldId id="266"/>
            <p14:sldId id="267"/>
            <p14:sldId id="268"/>
            <p14:sldId id="270"/>
            <p14:sldId id="271"/>
            <p14:sldId id="272"/>
            <p14:sldId id="274"/>
            <p14:sldId id="273"/>
            <p14:sldId id="275"/>
            <p14:sldId id="326"/>
            <p14:sldId id="276"/>
            <p14:sldId id="259"/>
            <p14:sldId id="280"/>
            <p14:sldId id="281"/>
            <p14:sldId id="278"/>
          </p14:sldIdLst>
        </p14:section>
        <p14:section name="Structure" id="{472032E9-0699-4D6E-AE9A-87D4EBFC85F9}">
          <p14:sldIdLst>
            <p14:sldId id="303"/>
            <p14:sldId id="282"/>
            <p14:sldId id="286"/>
            <p14:sldId id="301"/>
            <p14:sldId id="285"/>
            <p14:sldId id="287"/>
            <p14:sldId id="288"/>
            <p14:sldId id="289"/>
            <p14:sldId id="290"/>
            <p14:sldId id="321"/>
          </p14:sldIdLst>
        </p14:section>
        <p14:section name="Logging changes" id="{C25F6AB2-75DD-4AB1-ADB6-08EB04C2877C}">
          <p14:sldIdLst>
            <p14:sldId id="294"/>
            <p14:sldId id="295"/>
            <p14:sldId id="296"/>
            <p14:sldId id="297"/>
            <p14:sldId id="298"/>
            <p14:sldId id="299"/>
            <p14:sldId id="327"/>
            <p14:sldId id="328"/>
            <p14:sldId id="300"/>
            <p14:sldId id="302"/>
            <p14:sldId id="306"/>
            <p14:sldId id="307"/>
            <p14:sldId id="311"/>
            <p14:sldId id="315"/>
            <p14:sldId id="309"/>
            <p14:sldId id="320"/>
          </p14:sldIdLst>
        </p14:section>
        <p14:section name="Shared" id="{6238EDBC-78C6-45BE-A8F1-8F3617214367}">
          <p14:sldIdLst>
            <p14:sldId id="313"/>
            <p14:sldId id="314"/>
            <p14:sldId id="324"/>
            <p14:sldId id="319"/>
          </p14:sldIdLst>
        </p14:section>
        <p14:section name="Reproducible" id="{815AD78D-4259-414C-85CB-177A6D7E4138}">
          <p14:sldIdLst>
            <p14:sldId id="308"/>
            <p14:sldId id="334"/>
            <p14:sldId id="335"/>
            <p14:sldId id="336"/>
            <p14:sldId id="338"/>
            <p14:sldId id="339"/>
            <p14:sldId id="340"/>
            <p14:sldId id="341"/>
            <p14:sldId id="337"/>
            <p14:sldId id="342"/>
          </p14:sldIdLst>
        </p14:section>
        <p14:section name="Future proof" id="{61E18699-69E9-445F-B770-0EBC183F347C}">
          <p14:sldIdLst>
            <p14:sldId id="323"/>
            <p14:sldId id="343"/>
            <p14:sldId id="346"/>
            <p14:sldId id="347"/>
            <p14:sldId id="344"/>
            <p14:sldId id="348"/>
            <p14:sldId id="349"/>
            <p14:sldId id="350"/>
            <p14:sldId id="351"/>
            <p14:sldId id="322"/>
          </p14:sldIdLst>
        </p14:section>
        <p14:section name="Back-ups" id="{3F4E2B72-7D6F-42C0-9424-97F4CA11DA33}">
          <p14:sldIdLst>
            <p14:sldId id="316"/>
            <p14:sldId id="305"/>
            <p14:sldId id="317"/>
            <p14:sldId id="318"/>
          </p14:sldIdLst>
        </p14:section>
        <p14:section name="Workshop" id="{02A326D1-AAF5-4943-979E-7764D4AC9C5A}">
          <p14:sldIdLst>
            <p14:sldId id="304"/>
            <p14:sldId id="329"/>
            <p14:sldId id="330"/>
            <p14:sldId id="332"/>
            <p14:sldId id="33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9" autoAdjust="0"/>
    <p:restoredTop sz="71526" autoAdjust="0"/>
  </p:normalViewPr>
  <p:slideViewPr>
    <p:cSldViewPr snapToGrid="0">
      <p:cViewPr varScale="1">
        <p:scale>
          <a:sx n="80" d="100"/>
          <a:sy n="80"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2B57E-D6E2-4F21-ABB5-F7A12FFDFEAE}" type="datetimeFigureOut">
              <a:rPr lang="en-US" smtClean="0"/>
              <a:t>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560A7-3A5C-4081-9354-2560C9D3F74A}" type="slidenum">
              <a:rPr lang="en-US" smtClean="0"/>
              <a:t>‹#›</a:t>
            </a:fld>
            <a:endParaRPr lang="en-US"/>
          </a:p>
        </p:txBody>
      </p:sp>
    </p:spTree>
    <p:extLst>
      <p:ext uri="{BB962C8B-B14F-4D97-AF65-F5344CB8AC3E}">
        <p14:creationId xmlns:p14="http://schemas.microsoft.com/office/powerpoint/2010/main" val="5949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p>
          <a:p>
            <a:endParaRPr lang="en-US" dirty="0" smtClean="0"/>
          </a:p>
          <a:p>
            <a:r>
              <a:rPr lang="en-US" dirty="0" smtClean="0"/>
              <a:t>Thank</a:t>
            </a:r>
            <a:r>
              <a:rPr lang="en-US" baseline="0" dirty="0" smtClean="0"/>
              <a:t> you for joining me today to talk about project management. I know it sounds boring and redundant, but fact is that NOT managing your project is much more frustrating than properly managing it is boring. </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a:t>
            </a:fld>
            <a:endParaRPr lang="en-US"/>
          </a:p>
        </p:txBody>
      </p:sp>
    </p:spTree>
    <p:extLst>
      <p:ext uri="{BB962C8B-B14F-4D97-AF65-F5344CB8AC3E}">
        <p14:creationId xmlns:p14="http://schemas.microsoft.com/office/powerpoint/2010/main" val="1890948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starts to think hard</a:t>
            </a:r>
            <a:r>
              <a:rPr lang="en-US" baseline="0" dirty="0" smtClean="0"/>
              <a:t> about what he did</a:t>
            </a:r>
          </a:p>
        </p:txBody>
      </p:sp>
      <p:sp>
        <p:nvSpPr>
          <p:cNvPr id="4" name="Slide Number Placeholder 3"/>
          <p:cNvSpPr>
            <a:spLocks noGrp="1"/>
          </p:cNvSpPr>
          <p:nvPr>
            <p:ph type="sldNum" sz="quarter" idx="10"/>
          </p:nvPr>
        </p:nvSpPr>
        <p:spPr/>
        <p:txBody>
          <a:bodyPr/>
          <a:lstStyle/>
          <a:p>
            <a:fld id="{55A560A7-3A5C-4081-9354-2560C9D3F74A}" type="slidenum">
              <a:rPr lang="en-US" smtClean="0"/>
              <a:t>10</a:t>
            </a:fld>
            <a:endParaRPr lang="en-US"/>
          </a:p>
        </p:txBody>
      </p:sp>
    </p:spTree>
    <p:extLst>
      <p:ext uri="{BB962C8B-B14F-4D97-AF65-F5344CB8AC3E}">
        <p14:creationId xmlns:p14="http://schemas.microsoft.com/office/powerpoint/2010/main" val="892277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He gets distressed plays chess with his wife to help him recover his thoughts.</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11</a:t>
            </a:fld>
            <a:endParaRPr lang="en-US"/>
          </a:p>
        </p:txBody>
      </p:sp>
    </p:spTree>
    <p:extLst>
      <p:ext uri="{BB962C8B-B14F-4D97-AF65-F5344CB8AC3E}">
        <p14:creationId xmlns:p14="http://schemas.microsoft.com/office/powerpoint/2010/main" val="1541315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Ultimately, after a few days of working through all kinds of scenarios he has been able to reverse engineer his research results and he is ecstatic.</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12</a:t>
            </a:fld>
            <a:endParaRPr lang="en-US"/>
          </a:p>
        </p:txBody>
      </p:sp>
    </p:spTree>
    <p:extLst>
      <p:ext uri="{BB962C8B-B14F-4D97-AF65-F5344CB8AC3E}">
        <p14:creationId xmlns:p14="http://schemas.microsoft.com/office/powerpoint/2010/main" val="92610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Harold returns to his ordinary research life. But now he gets a data request for a meta-analysis for another project, and the whole cycle starts again.</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13</a:t>
            </a:fld>
            <a:endParaRPr lang="en-US"/>
          </a:p>
        </p:txBody>
      </p:sp>
    </p:spTree>
    <p:extLst>
      <p:ext uri="{BB962C8B-B14F-4D97-AF65-F5344CB8AC3E}">
        <p14:creationId xmlns:p14="http://schemas.microsoft.com/office/powerpoint/2010/main" val="3257542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Harold returns to his ordinary research life. But now he gets a data request for a meta-analysis for another project, and the whole cycle starts again.</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14</a:t>
            </a:fld>
            <a:endParaRPr lang="en-US"/>
          </a:p>
        </p:txBody>
      </p:sp>
    </p:spTree>
    <p:extLst>
      <p:ext uri="{BB962C8B-B14F-4D97-AF65-F5344CB8AC3E}">
        <p14:creationId xmlns:p14="http://schemas.microsoft.com/office/powerpoint/2010/main" val="1559609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Harold finds out that this</a:t>
            </a:r>
            <a:r>
              <a:rPr lang="en-US" baseline="0" dirty="0" smtClean="0"/>
              <a:t> data is gone. </a:t>
            </a:r>
            <a:r>
              <a:rPr lang="en-US" dirty="0" smtClean="0"/>
              <a:t>Now</a:t>
            </a:r>
            <a:r>
              <a:rPr lang="en-US" baseline="0" dirty="0" smtClean="0"/>
              <a:t> Harold is starting to go crazy. Look into his eyes, you can see the crazy coming out.</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15</a:t>
            </a:fld>
            <a:endParaRPr lang="en-US"/>
          </a:p>
        </p:txBody>
      </p:sp>
    </p:spTree>
    <p:extLst>
      <p:ext uri="{BB962C8B-B14F-4D97-AF65-F5344CB8AC3E}">
        <p14:creationId xmlns:p14="http://schemas.microsoft.com/office/powerpoint/2010/main" val="1212206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preven</a:t>
            </a:r>
            <a:r>
              <a:rPr lang="en-US" baseline="0" dirty="0" smtClean="0"/>
              <a:t>t us to become like Harold. Because honestly, these kinds of request can come from anywhere for any project and we as researchers are supposed to be able to share these kinds of things. </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16</a:t>
            </a:fld>
            <a:endParaRPr lang="en-US"/>
          </a:p>
        </p:txBody>
      </p:sp>
    </p:spTree>
    <p:extLst>
      <p:ext uri="{BB962C8B-B14F-4D97-AF65-F5344CB8AC3E}">
        <p14:creationId xmlns:p14="http://schemas.microsoft.com/office/powerpoint/2010/main" val="2463290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Dutch association of universities, which we also fall under, has agreed the following as a professional standard. So we are professionally obliged to make sure we do not become like Harold. I am happy to see all of you here to ensure we do not become like Harold.</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17</a:t>
            </a:fld>
            <a:endParaRPr lang="en-US"/>
          </a:p>
        </p:txBody>
      </p:sp>
    </p:spTree>
    <p:extLst>
      <p:ext uri="{BB962C8B-B14F-4D97-AF65-F5344CB8AC3E}">
        <p14:creationId xmlns:p14="http://schemas.microsoft.com/office/powerpoint/2010/main" val="3916602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the most vital thing to</a:t>
            </a:r>
            <a:r>
              <a:rPr lang="en-US" baseline="0" dirty="0" smtClean="0"/>
              <a:t> prevent us from becoming Harold? </a:t>
            </a:r>
            <a:r>
              <a:rPr lang="en-US" dirty="0" smtClean="0"/>
              <a:t>If we ask ourselves whether we</a:t>
            </a:r>
            <a:r>
              <a:rPr lang="en-US" baseline="0" dirty="0" smtClean="0"/>
              <a:t> can reproduce the result within a reasonable amount of time, this goes a long way. What is reasonable, is of course dependent on what it is that you are trying to do</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18</a:t>
            </a:fld>
            <a:endParaRPr lang="en-US"/>
          </a:p>
        </p:txBody>
      </p:sp>
    </p:spTree>
    <p:extLst>
      <p:ext uri="{BB962C8B-B14F-4D97-AF65-F5344CB8AC3E}">
        <p14:creationId xmlns:p14="http://schemas.microsoft.com/office/powerpoint/2010/main" val="164663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this is very abstract and is</a:t>
            </a:r>
            <a:r>
              <a:rPr lang="en-US" baseline="0" dirty="0" smtClean="0"/>
              <a:t> only a guide throughout the research. To make it much more structured for ourselves, these are several of the most important aspects of project management.</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19</a:t>
            </a:fld>
            <a:endParaRPr lang="en-US"/>
          </a:p>
        </p:txBody>
      </p:sp>
    </p:spTree>
    <p:extLst>
      <p:ext uri="{BB962C8B-B14F-4D97-AF65-F5344CB8AC3E}">
        <p14:creationId xmlns:p14="http://schemas.microsoft.com/office/powerpoint/2010/main" val="111888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will walk through several scenario’s with our dear friend Harold. Harold is a researcher just like us, and does projects just like us. Here we can see him reading a research paper at home.</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2</a:t>
            </a:fld>
            <a:endParaRPr lang="en-US"/>
          </a:p>
        </p:txBody>
      </p:sp>
    </p:spTree>
    <p:extLst>
      <p:ext uri="{BB962C8B-B14F-4D97-AF65-F5344CB8AC3E}">
        <p14:creationId xmlns:p14="http://schemas.microsoft.com/office/powerpoint/2010/main" val="2388371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20</a:t>
            </a:fld>
            <a:endParaRPr lang="en-US"/>
          </a:p>
        </p:txBody>
      </p:sp>
    </p:spTree>
    <p:extLst>
      <p:ext uri="{BB962C8B-B14F-4D97-AF65-F5344CB8AC3E}">
        <p14:creationId xmlns:p14="http://schemas.microsoft.com/office/powerpoint/2010/main" val="3103907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23</a:t>
            </a:fld>
            <a:endParaRPr lang="en-US"/>
          </a:p>
        </p:txBody>
      </p:sp>
    </p:spTree>
    <p:extLst>
      <p:ext uri="{BB962C8B-B14F-4D97-AF65-F5344CB8AC3E}">
        <p14:creationId xmlns:p14="http://schemas.microsoft.com/office/powerpoint/2010/main" val="961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28</a:t>
            </a:fld>
            <a:endParaRPr lang="en-US"/>
          </a:p>
        </p:txBody>
      </p:sp>
    </p:spTree>
    <p:extLst>
      <p:ext uri="{BB962C8B-B14F-4D97-AF65-F5344CB8AC3E}">
        <p14:creationId xmlns:p14="http://schemas.microsoft.com/office/powerpoint/2010/main" val="2733584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29</a:t>
            </a:fld>
            <a:endParaRPr lang="en-US"/>
          </a:p>
        </p:txBody>
      </p:sp>
    </p:spTree>
    <p:extLst>
      <p:ext uri="{BB962C8B-B14F-4D97-AF65-F5344CB8AC3E}">
        <p14:creationId xmlns:p14="http://schemas.microsoft.com/office/powerpoint/2010/main" val="1239029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30</a:t>
            </a:fld>
            <a:endParaRPr lang="en-US"/>
          </a:p>
        </p:txBody>
      </p:sp>
    </p:spTree>
    <p:extLst>
      <p:ext uri="{BB962C8B-B14F-4D97-AF65-F5344CB8AC3E}">
        <p14:creationId xmlns:p14="http://schemas.microsoft.com/office/powerpoint/2010/main" val="27461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31</a:t>
            </a:fld>
            <a:endParaRPr lang="en-US"/>
          </a:p>
        </p:txBody>
      </p:sp>
    </p:spTree>
    <p:extLst>
      <p:ext uri="{BB962C8B-B14F-4D97-AF65-F5344CB8AC3E}">
        <p14:creationId xmlns:p14="http://schemas.microsoft.com/office/powerpoint/2010/main" val="41564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32</a:t>
            </a:fld>
            <a:endParaRPr lang="en-US"/>
          </a:p>
        </p:txBody>
      </p:sp>
    </p:spTree>
    <p:extLst>
      <p:ext uri="{BB962C8B-B14F-4D97-AF65-F5344CB8AC3E}">
        <p14:creationId xmlns:p14="http://schemas.microsoft.com/office/powerpoint/2010/main" val="3220667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meta-level, streaming changes.</a:t>
            </a:r>
          </a:p>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35</a:t>
            </a:fld>
            <a:endParaRPr lang="en-US"/>
          </a:p>
        </p:txBody>
      </p:sp>
    </p:spTree>
    <p:extLst>
      <p:ext uri="{BB962C8B-B14F-4D97-AF65-F5344CB8AC3E}">
        <p14:creationId xmlns:p14="http://schemas.microsoft.com/office/powerpoint/2010/main" val="1606705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meta-level, streaming changes.</a:t>
            </a:r>
          </a:p>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36</a:t>
            </a:fld>
            <a:endParaRPr lang="en-US"/>
          </a:p>
        </p:txBody>
      </p:sp>
    </p:spTree>
    <p:extLst>
      <p:ext uri="{BB962C8B-B14F-4D97-AF65-F5344CB8AC3E}">
        <p14:creationId xmlns:p14="http://schemas.microsoft.com/office/powerpoint/2010/main" val="712193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meta-level, streaming changes.</a:t>
            </a:r>
          </a:p>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37</a:t>
            </a:fld>
            <a:endParaRPr lang="en-US"/>
          </a:p>
        </p:txBody>
      </p:sp>
    </p:spTree>
    <p:extLst>
      <p:ext uri="{BB962C8B-B14F-4D97-AF65-F5344CB8AC3E}">
        <p14:creationId xmlns:p14="http://schemas.microsoft.com/office/powerpoint/2010/main" val="43638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one</a:t>
            </a:r>
            <a:r>
              <a:rPr lang="en-US" baseline="0" dirty="0" smtClean="0"/>
              <a:t> of his published projects looks like this. Just a bunch of disorganized files that all converge into a word document. And in his junk folder there are many older revisions of his word document.</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a:t>
            </a:fld>
            <a:endParaRPr lang="en-US"/>
          </a:p>
        </p:txBody>
      </p:sp>
    </p:spTree>
    <p:extLst>
      <p:ext uri="{BB962C8B-B14F-4D97-AF65-F5344CB8AC3E}">
        <p14:creationId xmlns:p14="http://schemas.microsoft.com/office/powerpoint/2010/main" val="3481691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file specific, allowing you to revisit</a:t>
            </a:r>
            <a:r>
              <a:rPr lang="en-US" baseline="0" dirty="0" smtClean="0"/>
              <a:t> and restore older version.</a:t>
            </a:r>
          </a:p>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38</a:t>
            </a:fld>
            <a:endParaRPr lang="en-US"/>
          </a:p>
        </p:txBody>
      </p:sp>
    </p:spTree>
    <p:extLst>
      <p:ext uri="{BB962C8B-B14F-4D97-AF65-F5344CB8AC3E}">
        <p14:creationId xmlns:p14="http://schemas.microsoft.com/office/powerpoint/2010/main" val="3173627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meta-level, streaming changes.</a:t>
            </a:r>
          </a:p>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43</a:t>
            </a:fld>
            <a:endParaRPr lang="en-US"/>
          </a:p>
        </p:txBody>
      </p:sp>
    </p:spTree>
    <p:extLst>
      <p:ext uri="{BB962C8B-B14F-4D97-AF65-F5344CB8AC3E}">
        <p14:creationId xmlns:p14="http://schemas.microsoft.com/office/powerpoint/2010/main" val="2990826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45</a:t>
            </a:fld>
            <a:endParaRPr lang="en-US"/>
          </a:p>
        </p:txBody>
      </p:sp>
    </p:spTree>
    <p:extLst>
      <p:ext uri="{BB962C8B-B14F-4D97-AF65-F5344CB8AC3E}">
        <p14:creationId xmlns:p14="http://schemas.microsoft.com/office/powerpoint/2010/main" val="236235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author paper requires you to make it public to</a:t>
            </a:r>
            <a:r>
              <a:rPr lang="en-US" baseline="0" dirty="0" smtClean="0"/>
              <a:t> an outsider anyway, so making public for everyone is much more easy</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46</a:t>
            </a:fld>
            <a:endParaRPr lang="en-US"/>
          </a:p>
        </p:txBody>
      </p:sp>
    </p:spTree>
    <p:extLst>
      <p:ext uri="{BB962C8B-B14F-4D97-AF65-F5344CB8AC3E}">
        <p14:creationId xmlns:p14="http://schemas.microsoft.com/office/powerpoint/2010/main" val="1529525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on</a:t>
            </a:r>
            <a:r>
              <a:rPr lang="en-US" baseline="0" dirty="0" smtClean="0"/>
              <a:t> adding co-authors and on making public</a:t>
            </a:r>
          </a:p>
        </p:txBody>
      </p:sp>
      <p:sp>
        <p:nvSpPr>
          <p:cNvPr id="4" name="Slide Number Placeholder 3"/>
          <p:cNvSpPr>
            <a:spLocks noGrp="1"/>
          </p:cNvSpPr>
          <p:nvPr>
            <p:ph type="sldNum" sz="quarter" idx="10"/>
          </p:nvPr>
        </p:nvSpPr>
        <p:spPr/>
        <p:txBody>
          <a:bodyPr/>
          <a:lstStyle/>
          <a:p>
            <a:fld id="{55A560A7-3A5C-4081-9354-2560C9D3F74A}" type="slidenum">
              <a:rPr lang="en-US" smtClean="0"/>
              <a:t>47</a:t>
            </a:fld>
            <a:endParaRPr lang="en-US"/>
          </a:p>
        </p:txBody>
      </p:sp>
    </p:spTree>
    <p:extLst>
      <p:ext uri="{BB962C8B-B14F-4D97-AF65-F5344CB8AC3E}">
        <p14:creationId xmlns:p14="http://schemas.microsoft.com/office/powerpoint/2010/main" val="345375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on</a:t>
            </a:r>
            <a:r>
              <a:rPr lang="en-US" baseline="0" dirty="0" smtClean="0"/>
              <a:t> adding co-authors and on making public</a:t>
            </a:r>
          </a:p>
        </p:txBody>
      </p:sp>
      <p:sp>
        <p:nvSpPr>
          <p:cNvPr id="4" name="Slide Number Placeholder 3"/>
          <p:cNvSpPr>
            <a:spLocks noGrp="1"/>
          </p:cNvSpPr>
          <p:nvPr>
            <p:ph type="sldNum" sz="quarter" idx="10"/>
          </p:nvPr>
        </p:nvSpPr>
        <p:spPr/>
        <p:txBody>
          <a:bodyPr/>
          <a:lstStyle/>
          <a:p>
            <a:fld id="{55A560A7-3A5C-4081-9354-2560C9D3F74A}" type="slidenum">
              <a:rPr lang="en-US" smtClean="0"/>
              <a:t>48</a:t>
            </a:fld>
            <a:endParaRPr lang="en-US"/>
          </a:p>
        </p:txBody>
      </p:sp>
    </p:spTree>
    <p:extLst>
      <p:ext uri="{BB962C8B-B14F-4D97-AF65-F5344CB8AC3E}">
        <p14:creationId xmlns:p14="http://schemas.microsoft.com/office/powerpoint/2010/main" val="2297859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49</a:t>
            </a:fld>
            <a:endParaRPr lang="en-US"/>
          </a:p>
        </p:txBody>
      </p:sp>
    </p:spTree>
    <p:extLst>
      <p:ext uri="{BB962C8B-B14F-4D97-AF65-F5344CB8AC3E}">
        <p14:creationId xmlns:p14="http://schemas.microsoft.com/office/powerpoint/2010/main" val="1879024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63</a:t>
            </a:fld>
            <a:endParaRPr lang="en-US"/>
          </a:p>
        </p:txBody>
      </p:sp>
    </p:spTree>
    <p:extLst>
      <p:ext uri="{BB962C8B-B14F-4D97-AF65-F5344CB8AC3E}">
        <p14:creationId xmlns:p14="http://schemas.microsoft.com/office/powerpoint/2010/main" val="4207273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69</a:t>
            </a:fld>
            <a:endParaRPr lang="en-US"/>
          </a:p>
        </p:txBody>
      </p:sp>
    </p:spTree>
    <p:extLst>
      <p:ext uri="{BB962C8B-B14F-4D97-AF65-F5344CB8AC3E}">
        <p14:creationId xmlns:p14="http://schemas.microsoft.com/office/powerpoint/2010/main" val="3983308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73</a:t>
            </a:fld>
            <a:endParaRPr lang="en-US"/>
          </a:p>
        </p:txBody>
      </p:sp>
    </p:spTree>
    <p:extLst>
      <p:ext uri="{BB962C8B-B14F-4D97-AF65-F5344CB8AC3E}">
        <p14:creationId xmlns:p14="http://schemas.microsoft.com/office/powerpoint/2010/main" val="292592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to admit, we have all done this at some point. I remember that I was once at final^5 stage and accidentally edited final^4. Talk about the disaster that was.</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4</a:t>
            </a:fld>
            <a:endParaRPr lang="en-US"/>
          </a:p>
        </p:txBody>
      </p:sp>
    </p:spTree>
    <p:extLst>
      <p:ext uri="{BB962C8B-B14F-4D97-AF65-F5344CB8AC3E}">
        <p14:creationId xmlns:p14="http://schemas.microsoft.com/office/powerpoint/2010/main" val="91882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 Harold gets a phone call, where it</a:t>
            </a:r>
            <a:r>
              <a:rPr lang="en-US" baseline="0" dirty="0" smtClean="0"/>
              <a:t> is announced that this project has been selected for a data audit.</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5</a:t>
            </a:fld>
            <a:endParaRPr lang="en-US"/>
          </a:p>
        </p:txBody>
      </p:sp>
    </p:spTree>
    <p:extLst>
      <p:ext uri="{BB962C8B-B14F-4D97-AF65-F5344CB8AC3E}">
        <p14:creationId xmlns:p14="http://schemas.microsoft.com/office/powerpoint/2010/main" val="321191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 Harold gets a phone call, where it</a:t>
            </a:r>
            <a:r>
              <a:rPr lang="en-US" baseline="0" dirty="0" smtClean="0"/>
              <a:t> is announced that this project has been selected for a data audit.</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6</a:t>
            </a:fld>
            <a:endParaRPr lang="en-US"/>
          </a:p>
        </p:txBody>
      </p:sp>
    </p:spTree>
    <p:extLst>
      <p:ext uri="{BB962C8B-B14F-4D97-AF65-F5344CB8AC3E}">
        <p14:creationId xmlns:p14="http://schemas.microsoft.com/office/powerpoint/2010/main" val="408532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Understandably so, Harold gets distressed. Many questions arise in his head</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7</a:t>
            </a:fld>
            <a:endParaRPr lang="en-US"/>
          </a:p>
        </p:txBody>
      </p:sp>
    </p:spTree>
    <p:extLst>
      <p:ext uri="{BB962C8B-B14F-4D97-AF65-F5344CB8AC3E}">
        <p14:creationId xmlns:p14="http://schemas.microsoft.com/office/powerpoint/2010/main" val="77284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Understandably so, Harold gets distressed. Many questions arise in </a:t>
            </a:r>
            <a:r>
              <a:rPr lang="en-US" smtClean="0"/>
              <a:t>his head</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8</a:t>
            </a:fld>
            <a:endParaRPr lang="en-US"/>
          </a:p>
        </p:txBody>
      </p:sp>
    </p:spTree>
    <p:extLst>
      <p:ext uri="{BB962C8B-B14F-4D97-AF65-F5344CB8AC3E}">
        <p14:creationId xmlns:p14="http://schemas.microsoft.com/office/powerpoint/2010/main" val="410609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t>
            </a:r>
            <a:r>
              <a:rPr lang="en-US" baseline="0" dirty="0" smtClean="0"/>
              <a:t> decides to take a chill pill and sort his things out. </a:t>
            </a:r>
            <a:endParaRPr lang="en-US" dirty="0"/>
          </a:p>
        </p:txBody>
      </p:sp>
      <p:sp>
        <p:nvSpPr>
          <p:cNvPr id="4" name="Slide Number Placeholder 3"/>
          <p:cNvSpPr>
            <a:spLocks noGrp="1"/>
          </p:cNvSpPr>
          <p:nvPr>
            <p:ph type="sldNum" sz="quarter" idx="10"/>
          </p:nvPr>
        </p:nvSpPr>
        <p:spPr/>
        <p:txBody>
          <a:bodyPr/>
          <a:lstStyle/>
          <a:p>
            <a:fld id="{55A560A7-3A5C-4081-9354-2560C9D3F74A}" type="slidenum">
              <a:rPr lang="en-US" smtClean="0"/>
              <a:t>9</a:t>
            </a:fld>
            <a:endParaRPr lang="en-US"/>
          </a:p>
        </p:txBody>
      </p:sp>
    </p:spTree>
    <p:extLst>
      <p:ext uri="{BB962C8B-B14F-4D97-AF65-F5344CB8AC3E}">
        <p14:creationId xmlns:p14="http://schemas.microsoft.com/office/powerpoint/2010/main" val="337568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tilburguniversity.edu/research/social-and-behavioral-sciences/download-guideline-datapackage-tsb/" TargetMode="External"/><Relationship Id="rId2" Type="http://schemas.openxmlformats.org/officeDocument/2006/relationships/hyperlink" Target="http://www.osf.io/4sdn3" TargetMode="External"/><Relationship Id="rId1" Type="http://schemas.openxmlformats.org/officeDocument/2006/relationships/slideLayout" Target="../slideLayouts/slideLayout2.xml"/><Relationship Id="rId4" Type="http://schemas.openxmlformats.org/officeDocument/2006/relationships/hyperlink" Target="mailto:chjh@protonmail.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Project management 101</a:t>
            </a:r>
            <a:endParaRPr lang="en-US" dirty="0"/>
          </a:p>
        </p:txBody>
      </p:sp>
      <p:sp>
        <p:nvSpPr>
          <p:cNvPr id="3" name="Subtitle 2"/>
          <p:cNvSpPr>
            <a:spLocks noGrp="1"/>
          </p:cNvSpPr>
          <p:nvPr>
            <p:ph type="subTitle" idx="1"/>
          </p:nvPr>
        </p:nvSpPr>
        <p:spPr/>
        <p:txBody>
          <a:bodyPr/>
          <a:lstStyle/>
          <a:p>
            <a:r>
              <a:rPr lang="en-US" dirty="0" smtClean="0"/>
              <a:t>Chris HJ Hartgerink, January 22 2016</a:t>
            </a:r>
          </a:p>
        </p:txBody>
      </p:sp>
    </p:spTree>
    <p:extLst>
      <p:ext uri="{BB962C8B-B14F-4D97-AF65-F5344CB8AC3E}">
        <p14:creationId xmlns:p14="http://schemas.microsoft.com/office/powerpoint/2010/main" val="4120239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90" y="600074"/>
            <a:ext cx="3839077" cy="575861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264" y="406064"/>
            <a:ext cx="4097757" cy="6146636"/>
          </a:xfrm>
          <a:prstGeom prst="rect">
            <a:avLst/>
          </a:prstGeom>
        </p:spPr>
      </p:pic>
    </p:spTree>
    <p:extLst>
      <p:ext uri="{BB962C8B-B14F-4D97-AF65-F5344CB8AC3E}">
        <p14:creationId xmlns:p14="http://schemas.microsoft.com/office/powerpoint/2010/main" val="281919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90" y="600074"/>
            <a:ext cx="3839077" cy="575861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264" y="406064"/>
            <a:ext cx="4097757" cy="614663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610" y="1315201"/>
            <a:ext cx="6212938" cy="4147136"/>
          </a:xfrm>
          <a:prstGeom prst="rect">
            <a:avLst/>
          </a:prstGeom>
        </p:spPr>
      </p:pic>
    </p:spTree>
    <p:extLst>
      <p:ext uri="{BB962C8B-B14F-4D97-AF65-F5344CB8AC3E}">
        <p14:creationId xmlns:p14="http://schemas.microsoft.com/office/powerpoint/2010/main" val="1901677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90" y="600074"/>
            <a:ext cx="3839077" cy="575861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264" y="406064"/>
            <a:ext cx="4097757" cy="614663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610" y="1315201"/>
            <a:ext cx="6212938" cy="414713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838" y="0"/>
            <a:ext cx="5082340" cy="7623510"/>
          </a:xfrm>
          <a:prstGeom prst="rect">
            <a:avLst/>
          </a:prstGeom>
        </p:spPr>
      </p:pic>
    </p:spTree>
    <p:extLst>
      <p:ext uri="{BB962C8B-B14F-4D97-AF65-F5344CB8AC3E}">
        <p14:creationId xmlns:p14="http://schemas.microsoft.com/office/powerpoint/2010/main" val="172069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673" y="1062539"/>
            <a:ext cx="7094621" cy="4735660"/>
          </a:xfrm>
          <a:prstGeom prst="rect">
            <a:avLst/>
          </a:prstGeom>
        </p:spPr>
      </p:pic>
    </p:spTree>
    <p:extLst>
      <p:ext uri="{BB962C8B-B14F-4D97-AF65-F5344CB8AC3E}">
        <p14:creationId xmlns:p14="http://schemas.microsoft.com/office/powerpoint/2010/main" val="439710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673" y="1062539"/>
            <a:ext cx="7094621" cy="4735660"/>
          </a:xfrm>
          <a:prstGeom prst="rect">
            <a:avLst/>
          </a:prstGeom>
        </p:spPr>
      </p:pic>
      <p:sp>
        <p:nvSpPr>
          <p:cNvPr id="4" name="TextBox 3"/>
          <p:cNvSpPr txBox="1"/>
          <p:nvPr/>
        </p:nvSpPr>
        <p:spPr>
          <a:xfrm>
            <a:off x="1235240" y="2445332"/>
            <a:ext cx="9709485" cy="1569660"/>
          </a:xfrm>
          <a:prstGeom prst="rect">
            <a:avLst/>
          </a:prstGeom>
          <a:solidFill>
            <a:srgbClr val="FFFFFF">
              <a:alpha val="45098"/>
            </a:srgbClr>
          </a:solidFill>
        </p:spPr>
        <p:txBody>
          <a:bodyPr wrap="square" rtlCol="0">
            <a:spAutoFit/>
          </a:bodyPr>
          <a:lstStyle/>
          <a:p>
            <a:pPr algn="ctr"/>
            <a:r>
              <a:rPr lang="en-US" sz="9600" b="1" dirty="0" smtClean="0">
                <a:solidFill>
                  <a:srgbClr val="FF0000"/>
                </a:solidFill>
              </a:rPr>
              <a:t>DATA REQUEST</a:t>
            </a:r>
            <a:endParaRPr lang="en-US" sz="9600" b="1" dirty="0">
              <a:solidFill>
                <a:srgbClr val="FF0000"/>
              </a:solidFill>
            </a:endParaRPr>
          </a:p>
        </p:txBody>
      </p:sp>
    </p:spTree>
    <p:extLst>
      <p:ext uri="{BB962C8B-B14F-4D97-AF65-F5344CB8AC3E}">
        <p14:creationId xmlns:p14="http://schemas.microsoft.com/office/powerpoint/2010/main" val="4132609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114" y="0"/>
            <a:ext cx="5619750" cy="8429625"/>
          </a:xfrm>
          <a:prstGeom prst="rect">
            <a:avLst/>
          </a:prstGeom>
        </p:spPr>
      </p:pic>
    </p:spTree>
    <p:extLst>
      <p:ext uri="{BB962C8B-B14F-4D97-AF65-F5344CB8AC3E}">
        <p14:creationId xmlns:p14="http://schemas.microsoft.com/office/powerpoint/2010/main" val="234311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2293" y="2927262"/>
            <a:ext cx="9404723" cy="1400530"/>
          </a:xfrm>
        </p:spPr>
        <p:txBody>
          <a:bodyPr/>
          <a:lstStyle/>
          <a:p>
            <a:pPr algn="ctr"/>
            <a:r>
              <a:rPr lang="en-US" sz="6000" dirty="0" smtClean="0"/>
              <a:t>Don’t be like Harold</a:t>
            </a:r>
            <a:endParaRPr lang="en-US" sz="6000" dirty="0"/>
          </a:p>
        </p:txBody>
      </p:sp>
    </p:spTree>
    <p:extLst>
      <p:ext uri="{BB962C8B-B14F-4D97-AF65-F5344CB8AC3E}">
        <p14:creationId xmlns:p14="http://schemas.microsoft.com/office/powerpoint/2010/main" val="3875266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47598" y="1567694"/>
            <a:ext cx="9404723" cy="1400530"/>
          </a:xfrm>
        </p:spPr>
        <p:txBody>
          <a:bodyPr/>
          <a:lstStyle/>
          <a:p>
            <a:r>
              <a:rPr lang="en-US" sz="3600" b="1" dirty="0" smtClean="0"/>
              <a:t>VSNU:</a:t>
            </a:r>
            <a:r>
              <a:rPr lang="en-US" sz="3600" i="1" dirty="0" smtClean="0"/>
              <a:t/>
            </a:r>
            <a:br>
              <a:rPr lang="en-US" sz="3600" i="1" dirty="0" smtClean="0"/>
            </a:br>
            <a:r>
              <a:rPr lang="en-US" sz="3600" i="1" dirty="0" smtClean="0"/>
              <a:t>Information </a:t>
            </a:r>
            <a:r>
              <a:rPr lang="en-US" sz="3600" i="1" dirty="0"/>
              <a:t>presented must be verifiable. If research results are published it must be clear what the data and conclusions are based upon, where they have been taken from and where they can be verified.</a:t>
            </a:r>
            <a:endParaRPr lang="en-US" sz="3600" dirty="0"/>
          </a:p>
        </p:txBody>
      </p:sp>
    </p:spTree>
    <p:extLst>
      <p:ext uri="{BB962C8B-B14F-4D97-AF65-F5344CB8AC3E}">
        <p14:creationId xmlns:p14="http://schemas.microsoft.com/office/powerpoint/2010/main" val="25858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59629" y="2301620"/>
            <a:ext cx="9404723" cy="2150064"/>
          </a:xfrm>
        </p:spPr>
        <p:txBody>
          <a:bodyPr/>
          <a:lstStyle/>
          <a:p>
            <a:pPr algn="ctr"/>
            <a:r>
              <a:rPr lang="en-US" sz="3600" b="1" dirty="0" smtClean="0"/>
              <a:t>Ask ourselves continuously: </a:t>
            </a:r>
            <a:br>
              <a:rPr lang="en-US" sz="3600" b="1" dirty="0" smtClean="0"/>
            </a:br>
            <a:r>
              <a:rPr lang="en-US" sz="3600" i="1" dirty="0" smtClean="0"/>
              <a:t>Can my future-self or anyone else reproduce this result within a reasonable amount of time?</a:t>
            </a:r>
            <a:endParaRPr lang="en-US" sz="3600" dirty="0"/>
          </a:p>
        </p:txBody>
      </p:sp>
    </p:spTree>
    <p:extLst>
      <p:ext uri="{BB962C8B-B14F-4D97-AF65-F5344CB8AC3E}">
        <p14:creationId xmlns:p14="http://schemas.microsoft.com/office/powerpoint/2010/main" val="2217462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Ensure that project is...</a:t>
            </a:r>
            <a:endParaRPr lang="en-US" dirty="0"/>
          </a:p>
        </p:txBody>
      </p:sp>
      <p:sp>
        <p:nvSpPr>
          <p:cNvPr id="3" name="Content Placeholder 2"/>
          <p:cNvSpPr>
            <a:spLocks noGrp="1"/>
          </p:cNvSpPr>
          <p:nvPr>
            <p:ph idx="1"/>
          </p:nvPr>
        </p:nvSpPr>
        <p:spPr>
          <a:xfrm>
            <a:off x="1104293" y="1853248"/>
            <a:ext cx="8946541" cy="4195481"/>
          </a:xfrm>
        </p:spPr>
        <p:txBody>
          <a:bodyPr>
            <a:normAutofit/>
          </a:bodyPr>
          <a:lstStyle/>
          <a:p>
            <a:r>
              <a:rPr lang="en-US" sz="2800" dirty="0" smtClean="0"/>
              <a:t>Structured</a:t>
            </a:r>
          </a:p>
          <a:p>
            <a:r>
              <a:rPr lang="en-US" sz="2800" dirty="0"/>
              <a:t>Logged </a:t>
            </a:r>
            <a:r>
              <a:rPr lang="en-US" sz="2800" dirty="0" smtClean="0"/>
              <a:t>changes</a:t>
            </a:r>
          </a:p>
          <a:p>
            <a:r>
              <a:rPr lang="en-US" sz="2800" dirty="0"/>
              <a:t>Reproducible</a:t>
            </a:r>
          </a:p>
          <a:p>
            <a:r>
              <a:rPr lang="en-US" sz="2800" dirty="0" smtClean="0"/>
              <a:t>Shared</a:t>
            </a:r>
          </a:p>
          <a:p>
            <a:r>
              <a:rPr lang="en-US" sz="2800" dirty="0" smtClean="0"/>
              <a:t>(Continuously) backed-up</a:t>
            </a:r>
          </a:p>
          <a:p>
            <a:r>
              <a:rPr lang="en-US" sz="2800" dirty="0" smtClean="0"/>
              <a:t>Future proof</a:t>
            </a:r>
          </a:p>
        </p:txBody>
      </p:sp>
    </p:spTree>
    <p:extLst>
      <p:ext uri="{BB962C8B-B14F-4D97-AF65-F5344CB8AC3E}">
        <p14:creationId xmlns:p14="http://schemas.microsoft.com/office/powerpoint/2010/main" val="126088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673" y="1062539"/>
            <a:ext cx="7094621" cy="4735660"/>
          </a:xfrm>
          <a:prstGeom prst="rect">
            <a:avLst/>
          </a:prstGeom>
        </p:spPr>
      </p:pic>
    </p:spTree>
    <p:extLst>
      <p:ext uri="{BB962C8B-B14F-4D97-AF65-F5344CB8AC3E}">
        <p14:creationId xmlns:p14="http://schemas.microsoft.com/office/powerpoint/2010/main" val="2760283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858" y="-1"/>
            <a:ext cx="8625552" cy="6957945"/>
          </a:xfrm>
          <a:prstGeom prst="rect">
            <a:avLst/>
          </a:prstGeom>
        </p:spPr>
      </p:pic>
    </p:spTree>
    <p:extLst>
      <p:ext uri="{BB962C8B-B14F-4D97-AF65-F5344CB8AC3E}">
        <p14:creationId xmlns:p14="http://schemas.microsoft.com/office/powerpoint/2010/main" val="481494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2800" dirty="0" smtClean="0"/>
              <a:t>Different folders for different aspects of your research</a:t>
            </a:r>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3868501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2800" dirty="0" smtClean="0"/>
              <a:t>Different folders for different aspects of your research</a:t>
            </a:r>
          </a:p>
          <a:p>
            <a:r>
              <a:rPr lang="en-US" sz="2800" dirty="0" smtClean="0"/>
              <a:t>Minimize folder levels</a:t>
            </a:r>
          </a:p>
          <a:p>
            <a:pPr lvl="1"/>
            <a:r>
              <a:rPr lang="en-US" sz="2600" dirty="0" smtClean="0"/>
              <a:t>data/study 1/pilot study/ is less clear than data/pilot study 1</a:t>
            </a:r>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3798281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2800" dirty="0" smtClean="0"/>
              <a:t>Different folders for different aspects of your research</a:t>
            </a:r>
          </a:p>
          <a:p>
            <a:r>
              <a:rPr lang="en-US" sz="2800" dirty="0" smtClean="0"/>
              <a:t>Minimize folder levels</a:t>
            </a:r>
          </a:p>
          <a:p>
            <a:pPr lvl="1"/>
            <a:r>
              <a:rPr lang="en-US" sz="2600" dirty="0" smtClean="0"/>
              <a:t>data/study 1/pilot study/ is less clear than data/pilot study 1</a:t>
            </a:r>
          </a:p>
          <a:p>
            <a:pPr lvl="1"/>
            <a:r>
              <a:rPr lang="en-US" sz="2600" dirty="0" smtClean="0"/>
              <a:t>Try to prevent going three levels deep</a:t>
            </a:r>
          </a:p>
        </p:txBody>
      </p:sp>
      <p:pic>
        <p:nvPicPr>
          <p:cNvPr id="4" name="Picture 3"/>
          <p:cNvPicPr>
            <a:picLocks noChangeAspect="1"/>
          </p:cNvPicPr>
          <p:nvPr/>
        </p:nvPicPr>
        <p:blipFill>
          <a:blip r:embed="rId3"/>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929682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3000" dirty="0" err="1"/>
              <a:t>Datestamp</a:t>
            </a:r>
            <a:r>
              <a:rPr lang="en-US" sz="3000" dirty="0"/>
              <a:t> time sensitive </a:t>
            </a:r>
            <a:r>
              <a:rPr lang="en-US" sz="3000" dirty="0" smtClean="0"/>
              <a:t>files</a:t>
            </a:r>
            <a:endParaRPr lang="en-US" sz="3000" dirty="0"/>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3444543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3000" dirty="0" err="1"/>
              <a:t>Datestamp</a:t>
            </a:r>
            <a:r>
              <a:rPr lang="en-US" sz="3000" dirty="0"/>
              <a:t> time sensitive </a:t>
            </a:r>
            <a:r>
              <a:rPr lang="en-US" sz="3000" dirty="0" smtClean="0"/>
              <a:t>files</a:t>
            </a:r>
          </a:p>
          <a:p>
            <a:pPr lvl="1"/>
            <a:r>
              <a:rPr lang="en-US" sz="2800" dirty="0" smtClean="0"/>
              <a:t>Continuous data collection?</a:t>
            </a:r>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3273979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3000" dirty="0" err="1"/>
              <a:t>Datestamp</a:t>
            </a:r>
            <a:r>
              <a:rPr lang="en-US" sz="3000" dirty="0"/>
              <a:t> time sensitive </a:t>
            </a:r>
            <a:r>
              <a:rPr lang="en-US" sz="3000" dirty="0" smtClean="0"/>
              <a:t>files</a:t>
            </a:r>
          </a:p>
          <a:p>
            <a:pPr lvl="1"/>
            <a:r>
              <a:rPr lang="en-US" sz="2800" dirty="0" smtClean="0"/>
              <a:t>Continuous data collection?</a:t>
            </a:r>
          </a:p>
          <a:p>
            <a:pPr lvl="1"/>
            <a:r>
              <a:rPr lang="en-US" sz="2800" dirty="0" smtClean="0"/>
              <a:t>Emails/letters?</a:t>
            </a:r>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347883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3000" dirty="0" err="1"/>
              <a:t>Datestamp</a:t>
            </a:r>
            <a:r>
              <a:rPr lang="en-US" sz="3000" dirty="0"/>
              <a:t> time sensitive </a:t>
            </a:r>
            <a:r>
              <a:rPr lang="en-US" sz="3000" dirty="0" smtClean="0"/>
              <a:t>files</a:t>
            </a:r>
          </a:p>
          <a:p>
            <a:pPr lvl="1"/>
            <a:r>
              <a:rPr lang="en-US" sz="2800" dirty="0" smtClean="0"/>
              <a:t>Continuous data collection?</a:t>
            </a:r>
          </a:p>
          <a:p>
            <a:pPr lvl="1"/>
            <a:r>
              <a:rPr lang="en-US" sz="2800" dirty="0" smtClean="0"/>
              <a:t>Emails/letters?</a:t>
            </a:r>
          </a:p>
          <a:p>
            <a:pPr lvl="1"/>
            <a:r>
              <a:rPr lang="en-US" sz="2800" dirty="0" smtClean="0"/>
              <a:t>Want to be able to chronologically sort something?</a:t>
            </a:r>
          </a:p>
        </p:txBody>
      </p:sp>
      <p:pic>
        <p:nvPicPr>
          <p:cNvPr id="4" name="Picture 3"/>
          <p:cNvPicPr>
            <a:picLocks noChangeAspect="1"/>
          </p:cNvPicPr>
          <p:nvPr/>
        </p:nvPicPr>
        <p:blipFill>
          <a:blip r:embed="rId2"/>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2091608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the project</a:t>
            </a:r>
            <a:endParaRPr lang="en-US" dirty="0"/>
          </a:p>
        </p:txBody>
      </p:sp>
      <p:sp>
        <p:nvSpPr>
          <p:cNvPr id="3" name="Content Placeholder 2"/>
          <p:cNvSpPr>
            <a:spLocks noGrp="1"/>
          </p:cNvSpPr>
          <p:nvPr>
            <p:ph idx="1"/>
          </p:nvPr>
        </p:nvSpPr>
        <p:spPr>
          <a:xfrm>
            <a:off x="646112" y="1980729"/>
            <a:ext cx="6572836" cy="4195481"/>
          </a:xfrm>
        </p:spPr>
        <p:txBody>
          <a:bodyPr>
            <a:normAutofit/>
          </a:bodyPr>
          <a:lstStyle/>
          <a:p>
            <a:r>
              <a:rPr lang="en-US" sz="3000" dirty="0" err="1"/>
              <a:t>Datestamp</a:t>
            </a:r>
            <a:r>
              <a:rPr lang="en-US" sz="3000" dirty="0"/>
              <a:t> time sensitive </a:t>
            </a:r>
            <a:r>
              <a:rPr lang="en-US" sz="3000" dirty="0" smtClean="0"/>
              <a:t>files</a:t>
            </a:r>
          </a:p>
          <a:p>
            <a:pPr lvl="1"/>
            <a:r>
              <a:rPr lang="en-US" sz="2800" dirty="0" smtClean="0"/>
              <a:t>Continuous data collection?</a:t>
            </a:r>
          </a:p>
          <a:p>
            <a:pPr lvl="1"/>
            <a:r>
              <a:rPr lang="en-US" sz="2800" dirty="0" smtClean="0"/>
              <a:t>Emails/letters?</a:t>
            </a:r>
          </a:p>
          <a:p>
            <a:pPr lvl="1"/>
            <a:r>
              <a:rPr lang="en-US" sz="2800" dirty="0" smtClean="0"/>
              <a:t>Want to be able to chronologically sort something?</a:t>
            </a:r>
          </a:p>
          <a:p>
            <a:pPr lvl="1"/>
            <a:r>
              <a:rPr lang="en-US" sz="2800" dirty="0" smtClean="0"/>
              <a:t>22 January 2016 </a:t>
            </a:r>
            <a:r>
              <a:rPr lang="en-US" sz="2800" dirty="0" smtClean="0">
                <a:sym typeface="Wingdings" panose="05000000000000000000" pitchFamily="2" charset="2"/>
              </a:rPr>
              <a:t> </a:t>
            </a:r>
          </a:p>
          <a:p>
            <a:pPr marL="457200" lvl="1" indent="0">
              <a:buNone/>
            </a:pPr>
            <a:r>
              <a:rPr lang="en-US" sz="2800" dirty="0">
                <a:sym typeface="Wingdings" panose="05000000000000000000" pitchFamily="2" charset="2"/>
              </a:rPr>
              <a:t>	</a:t>
            </a:r>
            <a:r>
              <a:rPr lang="en-US" sz="2800" dirty="0" smtClean="0">
                <a:sym typeface="Wingdings" panose="05000000000000000000" pitchFamily="2" charset="2"/>
              </a:rPr>
              <a:t>20160122 filename.pdf</a:t>
            </a:r>
            <a:endParaRPr lang="en-US" sz="2800" dirty="0"/>
          </a:p>
        </p:txBody>
      </p:sp>
      <p:pic>
        <p:nvPicPr>
          <p:cNvPr id="4" name="Picture 3"/>
          <p:cNvPicPr>
            <a:picLocks noChangeAspect="1"/>
          </p:cNvPicPr>
          <p:nvPr/>
        </p:nvPicPr>
        <p:blipFill>
          <a:blip r:embed="rId3"/>
          <a:stretch>
            <a:fillRect/>
          </a:stretch>
        </p:blipFill>
        <p:spPr>
          <a:xfrm>
            <a:off x="7468351" y="1152983"/>
            <a:ext cx="3516480" cy="5079360"/>
          </a:xfrm>
          <a:prstGeom prst="rect">
            <a:avLst/>
          </a:prstGeom>
        </p:spPr>
      </p:pic>
    </p:spTree>
    <p:extLst>
      <p:ext uri="{BB962C8B-B14F-4D97-AF65-F5344CB8AC3E}">
        <p14:creationId xmlns:p14="http://schemas.microsoft.com/office/powerpoint/2010/main" val="1011553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8006" y="2161202"/>
            <a:ext cx="9404723" cy="1400530"/>
          </a:xfrm>
        </p:spPr>
        <p:txBody>
          <a:bodyPr/>
          <a:lstStyle/>
          <a:p>
            <a:pPr algn="ctr"/>
            <a:r>
              <a:rPr lang="en-US" sz="5400" dirty="0" smtClean="0"/>
              <a:t>Would you feel confident giving your project folder to a co-author?</a:t>
            </a:r>
            <a:endParaRPr lang="en-US" sz="5400" dirty="0"/>
          </a:p>
        </p:txBody>
      </p:sp>
    </p:spTree>
    <p:extLst>
      <p:ext uri="{BB962C8B-B14F-4D97-AF65-F5344CB8AC3E}">
        <p14:creationId xmlns:p14="http://schemas.microsoft.com/office/powerpoint/2010/main" val="424299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858" y="-1"/>
            <a:ext cx="8625552" cy="6957945"/>
          </a:xfrm>
          <a:prstGeom prst="rect">
            <a:avLst/>
          </a:prstGeom>
        </p:spPr>
      </p:pic>
    </p:spTree>
    <p:extLst>
      <p:ext uri="{BB962C8B-B14F-4D97-AF65-F5344CB8AC3E}">
        <p14:creationId xmlns:p14="http://schemas.microsoft.com/office/powerpoint/2010/main" val="3444452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changes</a:t>
            </a:r>
            <a:endParaRPr lang="en-US" dirty="0"/>
          </a:p>
        </p:txBody>
      </p:sp>
      <p:sp>
        <p:nvSpPr>
          <p:cNvPr id="3" name="Content Placeholder 2"/>
          <p:cNvSpPr>
            <a:spLocks noGrp="1"/>
          </p:cNvSpPr>
          <p:nvPr>
            <p:ph idx="1"/>
          </p:nvPr>
        </p:nvSpPr>
        <p:spPr/>
        <p:txBody>
          <a:bodyPr>
            <a:normAutofit/>
          </a:bodyPr>
          <a:lstStyle/>
          <a:p>
            <a:r>
              <a:rPr lang="en-US" sz="2800" dirty="0" smtClean="0"/>
              <a:t>Some files obviously change</a:t>
            </a:r>
          </a:p>
          <a:p>
            <a:pPr lvl="1"/>
            <a:r>
              <a:rPr lang="en-US" sz="2600" dirty="0" smtClean="0"/>
              <a:t>Syntax files</a:t>
            </a:r>
          </a:p>
          <a:p>
            <a:pPr lvl="1"/>
            <a:r>
              <a:rPr lang="en-US" sz="2600" dirty="0" smtClean="0"/>
              <a:t>Manuscript</a:t>
            </a:r>
          </a:p>
        </p:txBody>
      </p:sp>
    </p:spTree>
    <p:extLst>
      <p:ext uri="{BB962C8B-B14F-4D97-AF65-F5344CB8AC3E}">
        <p14:creationId xmlns:p14="http://schemas.microsoft.com/office/powerpoint/2010/main" val="3584310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changes</a:t>
            </a:r>
            <a:endParaRPr lang="en-US" dirty="0"/>
          </a:p>
        </p:txBody>
      </p:sp>
      <p:sp>
        <p:nvSpPr>
          <p:cNvPr id="3" name="Content Placeholder 2"/>
          <p:cNvSpPr>
            <a:spLocks noGrp="1"/>
          </p:cNvSpPr>
          <p:nvPr>
            <p:ph idx="1"/>
          </p:nvPr>
        </p:nvSpPr>
        <p:spPr/>
        <p:txBody>
          <a:bodyPr>
            <a:normAutofit/>
          </a:bodyPr>
          <a:lstStyle/>
          <a:p>
            <a:r>
              <a:rPr lang="en-US" sz="2800" dirty="0" smtClean="0"/>
              <a:t>Some files obviously change</a:t>
            </a:r>
          </a:p>
          <a:p>
            <a:pPr lvl="1"/>
            <a:r>
              <a:rPr lang="en-US" sz="2600" dirty="0" smtClean="0"/>
              <a:t>Syntax files</a:t>
            </a:r>
          </a:p>
          <a:p>
            <a:pPr lvl="1"/>
            <a:r>
              <a:rPr lang="en-US" sz="2600" dirty="0" smtClean="0"/>
              <a:t>Manuscript</a:t>
            </a:r>
            <a:endParaRPr lang="en-US" sz="2600" dirty="0"/>
          </a:p>
          <a:p>
            <a:r>
              <a:rPr lang="en-US" sz="2800" dirty="0" smtClean="0"/>
              <a:t>Some files obviously should not change</a:t>
            </a:r>
          </a:p>
          <a:p>
            <a:pPr lvl="1"/>
            <a:r>
              <a:rPr lang="en-US" sz="2600" dirty="0" smtClean="0"/>
              <a:t>Raw data</a:t>
            </a:r>
          </a:p>
        </p:txBody>
      </p:sp>
    </p:spTree>
    <p:extLst>
      <p:ext uri="{BB962C8B-B14F-4D97-AF65-F5344CB8AC3E}">
        <p14:creationId xmlns:p14="http://schemas.microsoft.com/office/powerpoint/2010/main" val="3702046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changes</a:t>
            </a:r>
            <a:endParaRPr lang="en-US" dirty="0"/>
          </a:p>
        </p:txBody>
      </p:sp>
      <p:sp>
        <p:nvSpPr>
          <p:cNvPr id="3" name="Content Placeholder 2"/>
          <p:cNvSpPr>
            <a:spLocks noGrp="1"/>
          </p:cNvSpPr>
          <p:nvPr>
            <p:ph idx="1"/>
          </p:nvPr>
        </p:nvSpPr>
        <p:spPr/>
        <p:txBody>
          <a:bodyPr>
            <a:normAutofit/>
          </a:bodyPr>
          <a:lstStyle/>
          <a:p>
            <a:r>
              <a:rPr lang="en-US" sz="2800" dirty="0" smtClean="0"/>
              <a:t>Some files obviously change</a:t>
            </a:r>
          </a:p>
          <a:p>
            <a:pPr lvl="1"/>
            <a:r>
              <a:rPr lang="en-US" sz="2600" dirty="0" smtClean="0"/>
              <a:t>Syntax files</a:t>
            </a:r>
          </a:p>
          <a:p>
            <a:pPr lvl="1"/>
            <a:r>
              <a:rPr lang="en-US" sz="2600" dirty="0" smtClean="0"/>
              <a:t>Manuscript</a:t>
            </a:r>
            <a:endParaRPr lang="en-US" sz="2600" dirty="0"/>
          </a:p>
          <a:p>
            <a:r>
              <a:rPr lang="en-US" sz="2800" dirty="0" smtClean="0"/>
              <a:t>Some files obviously should not change</a:t>
            </a:r>
          </a:p>
          <a:p>
            <a:pPr lvl="1"/>
            <a:r>
              <a:rPr lang="en-US" sz="2600" dirty="0" smtClean="0"/>
              <a:t>Raw data</a:t>
            </a:r>
          </a:p>
          <a:p>
            <a:r>
              <a:rPr lang="en-US" sz="2800" dirty="0" smtClean="0"/>
              <a:t>How to know if changes are made, what the changes are, and who made the changes?</a:t>
            </a:r>
          </a:p>
        </p:txBody>
      </p:sp>
    </p:spTree>
    <p:extLst>
      <p:ext uri="{BB962C8B-B14F-4D97-AF65-F5344CB8AC3E}">
        <p14:creationId xmlns:p14="http://schemas.microsoft.com/office/powerpoint/2010/main" val="1233809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23626" y="2185266"/>
            <a:ext cx="9404723" cy="1400530"/>
          </a:xfrm>
        </p:spPr>
        <p:txBody>
          <a:bodyPr/>
          <a:lstStyle/>
          <a:p>
            <a:pPr algn="ctr"/>
            <a:r>
              <a:rPr lang="en-US" sz="5400" dirty="0" smtClean="0"/>
              <a:t>Version control</a:t>
            </a:r>
            <a:endParaRPr lang="en-US" sz="5400" dirty="0"/>
          </a:p>
        </p:txBody>
      </p:sp>
    </p:spTree>
    <p:extLst>
      <p:ext uri="{BB962C8B-B14F-4D97-AF65-F5344CB8AC3E}">
        <p14:creationId xmlns:p14="http://schemas.microsoft.com/office/powerpoint/2010/main" val="2018806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23626" y="2185266"/>
            <a:ext cx="9404723" cy="1400530"/>
          </a:xfrm>
        </p:spPr>
        <p:txBody>
          <a:bodyPr/>
          <a:lstStyle/>
          <a:p>
            <a:pPr algn="ctr"/>
            <a:r>
              <a:rPr lang="en-US" sz="5400" dirty="0" smtClean="0"/>
              <a:t>Version control</a:t>
            </a:r>
            <a:br>
              <a:rPr lang="en-US" sz="5400" dirty="0" smtClean="0"/>
            </a:br>
            <a:r>
              <a:rPr lang="en-US" sz="5400" dirty="0" smtClean="0"/>
              <a:t>=</a:t>
            </a:r>
            <a:br>
              <a:rPr lang="en-US" sz="5400" dirty="0" smtClean="0"/>
            </a:br>
            <a:r>
              <a:rPr lang="en-US" sz="5400" dirty="0" smtClean="0"/>
              <a:t>track changes for files</a:t>
            </a:r>
            <a:endParaRPr lang="en-US" sz="5400" dirty="0"/>
          </a:p>
        </p:txBody>
      </p:sp>
    </p:spTree>
    <p:extLst>
      <p:ext uri="{BB962C8B-B14F-4D97-AF65-F5344CB8AC3E}">
        <p14:creationId xmlns:p14="http://schemas.microsoft.com/office/powerpoint/2010/main" val="3651909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3502" y="-741350"/>
            <a:ext cx="9830612" cy="8790337"/>
          </a:xfrm>
          <a:prstGeom prst="rect">
            <a:avLst/>
          </a:prstGeom>
        </p:spPr>
      </p:pic>
      <p:sp>
        <p:nvSpPr>
          <p:cNvPr id="2" name="Rectangle 1"/>
          <p:cNvSpPr/>
          <p:nvPr/>
        </p:nvSpPr>
        <p:spPr>
          <a:xfrm>
            <a:off x="5702968" y="1467853"/>
            <a:ext cx="17084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43526" y="1467853"/>
            <a:ext cx="20132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4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3502" y="-741350"/>
            <a:ext cx="9830612" cy="8790337"/>
          </a:xfrm>
          <a:prstGeom prst="rect">
            <a:avLst/>
          </a:prstGeom>
        </p:spPr>
      </p:pic>
      <p:sp>
        <p:nvSpPr>
          <p:cNvPr id="2" name="Rectangle 1"/>
          <p:cNvSpPr/>
          <p:nvPr/>
        </p:nvSpPr>
        <p:spPr>
          <a:xfrm>
            <a:off x="5702968" y="959853"/>
            <a:ext cx="17084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43526" y="959853"/>
            <a:ext cx="20132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339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3502" y="-741350"/>
            <a:ext cx="9830612" cy="8790337"/>
          </a:xfrm>
          <a:prstGeom prst="rect">
            <a:avLst/>
          </a:prstGeom>
        </p:spPr>
      </p:pic>
      <p:sp>
        <p:nvSpPr>
          <p:cNvPr id="2" name="Rectangle 1"/>
          <p:cNvSpPr/>
          <p:nvPr/>
        </p:nvSpPr>
        <p:spPr>
          <a:xfrm>
            <a:off x="5702968" y="451853"/>
            <a:ext cx="17084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43526" y="451853"/>
            <a:ext cx="2013285" cy="276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445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87190" y="1517482"/>
            <a:ext cx="8294023" cy="4113296"/>
          </a:xfrm>
          <a:prstGeom prst="rect">
            <a:avLst/>
          </a:prstGeom>
        </p:spPr>
      </p:pic>
      <p:sp>
        <p:nvSpPr>
          <p:cNvPr id="2" name="Rectangle 1"/>
          <p:cNvSpPr/>
          <p:nvPr/>
        </p:nvSpPr>
        <p:spPr>
          <a:xfrm>
            <a:off x="1787189" y="3886200"/>
            <a:ext cx="1966663" cy="14558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3879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70018" y="1311441"/>
            <a:ext cx="3561350" cy="584775"/>
          </a:xfrm>
          <a:prstGeom prst="rect">
            <a:avLst/>
          </a:prstGeom>
          <a:noFill/>
        </p:spPr>
        <p:txBody>
          <a:bodyPr wrap="square" rtlCol="0">
            <a:spAutoFit/>
          </a:bodyPr>
          <a:lstStyle/>
          <a:p>
            <a:r>
              <a:rPr lang="en-US" sz="3200" dirty="0"/>
              <a:t>m</a:t>
            </a:r>
            <a:r>
              <a:rPr lang="en-US" sz="3200" dirty="0" smtClean="0"/>
              <a:t>anuscript.pdf</a:t>
            </a:r>
            <a:endParaRPr lang="en-US" sz="3200" dirty="0"/>
          </a:p>
        </p:txBody>
      </p:sp>
      <p:sp>
        <p:nvSpPr>
          <p:cNvPr id="6" name="TextBox 5"/>
          <p:cNvSpPr txBox="1"/>
          <p:nvPr/>
        </p:nvSpPr>
        <p:spPr>
          <a:xfrm>
            <a:off x="770017" y="2281988"/>
            <a:ext cx="5149519" cy="584775"/>
          </a:xfrm>
          <a:prstGeom prst="rect">
            <a:avLst/>
          </a:prstGeom>
          <a:noFill/>
        </p:spPr>
        <p:txBody>
          <a:bodyPr wrap="square" rtlCol="0">
            <a:spAutoFit/>
          </a:bodyPr>
          <a:lstStyle/>
          <a:p>
            <a:r>
              <a:rPr lang="en-US" sz="3200" dirty="0" smtClean="0"/>
              <a:t>manuscript_final.pdf</a:t>
            </a:r>
            <a:endParaRPr lang="en-US" sz="3200" dirty="0"/>
          </a:p>
        </p:txBody>
      </p:sp>
      <p:sp>
        <p:nvSpPr>
          <p:cNvPr id="7" name="TextBox 6"/>
          <p:cNvSpPr txBox="1"/>
          <p:nvPr/>
        </p:nvSpPr>
        <p:spPr>
          <a:xfrm>
            <a:off x="757985" y="3252535"/>
            <a:ext cx="5149519" cy="584775"/>
          </a:xfrm>
          <a:prstGeom prst="rect">
            <a:avLst/>
          </a:prstGeom>
          <a:noFill/>
        </p:spPr>
        <p:txBody>
          <a:bodyPr wrap="square" rtlCol="0">
            <a:spAutoFit/>
          </a:bodyPr>
          <a:lstStyle/>
          <a:p>
            <a:r>
              <a:rPr lang="en-US" sz="3200" dirty="0" smtClean="0"/>
              <a:t>manuscript_final2.pdf</a:t>
            </a:r>
            <a:endParaRPr lang="en-US" sz="3200" dirty="0"/>
          </a:p>
        </p:txBody>
      </p:sp>
      <p:sp>
        <p:nvSpPr>
          <p:cNvPr id="8" name="TextBox 7"/>
          <p:cNvSpPr txBox="1"/>
          <p:nvPr/>
        </p:nvSpPr>
        <p:spPr>
          <a:xfrm>
            <a:off x="770017" y="4223082"/>
            <a:ext cx="5149519" cy="584775"/>
          </a:xfrm>
          <a:prstGeom prst="rect">
            <a:avLst/>
          </a:prstGeom>
          <a:noFill/>
        </p:spPr>
        <p:txBody>
          <a:bodyPr wrap="square" rtlCol="0">
            <a:spAutoFit/>
          </a:bodyPr>
          <a:lstStyle/>
          <a:p>
            <a:r>
              <a:rPr lang="en-US" sz="3200" dirty="0" smtClean="0"/>
              <a:t>manuscript_final3.pdf</a:t>
            </a:r>
            <a:endParaRPr lang="en-US" sz="3200" dirty="0"/>
          </a:p>
        </p:txBody>
      </p:sp>
    </p:spTree>
    <p:extLst>
      <p:ext uri="{BB962C8B-B14F-4D97-AF65-F5344CB8AC3E}">
        <p14:creationId xmlns:p14="http://schemas.microsoft.com/office/powerpoint/2010/main" val="348592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Tree>
    <p:extLst>
      <p:ext uri="{BB962C8B-B14F-4D97-AF65-F5344CB8AC3E}">
        <p14:creationId xmlns:p14="http://schemas.microsoft.com/office/powerpoint/2010/main" val="1294451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09334" y="2562725"/>
            <a:ext cx="3561350" cy="584775"/>
          </a:xfrm>
          <a:prstGeom prst="rect">
            <a:avLst/>
          </a:prstGeom>
          <a:noFill/>
        </p:spPr>
        <p:txBody>
          <a:bodyPr wrap="square" rtlCol="0">
            <a:spAutoFit/>
          </a:bodyPr>
          <a:lstStyle/>
          <a:p>
            <a:r>
              <a:rPr lang="en-US" sz="3200" dirty="0"/>
              <a:t>m</a:t>
            </a:r>
            <a:r>
              <a:rPr lang="en-US" sz="3200" dirty="0" smtClean="0"/>
              <a:t>anuscript.pdf</a:t>
            </a:r>
            <a:endParaRPr lang="en-US" sz="3200" dirty="0"/>
          </a:p>
        </p:txBody>
      </p:sp>
      <p:cxnSp>
        <p:nvCxnSpPr>
          <p:cNvPr id="3" name="Straight Arrow Connector 2"/>
          <p:cNvCxnSpPr/>
          <p:nvPr/>
        </p:nvCxnSpPr>
        <p:spPr>
          <a:xfrm>
            <a:off x="3709737" y="2863516"/>
            <a:ext cx="645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23345" y="2571128"/>
            <a:ext cx="3561350" cy="584775"/>
          </a:xfrm>
          <a:prstGeom prst="rect">
            <a:avLst/>
          </a:prstGeom>
          <a:noFill/>
        </p:spPr>
        <p:txBody>
          <a:bodyPr wrap="square" rtlCol="0">
            <a:spAutoFit/>
          </a:bodyPr>
          <a:lstStyle/>
          <a:p>
            <a:r>
              <a:rPr lang="en-US" sz="3200" dirty="0"/>
              <a:t>m</a:t>
            </a:r>
            <a:r>
              <a:rPr lang="en-US" sz="3200" dirty="0" smtClean="0"/>
              <a:t>anuscript.pdf</a:t>
            </a:r>
            <a:endParaRPr lang="en-US" sz="3200" dirty="0"/>
          </a:p>
        </p:txBody>
      </p:sp>
      <p:cxnSp>
        <p:nvCxnSpPr>
          <p:cNvPr id="10" name="Straight Arrow Connector 9"/>
          <p:cNvCxnSpPr/>
          <p:nvPr/>
        </p:nvCxnSpPr>
        <p:spPr>
          <a:xfrm>
            <a:off x="7495673" y="2863515"/>
            <a:ext cx="794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89758" y="2571128"/>
            <a:ext cx="3561350" cy="584775"/>
          </a:xfrm>
          <a:prstGeom prst="rect">
            <a:avLst/>
          </a:prstGeom>
          <a:noFill/>
        </p:spPr>
        <p:txBody>
          <a:bodyPr wrap="square" rtlCol="0">
            <a:spAutoFit/>
          </a:bodyPr>
          <a:lstStyle/>
          <a:p>
            <a:r>
              <a:rPr lang="en-US" sz="3200" dirty="0"/>
              <a:t>m</a:t>
            </a:r>
            <a:r>
              <a:rPr lang="en-US" sz="3200" dirty="0" smtClean="0"/>
              <a:t>anuscript.pdf</a:t>
            </a:r>
            <a:endParaRPr lang="en-US" sz="3200" dirty="0"/>
          </a:p>
        </p:txBody>
      </p:sp>
      <p:sp>
        <p:nvSpPr>
          <p:cNvPr id="15" name="TextBox 14"/>
          <p:cNvSpPr txBox="1"/>
          <p:nvPr/>
        </p:nvSpPr>
        <p:spPr>
          <a:xfrm>
            <a:off x="950495" y="1600200"/>
            <a:ext cx="2033337" cy="369332"/>
          </a:xfrm>
          <a:prstGeom prst="rect">
            <a:avLst/>
          </a:prstGeom>
          <a:noFill/>
        </p:spPr>
        <p:txBody>
          <a:bodyPr wrap="square" rtlCol="0">
            <a:spAutoFit/>
          </a:bodyPr>
          <a:lstStyle/>
          <a:p>
            <a:pPr algn="ctr"/>
            <a:r>
              <a:rPr lang="en-US" dirty="0" err="1" smtClean="0"/>
              <a:t>Timepoint</a:t>
            </a:r>
            <a:r>
              <a:rPr lang="en-US" dirty="0" smtClean="0"/>
              <a:t> 1</a:t>
            </a:r>
            <a:endParaRPr lang="en-US" dirty="0"/>
          </a:p>
        </p:txBody>
      </p:sp>
      <p:sp>
        <p:nvSpPr>
          <p:cNvPr id="16" name="TextBox 15"/>
          <p:cNvSpPr txBox="1"/>
          <p:nvPr/>
        </p:nvSpPr>
        <p:spPr>
          <a:xfrm>
            <a:off x="4664243" y="1600200"/>
            <a:ext cx="2033337" cy="369332"/>
          </a:xfrm>
          <a:prstGeom prst="rect">
            <a:avLst/>
          </a:prstGeom>
          <a:noFill/>
        </p:spPr>
        <p:txBody>
          <a:bodyPr wrap="square" rtlCol="0">
            <a:spAutoFit/>
          </a:bodyPr>
          <a:lstStyle/>
          <a:p>
            <a:pPr algn="ctr"/>
            <a:r>
              <a:rPr lang="en-US" dirty="0" err="1" smtClean="0"/>
              <a:t>Timepoint</a:t>
            </a:r>
            <a:r>
              <a:rPr lang="en-US" dirty="0" smtClean="0"/>
              <a:t> 2</a:t>
            </a:r>
            <a:endParaRPr lang="en-US" dirty="0"/>
          </a:p>
        </p:txBody>
      </p:sp>
      <p:sp>
        <p:nvSpPr>
          <p:cNvPr id="17" name="TextBox 16"/>
          <p:cNvSpPr txBox="1"/>
          <p:nvPr/>
        </p:nvSpPr>
        <p:spPr>
          <a:xfrm>
            <a:off x="8911390" y="1600200"/>
            <a:ext cx="2033337" cy="369332"/>
          </a:xfrm>
          <a:prstGeom prst="rect">
            <a:avLst/>
          </a:prstGeom>
          <a:noFill/>
        </p:spPr>
        <p:txBody>
          <a:bodyPr wrap="square" rtlCol="0">
            <a:spAutoFit/>
          </a:bodyPr>
          <a:lstStyle/>
          <a:p>
            <a:pPr algn="ctr"/>
            <a:r>
              <a:rPr lang="en-US" dirty="0" err="1" smtClean="0"/>
              <a:t>Timepoint</a:t>
            </a:r>
            <a:r>
              <a:rPr lang="en-US" dirty="0" smtClean="0"/>
              <a:t> 3</a:t>
            </a:r>
            <a:endParaRPr lang="en-US" dirty="0"/>
          </a:p>
        </p:txBody>
      </p:sp>
      <p:cxnSp>
        <p:nvCxnSpPr>
          <p:cNvPr id="19" name="Elbow Connector 18"/>
          <p:cNvCxnSpPr>
            <a:stCxn id="11" idx="2"/>
            <a:endCxn id="9" idx="2"/>
          </p:cNvCxnSpPr>
          <p:nvPr/>
        </p:nvCxnSpPr>
        <p:spPr>
          <a:xfrm rot="5400000">
            <a:off x="8087227" y="1172697"/>
            <a:ext cx="12700" cy="3966413"/>
          </a:xfrm>
          <a:prstGeom prst="bentConnector3">
            <a:avLst>
              <a:gd name="adj1" fmla="val 15252630"/>
            </a:avLst>
          </a:prstGeom>
          <a:ln w="5715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849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version control</a:t>
            </a:r>
            <a:endParaRPr lang="en-US" dirty="0"/>
          </a:p>
        </p:txBody>
      </p:sp>
      <p:sp>
        <p:nvSpPr>
          <p:cNvPr id="3" name="Content Placeholder 2"/>
          <p:cNvSpPr>
            <a:spLocks noGrp="1"/>
          </p:cNvSpPr>
          <p:nvPr>
            <p:ph idx="1"/>
          </p:nvPr>
        </p:nvSpPr>
        <p:spPr>
          <a:xfrm>
            <a:off x="1104293" y="1853248"/>
            <a:ext cx="8946541" cy="4195481"/>
          </a:xfrm>
        </p:spPr>
        <p:txBody>
          <a:bodyPr>
            <a:normAutofit fontScale="92500" lnSpcReduction="20000"/>
          </a:bodyPr>
          <a:lstStyle/>
          <a:p>
            <a:r>
              <a:rPr lang="en-US" sz="2800" dirty="0" smtClean="0"/>
              <a:t>Open Science Framework (www.osf.io)</a:t>
            </a:r>
          </a:p>
          <a:p>
            <a:pPr lvl="1"/>
            <a:r>
              <a:rPr lang="en-US" sz="2400" dirty="0" smtClean="0"/>
              <a:t>Pro:</a:t>
            </a:r>
          </a:p>
          <a:p>
            <a:pPr lvl="2"/>
            <a:r>
              <a:rPr lang="en-US" sz="2000" dirty="0" smtClean="0"/>
              <a:t>Easy to use</a:t>
            </a:r>
          </a:p>
          <a:p>
            <a:pPr lvl="2"/>
            <a:r>
              <a:rPr lang="en-US" sz="2000" dirty="0" smtClean="0"/>
              <a:t>Fully free (and will stay free)</a:t>
            </a:r>
          </a:p>
          <a:p>
            <a:pPr lvl="2"/>
            <a:r>
              <a:rPr lang="en-US" sz="2000" dirty="0" smtClean="0"/>
              <a:t>Collaborative, online environment</a:t>
            </a:r>
          </a:p>
          <a:p>
            <a:pPr lvl="2"/>
            <a:r>
              <a:rPr lang="en-US" sz="2000" dirty="0" smtClean="0"/>
              <a:t>Optional, free, statistical consulting</a:t>
            </a:r>
          </a:p>
          <a:p>
            <a:pPr lvl="2"/>
            <a:r>
              <a:rPr lang="en-US" sz="2000" dirty="0" smtClean="0"/>
              <a:t>Pre-registration possible</a:t>
            </a:r>
          </a:p>
          <a:p>
            <a:pPr lvl="2"/>
            <a:r>
              <a:rPr lang="en-US" sz="2000" dirty="0" smtClean="0"/>
              <a:t>Links to services such as Dropbox (effortless version control!)</a:t>
            </a:r>
          </a:p>
          <a:p>
            <a:pPr lvl="1"/>
            <a:r>
              <a:rPr lang="en-US" sz="2400" dirty="0" smtClean="0"/>
              <a:t>Cons:</a:t>
            </a:r>
          </a:p>
          <a:p>
            <a:pPr lvl="2"/>
            <a:r>
              <a:rPr lang="en-US" sz="2000" dirty="0" smtClean="0"/>
              <a:t>Servers located in the United States (watch out with sensitive data! European rights are not protected in the US)</a:t>
            </a:r>
          </a:p>
        </p:txBody>
      </p:sp>
    </p:spTree>
    <p:extLst>
      <p:ext uri="{BB962C8B-B14F-4D97-AF65-F5344CB8AC3E}">
        <p14:creationId xmlns:p14="http://schemas.microsoft.com/office/powerpoint/2010/main" val="1903634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version control</a:t>
            </a:r>
            <a:endParaRPr lang="en-US" dirty="0"/>
          </a:p>
        </p:txBody>
      </p:sp>
      <p:sp>
        <p:nvSpPr>
          <p:cNvPr id="3" name="Content Placeholder 2"/>
          <p:cNvSpPr>
            <a:spLocks noGrp="1"/>
          </p:cNvSpPr>
          <p:nvPr>
            <p:ph idx="1"/>
          </p:nvPr>
        </p:nvSpPr>
        <p:spPr>
          <a:xfrm>
            <a:off x="1104293" y="1853248"/>
            <a:ext cx="8946541" cy="4195481"/>
          </a:xfrm>
        </p:spPr>
        <p:txBody>
          <a:bodyPr>
            <a:normAutofit/>
          </a:bodyPr>
          <a:lstStyle/>
          <a:p>
            <a:r>
              <a:rPr lang="en-US" sz="2800" dirty="0" smtClean="0"/>
              <a:t>Want more advanced options?</a:t>
            </a:r>
          </a:p>
          <a:p>
            <a:pPr lvl="1"/>
            <a:r>
              <a:rPr lang="en-US" sz="2400" dirty="0" smtClean="0"/>
              <a:t>E.g. </a:t>
            </a:r>
            <a:r>
              <a:rPr lang="en-US" sz="2400" dirty="0" err="1" smtClean="0"/>
              <a:t>Github</a:t>
            </a:r>
            <a:endParaRPr lang="en-US" sz="2400" dirty="0" smtClean="0"/>
          </a:p>
          <a:p>
            <a:pPr lvl="1"/>
            <a:r>
              <a:rPr lang="en-US" sz="2400" dirty="0" smtClean="0"/>
              <a:t>Talk to me about these if you’re interested! </a:t>
            </a:r>
            <a:endParaRPr lang="en-US" sz="2400" dirty="0"/>
          </a:p>
          <a:p>
            <a:pPr lvl="1"/>
            <a:r>
              <a:rPr lang="en-US" sz="2400" dirty="0" smtClean="0"/>
              <a:t>More technical, but also more control</a:t>
            </a:r>
          </a:p>
        </p:txBody>
      </p:sp>
    </p:spTree>
    <p:extLst>
      <p:ext uri="{BB962C8B-B14F-4D97-AF65-F5344CB8AC3E}">
        <p14:creationId xmlns:p14="http://schemas.microsoft.com/office/powerpoint/2010/main" val="2239171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34602" y="-22892"/>
            <a:ext cx="7695198" cy="6880892"/>
          </a:xfrm>
          <a:prstGeom prst="rect">
            <a:avLst/>
          </a:prstGeom>
        </p:spPr>
      </p:pic>
    </p:spTree>
    <p:extLst>
      <p:ext uri="{BB962C8B-B14F-4D97-AF65-F5344CB8AC3E}">
        <p14:creationId xmlns:p14="http://schemas.microsoft.com/office/powerpoint/2010/main" val="4267809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7541" y="30792"/>
            <a:ext cx="9038091" cy="6827208"/>
          </a:xfrm>
          <a:prstGeom prst="rect">
            <a:avLst/>
          </a:prstGeom>
        </p:spPr>
      </p:pic>
    </p:spTree>
    <p:extLst>
      <p:ext uri="{BB962C8B-B14F-4D97-AF65-F5344CB8AC3E}">
        <p14:creationId xmlns:p14="http://schemas.microsoft.com/office/powerpoint/2010/main" val="3073140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04100" y="1884475"/>
            <a:ext cx="9404723" cy="1400530"/>
          </a:xfrm>
        </p:spPr>
        <p:txBody>
          <a:bodyPr/>
          <a:lstStyle/>
          <a:p>
            <a:pPr algn="ctr"/>
            <a:r>
              <a:rPr lang="en-US" sz="5400" dirty="0" smtClean="0"/>
              <a:t>Can you provide a documented account of your process?</a:t>
            </a:r>
            <a:endParaRPr lang="en-US" sz="5400" dirty="0"/>
          </a:p>
        </p:txBody>
      </p:sp>
    </p:spTree>
    <p:extLst>
      <p:ext uri="{BB962C8B-B14F-4D97-AF65-F5344CB8AC3E}">
        <p14:creationId xmlns:p14="http://schemas.microsoft.com/office/powerpoint/2010/main" val="1557457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research</a:t>
            </a:r>
            <a:endParaRPr lang="en-US" dirty="0"/>
          </a:p>
        </p:txBody>
      </p:sp>
      <p:sp>
        <p:nvSpPr>
          <p:cNvPr id="3" name="Content Placeholder 2"/>
          <p:cNvSpPr>
            <a:spLocks noGrp="1"/>
          </p:cNvSpPr>
          <p:nvPr>
            <p:ph idx="1"/>
          </p:nvPr>
        </p:nvSpPr>
        <p:spPr>
          <a:xfrm>
            <a:off x="875201" y="1655876"/>
            <a:ext cx="8946541" cy="4195481"/>
          </a:xfrm>
        </p:spPr>
        <p:txBody>
          <a:bodyPr>
            <a:noAutofit/>
          </a:bodyPr>
          <a:lstStyle/>
          <a:p>
            <a:r>
              <a:rPr lang="en-US" sz="2400" dirty="0" smtClean="0"/>
              <a:t>Sharing with co-author(s)</a:t>
            </a:r>
          </a:p>
          <a:p>
            <a:pPr lvl="1"/>
            <a:r>
              <a:rPr lang="en-US" sz="2000" dirty="0" smtClean="0"/>
              <a:t>MANDATORY for data package (</a:t>
            </a:r>
            <a:r>
              <a:rPr lang="en-US" sz="2000" dirty="0"/>
              <a:t>≥ </a:t>
            </a:r>
            <a:r>
              <a:rPr lang="en-US" sz="2000" dirty="0" smtClean="0"/>
              <a:t>1)</a:t>
            </a:r>
          </a:p>
          <a:p>
            <a:pPr lvl="1"/>
            <a:r>
              <a:rPr lang="en-US" sz="2000" dirty="0" smtClean="0"/>
              <a:t>Good practice</a:t>
            </a:r>
          </a:p>
          <a:p>
            <a:pPr lvl="2"/>
            <a:r>
              <a:rPr lang="en-US" sz="1800" dirty="0" smtClean="0"/>
              <a:t>Check each other’s analyses</a:t>
            </a:r>
          </a:p>
          <a:p>
            <a:pPr lvl="2"/>
            <a:r>
              <a:rPr lang="en-US" sz="1800" dirty="0" smtClean="0"/>
              <a:t>Check reported results for rounding errors (1/2 papers in psych contain error)</a:t>
            </a:r>
          </a:p>
          <a:p>
            <a:r>
              <a:rPr lang="en-US" sz="2400" dirty="0" smtClean="0"/>
              <a:t>Sharing with everyone</a:t>
            </a:r>
          </a:p>
          <a:p>
            <a:pPr lvl="1"/>
            <a:r>
              <a:rPr lang="en-US" sz="2000" dirty="0" smtClean="0"/>
              <a:t>Good practice </a:t>
            </a:r>
            <a:r>
              <a:rPr lang="en-US" sz="2000" dirty="0" smtClean="0">
                <a:sym typeface="Wingdings" panose="05000000000000000000" pitchFamily="2" charset="2"/>
              </a:rPr>
              <a:t> allows everyone to verify results</a:t>
            </a:r>
          </a:p>
          <a:p>
            <a:pPr lvl="1"/>
            <a:r>
              <a:rPr lang="en-US" sz="2000" dirty="0" smtClean="0">
                <a:sym typeface="Wingdings" panose="05000000000000000000" pitchFamily="2" charset="2"/>
              </a:rPr>
              <a:t>Becoming the new standard</a:t>
            </a:r>
          </a:p>
          <a:p>
            <a:pPr lvl="1"/>
            <a:r>
              <a:rPr lang="en-US" sz="2000" dirty="0" smtClean="0"/>
              <a:t>Public preservation of research</a:t>
            </a:r>
          </a:p>
          <a:p>
            <a:r>
              <a:rPr lang="en-US" sz="2400" dirty="0" smtClean="0"/>
              <a:t>Both possible with OSF</a:t>
            </a:r>
          </a:p>
          <a:p>
            <a:pPr lvl="1"/>
            <a:endParaRPr lang="en-US" sz="2000" dirty="0"/>
          </a:p>
        </p:txBody>
      </p:sp>
    </p:spTree>
    <p:extLst>
      <p:ext uri="{BB962C8B-B14F-4D97-AF65-F5344CB8AC3E}">
        <p14:creationId xmlns:p14="http://schemas.microsoft.com/office/powerpoint/2010/main" val="37320154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054" y="-5376"/>
            <a:ext cx="9293893" cy="6863376"/>
          </a:xfrm>
          <a:prstGeom prst="rect">
            <a:avLst/>
          </a:prstGeom>
          <a:ln>
            <a:noFill/>
          </a:ln>
        </p:spPr>
      </p:pic>
      <p:sp>
        <p:nvSpPr>
          <p:cNvPr id="5" name="Rectangle 4"/>
          <p:cNvSpPr/>
          <p:nvPr/>
        </p:nvSpPr>
        <p:spPr>
          <a:xfrm>
            <a:off x="1576137" y="4752474"/>
            <a:ext cx="9059779" cy="5775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2647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054" y="-5376"/>
            <a:ext cx="9293893" cy="6863376"/>
          </a:xfrm>
          <a:prstGeom prst="rect">
            <a:avLst/>
          </a:prstGeom>
          <a:ln>
            <a:noFill/>
          </a:ln>
        </p:spPr>
      </p:pic>
      <p:sp>
        <p:nvSpPr>
          <p:cNvPr id="5" name="Rectangle 4"/>
          <p:cNvSpPr/>
          <p:nvPr/>
        </p:nvSpPr>
        <p:spPr>
          <a:xfrm flipV="1">
            <a:off x="6075947" y="1203159"/>
            <a:ext cx="2779295" cy="6978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836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2069" y="1667907"/>
            <a:ext cx="9404723" cy="1400530"/>
          </a:xfrm>
        </p:spPr>
        <p:txBody>
          <a:bodyPr/>
          <a:lstStyle/>
          <a:p>
            <a:pPr algn="ctr"/>
            <a:r>
              <a:rPr lang="en-US" sz="5400" dirty="0" smtClean="0"/>
              <a:t>Are the research files directly available to someone else if you were to fall ill?</a:t>
            </a:r>
            <a:endParaRPr lang="en-US" sz="5400" dirty="0"/>
          </a:p>
        </p:txBody>
      </p:sp>
    </p:spTree>
    <p:extLst>
      <p:ext uri="{BB962C8B-B14F-4D97-AF65-F5344CB8AC3E}">
        <p14:creationId xmlns:p14="http://schemas.microsoft.com/office/powerpoint/2010/main" val="18201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116" y="957764"/>
            <a:ext cx="6769768" cy="4891157"/>
          </a:xfrm>
          <a:prstGeom prst="rect">
            <a:avLst/>
          </a:prstGeom>
        </p:spPr>
      </p:pic>
    </p:spTree>
    <p:extLst>
      <p:ext uri="{BB962C8B-B14F-4D97-AF65-F5344CB8AC3E}">
        <p14:creationId xmlns:p14="http://schemas.microsoft.com/office/powerpoint/2010/main" val="1899565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094" y="0"/>
            <a:ext cx="6902119" cy="6902119"/>
          </a:xfrm>
          <a:prstGeom prst="rect">
            <a:avLst/>
          </a:prstGeom>
        </p:spPr>
      </p:pic>
    </p:spTree>
    <p:extLst>
      <p:ext uri="{BB962C8B-B14F-4D97-AF65-F5344CB8AC3E}">
        <p14:creationId xmlns:p14="http://schemas.microsoft.com/office/powerpoint/2010/main" val="2793175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a:xfrm>
            <a:off x="1104293" y="1853248"/>
            <a:ext cx="8946541" cy="4195481"/>
          </a:xfrm>
        </p:spPr>
        <p:txBody>
          <a:bodyPr>
            <a:normAutofit/>
          </a:bodyPr>
          <a:lstStyle/>
          <a:p>
            <a:r>
              <a:rPr lang="en-US" sz="2400" dirty="0" smtClean="0"/>
              <a:t>ALL steps from raw data to results</a:t>
            </a:r>
          </a:p>
          <a:p>
            <a:r>
              <a:rPr lang="en-US" sz="2400" dirty="0" smtClean="0"/>
              <a:t>Use the syntax for everything</a:t>
            </a:r>
          </a:p>
          <a:p>
            <a:pPr lvl="1"/>
            <a:r>
              <a:rPr lang="en-US" sz="2400" dirty="0" smtClean="0"/>
              <a:t>Reading in dataset</a:t>
            </a:r>
          </a:p>
          <a:p>
            <a:pPr lvl="1"/>
            <a:r>
              <a:rPr lang="en-US" sz="2400" dirty="0" smtClean="0"/>
              <a:t>Variable transformations</a:t>
            </a:r>
          </a:p>
          <a:p>
            <a:pPr lvl="1"/>
            <a:r>
              <a:rPr lang="en-US" sz="2400" dirty="0" smtClean="0"/>
              <a:t>Creating sum scores</a:t>
            </a:r>
          </a:p>
          <a:p>
            <a:pPr lvl="1"/>
            <a:r>
              <a:rPr lang="en-US" sz="2400" dirty="0" smtClean="0"/>
              <a:t>How you handle missing cases</a:t>
            </a:r>
          </a:p>
          <a:p>
            <a:pPr lvl="1"/>
            <a:r>
              <a:rPr lang="en-US" sz="2400" dirty="0" smtClean="0"/>
              <a:t>Etc.</a:t>
            </a:r>
          </a:p>
          <a:p>
            <a:r>
              <a:rPr lang="en-US" sz="2600" dirty="0" smtClean="0"/>
              <a:t>Make it as easy as possible</a:t>
            </a:r>
            <a:endParaRPr lang="en-US" sz="2600" dirty="0"/>
          </a:p>
        </p:txBody>
      </p:sp>
    </p:spTree>
    <p:extLst>
      <p:ext uri="{BB962C8B-B14F-4D97-AF65-F5344CB8AC3E}">
        <p14:creationId xmlns:p14="http://schemas.microsoft.com/office/powerpoint/2010/main" val="14183389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a:bodyPr>
          <a:lstStyle/>
          <a:p>
            <a:r>
              <a:rPr lang="en-US" sz="2400" dirty="0" smtClean="0"/>
              <a:t>Leave the least amount unclear</a:t>
            </a:r>
          </a:p>
          <a:p>
            <a:pPr lvl="1"/>
            <a:r>
              <a:rPr lang="en-US" sz="2400" dirty="0" smtClean="0"/>
              <a:t>Using excel to calculate some new variable? </a:t>
            </a:r>
            <a:r>
              <a:rPr lang="en-US" sz="2400" dirty="0" smtClean="0">
                <a:sym typeface="Wingdings" panose="05000000000000000000" pitchFamily="2" charset="2"/>
              </a:rPr>
              <a:t></a:t>
            </a:r>
          </a:p>
          <a:p>
            <a:pPr lvl="1"/>
            <a:r>
              <a:rPr lang="en-US" sz="2400" dirty="0" smtClean="0">
                <a:sym typeface="Wingdings" panose="05000000000000000000" pitchFamily="2" charset="2"/>
              </a:rPr>
              <a:t>Using graphical interface for SPSS without pasting the syntax? </a:t>
            </a:r>
          </a:p>
          <a:p>
            <a:pPr lvl="1"/>
            <a:r>
              <a:rPr lang="en-US" sz="2400" dirty="0" smtClean="0"/>
              <a:t>Not mentioning what software you used? </a:t>
            </a:r>
            <a:r>
              <a:rPr lang="en-US" sz="2400" dirty="0" smtClean="0">
                <a:sym typeface="Wingdings" panose="05000000000000000000" pitchFamily="2" charset="2"/>
              </a:rPr>
              <a:t></a:t>
            </a:r>
          </a:p>
          <a:p>
            <a:pPr lvl="1"/>
            <a:r>
              <a:rPr lang="en-US" sz="2400" dirty="0" smtClean="0">
                <a:sym typeface="Wingdings" panose="05000000000000000000" pitchFamily="2" charset="2"/>
              </a:rPr>
              <a:t>Not caring about these things? </a:t>
            </a:r>
          </a:p>
          <a:p>
            <a:r>
              <a:rPr lang="en-US" sz="2600" dirty="0" smtClean="0">
                <a:sym typeface="Wingdings" panose="05000000000000000000" pitchFamily="2" charset="2"/>
              </a:rPr>
              <a:t>Remember, you are shooting yourself (!) in the foot</a:t>
            </a:r>
            <a:endParaRPr lang="en-US" sz="2600" dirty="0"/>
          </a:p>
        </p:txBody>
      </p:sp>
    </p:spTree>
    <p:extLst>
      <p:ext uri="{BB962C8B-B14F-4D97-AF65-F5344CB8AC3E}">
        <p14:creationId xmlns:p14="http://schemas.microsoft.com/office/powerpoint/2010/main" val="23739144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6" name="TextBox 5"/>
          <p:cNvSpPr txBox="1"/>
          <p:nvPr/>
        </p:nvSpPr>
        <p:spPr>
          <a:xfrm>
            <a:off x="646111" y="2021305"/>
            <a:ext cx="10663573" cy="2862322"/>
          </a:xfrm>
          <a:prstGeom prst="rect">
            <a:avLst/>
          </a:prstGeom>
          <a:noFill/>
        </p:spPr>
        <p:txBody>
          <a:bodyPr wrap="square" rtlCol="0">
            <a:spAutoFit/>
          </a:bodyPr>
          <a:lstStyle/>
          <a:p>
            <a:r>
              <a:rPr lang="en-US" dirty="0"/>
              <a:t>GET</a:t>
            </a:r>
          </a:p>
          <a:p>
            <a:r>
              <a:rPr lang="en-US" dirty="0"/>
              <a:t>  FILE='C</a:t>
            </a:r>
            <a:r>
              <a:rPr lang="en-US" dirty="0" smtClean="0"/>
              <a:t>:\Data\</a:t>
            </a:r>
            <a:r>
              <a:rPr lang="en-US" dirty="0" err="1" smtClean="0"/>
              <a:t>Full_Dataset_De-Identified.sav</a:t>
            </a:r>
            <a:r>
              <a:rPr lang="en-US" dirty="0"/>
              <a:t>'.</a:t>
            </a:r>
          </a:p>
          <a:p>
            <a:r>
              <a:rPr lang="en-US" dirty="0"/>
              <a:t>DATASET NAME DataSet1 WINDOW=FRONT.</a:t>
            </a:r>
          </a:p>
          <a:p>
            <a:r>
              <a:rPr lang="en-US" dirty="0"/>
              <a:t>  </a:t>
            </a:r>
          </a:p>
          <a:p>
            <a:r>
              <a:rPr lang="en-US" dirty="0"/>
              <a:t>UNIANOVA anchoring1a BY </a:t>
            </a:r>
            <a:r>
              <a:rPr lang="en-US" dirty="0" err="1"/>
              <a:t>expgender</a:t>
            </a:r>
            <a:endParaRPr lang="en-US" dirty="0"/>
          </a:p>
          <a:p>
            <a:r>
              <a:rPr lang="en-US" dirty="0"/>
              <a:t>  /METHOD=SSTYPE(3)</a:t>
            </a:r>
          </a:p>
          <a:p>
            <a:r>
              <a:rPr lang="en-US" dirty="0"/>
              <a:t>  /INTERCEPT=INCLUDE</a:t>
            </a:r>
          </a:p>
          <a:p>
            <a:r>
              <a:rPr lang="en-US" dirty="0"/>
              <a:t>  /CRITERIA=ALPHA(0.05)</a:t>
            </a:r>
          </a:p>
          <a:p>
            <a:r>
              <a:rPr lang="en-US" dirty="0"/>
              <a:t>  /DESIGN=</a:t>
            </a:r>
            <a:r>
              <a:rPr lang="en-US" dirty="0" err="1"/>
              <a:t>expgender</a:t>
            </a:r>
            <a:r>
              <a:rPr lang="en-US" dirty="0"/>
              <a:t>.</a:t>
            </a:r>
          </a:p>
          <a:p>
            <a:endParaRPr lang="en-US" dirty="0"/>
          </a:p>
        </p:txBody>
      </p:sp>
      <p:cxnSp>
        <p:nvCxnSpPr>
          <p:cNvPr id="10" name="Straight Arrow Connector 9"/>
          <p:cNvCxnSpPr/>
          <p:nvPr/>
        </p:nvCxnSpPr>
        <p:spPr>
          <a:xfrm flipH="1">
            <a:off x="6424863" y="2622884"/>
            <a:ext cx="20934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4473" y="2161219"/>
            <a:ext cx="1179095" cy="923330"/>
          </a:xfrm>
          <a:prstGeom prst="rect">
            <a:avLst/>
          </a:prstGeom>
          <a:noFill/>
        </p:spPr>
        <p:txBody>
          <a:bodyPr wrap="square" rtlCol="0">
            <a:spAutoFit/>
          </a:bodyPr>
          <a:lstStyle/>
          <a:p>
            <a:r>
              <a:rPr lang="en-US" sz="5400" dirty="0"/>
              <a:t>✓</a:t>
            </a:r>
          </a:p>
        </p:txBody>
      </p:sp>
    </p:spTree>
    <p:extLst>
      <p:ext uri="{BB962C8B-B14F-4D97-AF65-F5344CB8AC3E}">
        <p14:creationId xmlns:p14="http://schemas.microsoft.com/office/powerpoint/2010/main" val="14597940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6" name="TextBox 5"/>
          <p:cNvSpPr txBox="1"/>
          <p:nvPr/>
        </p:nvSpPr>
        <p:spPr>
          <a:xfrm>
            <a:off x="646111" y="2021305"/>
            <a:ext cx="10663573" cy="2862322"/>
          </a:xfrm>
          <a:prstGeom prst="rect">
            <a:avLst/>
          </a:prstGeom>
          <a:noFill/>
        </p:spPr>
        <p:txBody>
          <a:bodyPr wrap="square" rtlCol="0">
            <a:spAutoFit/>
          </a:bodyPr>
          <a:lstStyle/>
          <a:p>
            <a:r>
              <a:rPr lang="en-US" strike="sngStrike" dirty="0"/>
              <a:t>GET</a:t>
            </a:r>
          </a:p>
          <a:p>
            <a:r>
              <a:rPr lang="en-US" strike="sngStrike" dirty="0"/>
              <a:t>  FILE='C</a:t>
            </a:r>
            <a:r>
              <a:rPr lang="en-US" strike="sngStrike" dirty="0" smtClean="0"/>
              <a:t>:\Data\</a:t>
            </a:r>
            <a:r>
              <a:rPr lang="en-US" strike="sngStrike" dirty="0" err="1" smtClean="0"/>
              <a:t>Full_Dataset_De-Identified.sav</a:t>
            </a:r>
            <a:r>
              <a:rPr lang="en-US" strike="sngStrike" dirty="0"/>
              <a:t>'.</a:t>
            </a:r>
          </a:p>
          <a:p>
            <a:r>
              <a:rPr lang="en-US" strike="sngStrike" dirty="0"/>
              <a:t>DATASET NAME DataSet1 WINDOW=FRONT.</a:t>
            </a:r>
          </a:p>
          <a:p>
            <a:r>
              <a:rPr lang="en-US" dirty="0"/>
              <a:t>  </a:t>
            </a:r>
          </a:p>
          <a:p>
            <a:r>
              <a:rPr lang="en-US" dirty="0"/>
              <a:t>UNIANOVA anchoring1a BY </a:t>
            </a:r>
            <a:r>
              <a:rPr lang="en-US" dirty="0" err="1"/>
              <a:t>expgender</a:t>
            </a:r>
            <a:endParaRPr lang="en-US" dirty="0"/>
          </a:p>
          <a:p>
            <a:r>
              <a:rPr lang="en-US" dirty="0"/>
              <a:t>  /METHOD=SSTYPE(3)</a:t>
            </a:r>
          </a:p>
          <a:p>
            <a:r>
              <a:rPr lang="en-US" dirty="0"/>
              <a:t>  /INTERCEPT=INCLUDE</a:t>
            </a:r>
          </a:p>
          <a:p>
            <a:r>
              <a:rPr lang="en-US" dirty="0"/>
              <a:t>  /CRITERIA=ALPHA(0.05)</a:t>
            </a:r>
          </a:p>
          <a:p>
            <a:r>
              <a:rPr lang="en-US" dirty="0"/>
              <a:t>  /DESIGN=</a:t>
            </a:r>
            <a:r>
              <a:rPr lang="en-US" dirty="0" err="1"/>
              <a:t>expgender</a:t>
            </a:r>
            <a:r>
              <a:rPr lang="en-US" dirty="0"/>
              <a:t>.</a:t>
            </a:r>
          </a:p>
          <a:p>
            <a:endParaRPr lang="en-US" dirty="0"/>
          </a:p>
        </p:txBody>
      </p:sp>
      <p:cxnSp>
        <p:nvCxnSpPr>
          <p:cNvPr id="10" name="Straight Arrow Connector 9"/>
          <p:cNvCxnSpPr/>
          <p:nvPr/>
        </p:nvCxnSpPr>
        <p:spPr>
          <a:xfrm flipH="1">
            <a:off x="6424863" y="2622884"/>
            <a:ext cx="20934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4473" y="2161219"/>
            <a:ext cx="1179095" cy="923330"/>
          </a:xfrm>
          <a:prstGeom prst="rect">
            <a:avLst/>
          </a:prstGeom>
          <a:noFill/>
        </p:spPr>
        <p:txBody>
          <a:bodyPr wrap="square" rtlCol="0">
            <a:spAutoFit/>
          </a:bodyPr>
          <a:lstStyle/>
          <a:p>
            <a:r>
              <a:rPr lang="en-US" sz="5400" dirty="0" smtClean="0"/>
              <a:t>X</a:t>
            </a:r>
            <a:endParaRPr lang="en-US" sz="5400" dirty="0"/>
          </a:p>
        </p:txBody>
      </p:sp>
    </p:spTree>
    <p:extLst>
      <p:ext uri="{BB962C8B-B14F-4D97-AF65-F5344CB8AC3E}">
        <p14:creationId xmlns:p14="http://schemas.microsoft.com/office/powerpoint/2010/main" val="10863832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6" name="TextBox 5"/>
          <p:cNvSpPr txBox="1"/>
          <p:nvPr/>
        </p:nvSpPr>
        <p:spPr>
          <a:xfrm>
            <a:off x="646111" y="2021305"/>
            <a:ext cx="10663573" cy="3693319"/>
          </a:xfrm>
          <a:prstGeom prst="rect">
            <a:avLst/>
          </a:prstGeom>
          <a:noFill/>
        </p:spPr>
        <p:txBody>
          <a:bodyPr wrap="square" rtlCol="0">
            <a:spAutoFit/>
          </a:bodyPr>
          <a:lstStyle/>
          <a:p>
            <a:r>
              <a:rPr lang="en-US" dirty="0"/>
              <a:t>GET</a:t>
            </a:r>
          </a:p>
          <a:p>
            <a:r>
              <a:rPr lang="en-US" dirty="0"/>
              <a:t>  FILE='C</a:t>
            </a:r>
            <a:r>
              <a:rPr lang="en-US" dirty="0" smtClean="0"/>
              <a:t>:\Data\</a:t>
            </a:r>
            <a:r>
              <a:rPr lang="en-US" dirty="0" err="1" smtClean="0"/>
              <a:t>Full_Dataset_De-Identified.sav</a:t>
            </a:r>
            <a:r>
              <a:rPr lang="en-US" dirty="0"/>
              <a:t>'.</a:t>
            </a:r>
          </a:p>
          <a:p>
            <a:r>
              <a:rPr lang="en-US" dirty="0"/>
              <a:t>DATASET NAME DataSet1 WINDOW=FRONT.</a:t>
            </a:r>
          </a:p>
          <a:p>
            <a:r>
              <a:rPr lang="en-US" dirty="0"/>
              <a:t>  </a:t>
            </a:r>
            <a:endParaRPr lang="en-US" dirty="0" smtClean="0"/>
          </a:p>
          <a:p>
            <a:r>
              <a:rPr lang="en-US" dirty="0" smtClean="0"/>
              <a:t>COMPUTE </a:t>
            </a:r>
            <a:r>
              <a:rPr lang="en-US" dirty="0" err="1" smtClean="0"/>
              <a:t>anchoring_sum</a:t>
            </a:r>
            <a:r>
              <a:rPr lang="en-US" dirty="0" smtClean="0"/>
              <a:t> = anchoring1a + anchoring1b.</a:t>
            </a:r>
          </a:p>
          <a:p>
            <a:r>
              <a:rPr lang="en-US" dirty="0" smtClean="0"/>
              <a:t>EXECUTE.</a:t>
            </a:r>
            <a:endParaRPr lang="en-US" dirty="0"/>
          </a:p>
          <a:p>
            <a:endParaRPr lang="en-US" dirty="0"/>
          </a:p>
          <a:p>
            <a:r>
              <a:rPr lang="en-US" dirty="0"/>
              <a:t>UNIANOVA </a:t>
            </a:r>
            <a:r>
              <a:rPr lang="en-US" dirty="0" smtClean="0"/>
              <a:t>anchoring </a:t>
            </a:r>
            <a:r>
              <a:rPr lang="en-US" dirty="0"/>
              <a:t>BY </a:t>
            </a:r>
            <a:r>
              <a:rPr lang="en-US" dirty="0" err="1"/>
              <a:t>expgender</a:t>
            </a:r>
            <a:endParaRPr lang="en-US" dirty="0"/>
          </a:p>
          <a:p>
            <a:r>
              <a:rPr lang="en-US" dirty="0"/>
              <a:t>  /METHOD=SSTYPE(3)</a:t>
            </a:r>
          </a:p>
          <a:p>
            <a:r>
              <a:rPr lang="en-US" dirty="0"/>
              <a:t>  /INTERCEPT=INCLUDE</a:t>
            </a:r>
          </a:p>
          <a:p>
            <a:r>
              <a:rPr lang="en-US" dirty="0"/>
              <a:t>  /CRITERIA=ALPHA(0.05)</a:t>
            </a:r>
          </a:p>
          <a:p>
            <a:r>
              <a:rPr lang="en-US" dirty="0"/>
              <a:t>  /DESIGN=</a:t>
            </a:r>
            <a:r>
              <a:rPr lang="en-US" dirty="0" err="1"/>
              <a:t>expgender</a:t>
            </a:r>
            <a:r>
              <a:rPr lang="en-US" dirty="0"/>
              <a:t>.</a:t>
            </a:r>
          </a:p>
          <a:p>
            <a:endParaRPr lang="en-US" dirty="0"/>
          </a:p>
        </p:txBody>
      </p:sp>
      <p:cxnSp>
        <p:nvCxnSpPr>
          <p:cNvPr id="10" name="Straight Arrow Connector 9"/>
          <p:cNvCxnSpPr/>
          <p:nvPr/>
        </p:nvCxnSpPr>
        <p:spPr>
          <a:xfrm flipH="1">
            <a:off x="7313863" y="3257884"/>
            <a:ext cx="20934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213473" y="2796219"/>
            <a:ext cx="1179095" cy="923330"/>
          </a:xfrm>
          <a:prstGeom prst="rect">
            <a:avLst/>
          </a:prstGeom>
          <a:noFill/>
        </p:spPr>
        <p:txBody>
          <a:bodyPr wrap="square" rtlCol="0">
            <a:spAutoFit/>
          </a:bodyPr>
          <a:lstStyle/>
          <a:p>
            <a:r>
              <a:rPr lang="en-US" sz="5400" dirty="0"/>
              <a:t>✓</a:t>
            </a:r>
          </a:p>
        </p:txBody>
      </p:sp>
    </p:spTree>
    <p:extLst>
      <p:ext uri="{BB962C8B-B14F-4D97-AF65-F5344CB8AC3E}">
        <p14:creationId xmlns:p14="http://schemas.microsoft.com/office/powerpoint/2010/main" val="4060287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6" name="TextBox 5"/>
          <p:cNvSpPr txBox="1"/>
          <p:nvPr/>
        </p:nvSpPr>
        <p:spPr>
          <a:xfrm>
            <a:off x="646111" y="2021305"/>
            <a:ext cx="10663573" cy="3693319"/>
          </a:xfrm>
          <a:prstGeom prst="rect">
            <a:avLst/>
          </a:prstGeom>
          <a:noFill/>
        </p:spPr>
        <p:txBody>
          <a:bodyPr wrap="square" rtlCol="0">
            <a:spAutoFit/>
          </a:bodyPr>
          <a:lstStyle/>
          <a:p>
            <a:r>
              <a:rPr lang="en-US" dirty="0"/>
              <a:t>GET</a:t>
            </a:r>
          </a:p>
          <a:p>
            <a:r>
              <a:rPr lang="en-US" dirty="0"/>
              <a:t>  FILE='C</a:t>
            </a:r>
            <a:r>
              <a:rPr lang="en-US" dirty="0" smtClean="0"/>
              <a:t>:\Data\</a:t>
            </a:r>
            <a:r>
              <a:rPr lang="en-US" dirty="0" err="1" smtClean="0"/>
              <a:t>Full_Dataset_De-Identified.sav</a:t>
            </a:r>
            <a:r>
              <a:rPr lang="en-US" dirty="0"/>
              <a:t>'.</a:t>
            </a:r>
          </a:p>
          <a:p>
            <a:r>
              <a:rPr lang="en-US" dirty="0"/>
              <a:t>DATASET NAME DataSet1 WINDOW=FRONT.</a:t>
            </a:r>
          </a:p>
          <a:p>
            <a:r>
              <a:rPr lang="en-US" dirty="0"/>
              <a:t>  </a:t>
            </a:r>
            <a:endParaRPr lang="en-US" dirty="0" smtClean="0"/>
          </a:p>
          <a:p>
            <a:r>
              <a:rPr lang="en-US" strike="sngStrike" dirty="0" smtClean="0"/>
              <a:t>COMPUTE </a:t>
            </a:r>
            <a:r>
              <a:rPr lang="en-US" strike="sngStrike" dirty="0" err="1" smtClean="0"/>
              <a:t>anchoring_sum</a:t>
            </a:r>
            <a:r>
              <a:rPr lang="en-US" strike="sngStrike" dirty="0" smtClean="0"/>
              <a:t> = anchoring1a + anchoring1b.</a:t>
            </a:r>
          </a:p>
          <a:p>
            <a:r>
              <a:rPr lang="en-US" strike="sngStrike" dirty="0" smtClean="0"/>
              <a:t>EXECUTE.</a:t>
            </a:r>
            <a:endParaRPr lang="en-US" strike="sngStrike" dirty="0"/>
          </a:p>
          <a:p>
            <a:endParaRPr lang="en-US" dirty="0"/>
          </a:p>
          <a:p>
            <a:r>
              <a:rPr lang="en-US" dirty="0"/>
              <a:t>UNIANOVA </a:t>
            </a:r>
            <a:r>
              <a:rPr lang="en-US" dirty="0" smtClean="0"/>
              <a:t>anchoring </a:t>
            </a:r>
            <a:r>
              <a:rPr lang="en-US" dirty="0"/>
              <a:t>BY </a:t>
            </a:r>
            <a:r>
              <a:rPr lang="en-US" dirty="0" err="1"/>
              <a:t>expgender</a:t>
            </a:r>
            <a:endParaRPr lang="en-US" dirty="0"/>
          </a:p>
          <a:p>
            <a:r>
              <a:rPr lang="en-US" dirty="0"/>
              <a:t>  /METHOD=SSTYPE(3)</a:t>
            </a:r>
          </a:p>
          <a:p>
            <a:r>
              <a:rPr lang="en-US" dirty="0"/>
              <a:t>  /INTERCEPT=INCLUDE</a:t>
            </a:r>
          </a:p>
          <a:p>
            <a:r>
              <a:rPr lang="en-US" dirty="0"/>
              <a:t>  /CRITERIA=ALPHA(0.05)</a:t>
            </a:r>
          </a:p>
          <a:p>
            <a:r>
              <a:rPr lang="en-US" dirty="0"/>
              <a:t>  /DESIGN=</a:t>
            </a:r>
            <a:r>
              <a:rPr lang="en-US" dirty="0" err="1"/>
              <a:t>expgender</a:t>
            </a:r>
            <a:r>
              <a:rPr lang="en-US" dirty="0"/>
              <a:t>.</a:t>
            </a:r>
          </a:p>
          <a:p>
            <a:endParaRPr lang="en-US" dirty="0"/>
          </a:p>
        </p:txBody>
      </p:sp>
      <p:cxnSp>
        <p:nvCxnSpPr>
          <p:cNvPr id="10" name="Straight Arrow Connector 9"/>
          <p:cNvCxnSpPr/>
          <p:nvPr/>
        </p:nvCxnSpPr>
        <p:spPr>
          <a:xfrm flipH="1">
            <a:off x="7313863" y="3257884"/>
            <a:ext cx="20934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213473" y="2796219"/>
            <a:ext cx="1179095" cy="923330"/>
          </a:xfrm>
          <a:prstGeom prst="rect">
            <a:avLst/>
          </a:prstGeom>
          <a:noFill/>
        </p:spPr>
        <p:txBody>
          <a:bodyPr wrap="square" rtlCol="0">
            <a:spAutoFit/>
          </a:bodyPr>
          <a:lstStyle/>
          <a:p>
            <a:r>
              <a:rPr lang="en-US" sz="5400" dirty="0" smtClean="0"/>
              <a:t>X</a:t>
            </a:r>
            <a:endParaRPr lang="en-US" sz="5400" dirty="0"/>
          </a:p>
        </p:txBody>
      </p:sp>
    </p:spTree>
    <p:extLst>
      <p:ext uri="{BB962C8B-B14F-4D97-AF65-F5344CB8AC3E}">
        <p14:creationId xmlns:p14="http://schemas.microsoft.com/office/powerpoint/2010/main" val="3329782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6" name="TextBox 5"/>
          <p:cNvSpPr txBox="1"/>
          <p:nvPr/>
        </p:nvSpPr>
        <p:spPr>
          <a:xfrm>
            <a:off x="646111" y="2021305"/>
            <a:ext cx="10663573" cy="3693319"/>
          </a:xfrm>
          <a:prstGeom prst="rect">
            <a:avLst/>
          </a:prstGeom>
          <a:noFill/>
        </p:spPr>
        <p:txBody>
          <a:bodyPr wrap="square" rtlCol="0">
            <a:spAutoFit/>
          </a:bodyPr>
          <a:lstStyle/>
          <a:p>
            <a:r>
              <a:rPr lang="en-US" dirty="0"/>
              <a:t>GET</a:t>
            </a:r>
          </a:p>
          <a:p>
            <a:r>
              <a:rPr lang="en-US" dirty="0"/>
              <a:t>  FILE='C</a:t>
            </a:r>
            <a:r>
              <a:rPr lang="en-US" dirty="0" smtClean="0"/>
              <a:t>:\Data\</a:t>
            </a:r>
            <a:r>
              <a:rPr lang="en-US" dirty="0" err="1" smtClean="0"/>
              <a:t>Full_Dataset_De-Identified.sav</a:t>
            </a:r>
            <a:r>
              <a:rPr lang="en-US" dirty="0"/>
              <a:t>'.</a:t>
            </a:r>
          </a:p>
          <a:p>
            <a:r>
              <a:rPr lang="en-US" dirty="0"/>
              <a:t>DATASET NAME DataSet1 WINDOW=FRONT.</a:t>
            </a:r>
          </a:p>
          <a:p>
            <a:r>
              <a:rPr lang="en-US" dirty="0"/>
              <a:t>  </a:t>
            </a:r>
            <a:endParaRPr lang="en-US" dirty="0" smtClean="0"/>
          </a:p>
          <a:p>
            <a:r>
              <a:rPr lang="en-US" strike="sngStrike" dirty="0" smtClean="0"/>
              <a:t>COMPUTE </a:t>
            </a:r>
            <a:r>
              <a:rPr lang="en-US" strike="sngStrike" dirty="0" err="1" smtClean="0"/>
              <a:t>anchoring_sum</a:t>
            </a:r>
            <a:r>
              <a:rPr lang="en-US" strike="sngStrike" dirty="0" smtClean="0"/>
              <a:t> = anchoring1a + anchoring1b.</a:t>
            </a:r>
          </a:p>
          <a:p>
            <a:r>
              <a:rPr lang="en-US" strike="sngStrike" dirty="0" smtClean="0"/>
              <a:t>EXECUTE.</a:t>
            </a:r>
            <a:endParaRPr lang="en-US" strike="sngStrike" dirty="0"/>
          </a:p>
          <a:p>
            <a:endParaRPr lang="en-US" dirty="0"/>
          </a:p>
          <a:p>
            <a:r>
              <a:rPr lang="en-US" dirty="0"/>
              <a:t>UNIANOVA </a:t>
            </a:r>
            <a:r>
              <a:rPr lang="en-US" dirty="0" smtClean="0"/>
              <a:t>anchoring </a:t>
            </a:r>
            <a:r>
              <a:rPr lang="en-US" dirty="0"/>
              <a:t>BY </a:t>
            </a:r>
            <a:r>
              <a:rPr lang="en-US" dirty="0" err="1"/>
              <a:t>expgender</a:t>
            </a:r>
            <a:endParaRPr lang="en-US" dirty="0"/>
          </a:p>
          <a:p>
            <a:r>
              <a:rPr lang="en-US" dirty="0"/>
              <a:t>  /METHOD=SSTYPE(3)</a:t>
            </a:r>
          </a:p>
          <a:p>
            <a:r>
              <a:rPr lang="en-US" dirty="0"/>
              <a:t>  /INTERCEPT=INCLUDE</a:t>
            </a:r>
          </a:p>
          <a:p>
            <a:r>
              <a:rPr lang="en-US" dirty="0"/>
              <a:t>  /CRITERIA=ALPHA(0.05)</a:t>
            </a:r>
          </a:p>
          <a:p>
            <a:r>
              <a:rPr lang="en-US" dirty="0"/>
              <a:t>  /DESIGN=</a:t>
            </a:r>
            <a:r>
              <a:rPr lang="en-US" dirty="0" err="1"/>
              <a:t>expgender</a:t>
            </a:r>
            <a:r>
              <a:rPr lang="en-US" dirty="0"/>
              <a:t>.</a:t>
            </a:r>
          </a:p>
          <a:p>
            <a:endParaRPr lang="en-US" dirty="0"/>
          </a:p>
        </p:txBody>
      </p:sp>
      <p:cxnSp>
        <p:nvCxnSpPr>
          <p:cNvPr id="10" name="Straight Arrow Connector 9"/>
          <p:cNvCxnSpPr/>
          <p:nvPr/>
        </p:nvCxnSpPr>
        <p:spPr>
          <a:xfrm flipH="1">
            <a:off x="7313863" y="3257884"/>
            <a:ext cx="20934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213473" y="2796219"/>
            <a:ext cx="1179095" cy="923330"/>
          </a:xfrm>
          <a:prstGeom prst="rect">
            <a:avLst/>
          </a:prstGeom>
          <a:noFill/>
        </p:spPr>
        <p:txBody>
          <a:bodyPr wrap="square" rtlCol="0">
            <a:spAutoFit/>
          </a:bodyPr>
          <a:lstStyle/>
          <a:p>
            <a:r>
              <a:rPr lang="en-US" sz="5400" dirty="0" smtClean="0"/>
              <a:t>X</a:t>
            </a:r>
            <a:endParaRPr lang="en-US" sz="5400" dirty="0"/>
          </a:p>
        </p:txBody>
      </p:sp>
      <p:sp>
        <p:nvSpPr>
          <p:cNvPr id="8" name="TextBox 7"/>
          <p:cNvSpPr txBox="1"/>
          <p:nvPr/>
        </p:nvSpPr>
        <p:spPr>
          <a:xfrm>
            <a:off x="1235240" y="2445332"/>
            <a:ext cx="9709485" cy="1569660"/>
          </a:xfrm>
          <a:prstGeom prst="rect">
            <a:avLst/>
          </a:prstGeom>
          <a:solidFill>
            <a:srgbClr val="FFFFFF">
              <a:alpha val="45098"/>
            </a:srgbClr>
          </a:solidFill>
        </p:spPr>
        <p:txBody>
          <a:bodyPr wrap="square" rtlCol="0">
            <a:spAutoFit/>
          </a:bodyPr>
          <a:lstStyle/>
          <a:p>
            <a:pPr algn="ctr"/>
            <a:r>
              <a:rPr lang="en-US" sz="9600" b="1" dirty="0" smtClean="0">
                <a:solidFill>
                  <a:srgbClr val="FF0000"/>
                </a:solidFill>
              </a:rPr>
              <a:t>ERROR</a:t>
            </a:r>
            <a:endParaRPr lang="en-US" sz="9600" b="1" dirty="0">
              <a:solidFill>
                <a:srgbClr val="FF0000"/>
              </a:solidFill>
            </a:endParaRPr>
          </a:p>
        </p:txBody>
      </p:sp>
    </p:spTree>
    <p:extLst>
      <p:ext uri="{BB962C8B-B14F-4D97-AF65-F5344CB8AC3E}">
        <p14:creationId xmlns:p14="http://schemas.microsoft.com/office/powerpoint/2010/main" val="17293114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094" y="0"/>
            <a:ext cx="6902119" cy="6902119"/>
          </a:xfrm>
          <a:prstGeom prst="rect">
            <a:avLst/>
          </a:prstGeom>
        </p:spPr>
      </p:pic>
    </p:spTree>
    <p:extLst>
      <p:ext uri="{BB962C8B-B14F-4D97-AF65-F5344CB8AC3E}">
        <p14:creationId xmlns:p14="http://schemas.microsoft.com/office/powerpoint/2010/main" val="2484617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a:bodyPr>
          <a:lstStyle/>
          <a:p>
            <a:r>
              <a:rPr lang="en-US" sz="2400" dirty="0" smtClean="0"/>
              <a:t>Future is dynamic documents</a:t>
            </a:r>
          </a:p>
          <a:p>
            <a:pPr lvl="1"/>
            <a:r>
              <a:rPr lang="en-US" sz="2200" dirty="0" smtClean="0"/>
              <a:t>E.g., </a:t>
            </a:r>
            <a:r>
              <a:rPr lang="en-US" sz="2200" dirty="0" err="1" smtClean="0"/>
              <a:t>knitR</a:t>
            </a:r>
            <a:r>
              <a:rPr lang="en-US" sz="2200" dirty="0" smtClean="0"/>
              <a:t>, </a:t>
            </a:r>
            <a:r>
              <a:rPr lang="en-US" sz="2200" dirty="0" err="1" smtClean="0"/>
              <a:t>Rmarkdown</a:t>
            </a:r>
            <a:endParaRPr lang="en-US" sz="2200" dirty="0" smtClean="0"/>
          </a:p>
          <a:p>
            <a:r>
              <a:rPr lang="en-US" sz="2400" dirty="0" smtClean="0"/>
              <a:t>The effect of condition on the dependent variable was significant, F(`r result$df1`, `r results$df2`) = `r </a:t>
            </a:r>
            <a:r>
              <a:rPr lang="en-US" sz="2400" dirty="0" err="1" smtClean="0"/>
              <a:t>result$fvalue</a:t>
            </a:r>
            <a:r>
              <a:rPr lang="en-US" sz="2400" dirty="0" smtClean="0"/>
              <a:t>`, p = `r </a:t>
            </a:r>
            <a:r>
              <a:rPr lang="en-US" sz="2400" dirty="0" err="1" smtClean="0"/>
              <a:t>result$pval</a:t>
            </a:r>
            <a:r>
              <a:rPr lang="en-US" sz="2400" dirty="0" smtClean="0"/>
              <a:t>`.</a:t>
            </a:r>
          </a:p>
          <a:p>
            <a:r>
              <a:rPr lang="en-US" sz="2400" dirty="0" smtClean="0"/>
              <a:t>The effect of condition on the dependent variable was significant F(1, 65) = 10, p = .002.</a:t>
            </a:r>
          </a:p>
          <a:p>
            <a:r>
              <a:rPr lang="en-US" sz="2400" dirty="0" smtClean="0"/>
              <a:t>Interested in working with this, let me know!</a:t>
            </a:r>
            <a:endParaRPr lang="en-US" sz="2400" dirty="0"/>
          </a:p>
        </p:txBody>
      </p:sp>
    </p:spTree>
    <p:extLst>
      <p:ext uri="{BB962C8B-B14F-4D97-AF65-F5344CB8AC3E}">
        <p14:creationId xmlns:p14="http://schemas.microsoft.com/office/powerpoint/2010/main" val="3628564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116" y="957764"/>
            <a:ext cx="6769768" cy="4891157"/>
          </a:xfrm>
          <a:prstGeom prst="rect">
            <a:avLst/>
          </a:prstGeom>
        </p:spPr>
      </p:pic>
      <p:sp>
        <p:nvSpPr>
          <p:cNvPr id="3" name="TextBox 2"/>
          <p:cNvSpPr txBox="1"/>
          <p:nvPr/>
        </p:nvSpPr>
        <p:spPr>
          <a:xfrm>
            <a:off x="1157036" y="1879848"/>
            <a:ext cx="9709485" cy="3046988"/>
          </a:xfrm>
          <a:prstGeom prst="rect">
            <a:avLst/>
          </a:prstGeom>
          <a:solidFill>
            <a:srgbClr val="FFFFFF">
              <a:alpha val="45098"/>
            </a:srgbClr>
          </a:solidFill>
        </p:spPr>
        <p:txBody>
          <a:bodyPr wrap="square" rtlCol="0">
            <a:spAutoFit/>
          </a:bodyPr>
          <a:lstStyle/>
          <a:p>
            <a:pPr algn="ctr"/>
            <a:r>
              <a:rPr lang="en-US" sz="9600" b="1" dirty="0" smtClean="0">
                <a:solidFill>
                  <a:srgbClr val="FF0000"/>
                </a:solidFill>
              </a:rPr>
              <a:t>DATA PACKAGE AUDIT</a:t>
            </a:r>
            <a:endParaRPr lang="en-US" sz="9600" b="1" dirty="0">
              <a:solidFill>
                <a:srgbClr val="FF0000"/>
              </a:solidFill>
            </a:endParaRPr>
          </a:p>
        </p:txBody>
      </p:sp>
    </p:spTree>
    <p:extLst>
      <p:ext uri="{BB962C8B-B14F-4D97-AF65-F5344CB8AC3E}">
        <p14:creationId xmlns:p14="http://schemas.microsoft.com/office/powerpoint/2010/main" val="36764020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p:txBody>
          <a:bodyPr>
            <a:normAutofit/>
          </a:bodyPr>
          <a:lstStyle/>
          <a:p>
            <a:r>
              <a:rPr lang="en-US" sz="2400" dirty="0" smtClean="0"/>
              <a:t>File formats </a:t>
            </a:r>
            <a:r>
              <a:rPr lang="en-US" sz="2400" dirty="0" smtClean="0"/>
              <a:t>matter</a:t>
            </a:r>
          </a:p>
          <a:p>
            <a:r>
              <a:rPr lang="en-US" sz="2400" dirty="0" smtClean="0"/>
              <a:t>Reading word file from 1992?</a:t>
            </a:r>
            <a:endParaRPr lang="en-US" sz="2400" dirty="0" smtClean="0"/>
          </a:p>
        </p:txBody>
      </p:sp>
    </p:spTree>
    <p:extLst>
      <p:ext uri="{BB962C8B-B14F-4D97-AF65-F5344CB8AC3E}">
        <p14:creationId xmlns:p14="http://schemas.microsoft.com/office/powerpoint/2010/main" val="27052523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p:txBody>
          <a:bodyPr>
            <a:normAutofit/>
          </a:bodyPr>
          <a:lstStyle/>
          <a:p>
            <a:r>
              <a:rPr lang="en-US" sz="2400" dirty="0" smtClean="0"/>
              <a:t>File formats </a:t>
            </a:r>
            <a:r>
              <a:rPr lang="en-US" sz="2400" dirty="0" smtClean="0"/>
              <a:t>matter</a:t>
            </a:r>
          </a:p>
          <a:p>
            <a:r>
              <a:rPr lang="en-US" sz="2400" dirty="0" smtClean="0"/>
              <a:t>Reading word file from 1992?</a:t>
            </a: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407" y="2010040"/>
            <a:ext cx="8913090" cy="2140618"/>
          </a:xfrm>
          <a:prstGeom prst="rect">
            <a:avLst/>
          </a:prstGeom>
        </p:spPr>
      </p:pic>
    </p:spTree>
    <p:extLst>
      <p:ext uri="{BB962C8B-B14F-4D97-AF65-F5344CB8AC3E}">
        <p14:creationId xmlns:p14="http://schemas.microsoft.com/office/powerpoint/2010/main" val="3541451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p:txBody>
          <a:bodyPr>
            <a:normAutofit/>
          </a:bodyPr>
          <a:lstStyle/>
          <a:p>
            <a:r>
              <a:rPr lang="en-US" sz="2400" dirty="0" smtClean="0"/>
              <a:t>File formats </a:t>
            </a:r>
            <a:r>
              <a:rPr lang="en-US" sz="2400" dirty="0" smtClean="0"/>
              <a:t>matter</a:t>
            </a:r>
          </a:p>
          <a:p>
            <a:r>
              <a:rPr lang="en-US" sz="2400" dirty="0" smtClean="0"/>
              <a:t>Reading word file from 1992?</a:t>
            </a:r>
          </a:p>
          <a:p>
            <a:r>
              <a:rPr lang="en-US" sz="2400" dirty="0" smtClean="0"/>
              <a:t>Reading text file from 1983? (oldest I could find)</a:t>
            </a:r>
            <a:endParaRPr lang="en-US" sz="2400" dirty="0" smtClean="0"/>
          </a:p>
        </p:txBody>
      </p:sp>
    </p:spTree>
    <p:extLst>
      <p:ext uri="{BB962C8B-B14F-4D97-AF65-F5344CB8AC3E}">
        <p14:creationId xmlns:p14="http://schemas.microsoft.com/office/powerpoint/2010/main" val="508438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p:txBody>
          <a:bodyPr>
            <a:normAutofit/>
          </a:bodyPr>
          <a:lstStyle/>
          <a:p>
            <a:r>
              <a:rPr lang="en-US" sz="2400" dirty="0" smtClean="0"/>
              <a:t>File formats </a:t>
            </a:r>
            <a:r>
              <a:rPr lang="en-US" sz="2400" dirty="0" smtClean="0"/>
              <a:t>matter</a:t>
            </a:r>
          </a:p>
          <a:p>
            <a:r>
              <a:rPr lang="en-US" sz="2400" dirty="0" smtClean="0"/>
              <a:t>Reading word file from 1992?</a:t>
            </a:r>
          </a:p>
          <a:p>
            <a:r>
              <a:rPr lang="en-US" sz="2400" dirty="0" smtClean="0"/>
              <a:t>Reading text file from 1983? (oldest I could find)</a:t>
            </a:r>
            <a:endParaRPr lang="en-US" sz="2400" dirty="0" smtClean="0"/>
          </a:p>
        </p:txBody>
      </p:sp>
      <p:pic>
        <p:nvPicPr>
          <p:cNvPr id="7" name="Picture 6"/>
          <p:cNvPicPr>
            <a:picLocks noChangeAspect="1"/>
          </p:cNvPicPr>
          <p:nvPr/>
        </p:nvPicPr>
        <p:blipFill>
          <a:blip r:embed="rId3"/>
          <a:stretch>
            <a:fillRect/>
          </a:stretch>
        </p:blipFill>
        <p:spPr>
          <a:xfrm>
            <a:off x="1580398" y="2156159"/>
            <a:ext cx="8886825" cy="2762250"/>
          </a:xfrm>
          <a:prstGeom prst="rect">
            <a:avLst/>
          </a:prstGeom>
        </p:spPr>
      </p:pic>
      <p:sp>
        <p:nvSpPr>
          <p:cNvPr id="5" name="Rectangle 4"/>
          <p:cNvSpPr/>
          <p:nvPr/>
        </p:nvSpPr>
        <p:spPr>
          <a:xfrm>
            <a:off x="1580397" y="2156159"/>
            <a:ext cx="5241507" cy="18262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1161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a:xfrm>
            <a:off x="1104293" y="1720901"/>
            <a:ext cx="8946541" cy="4691931"/>
          </a:xfrm>
        </p:spPr>
        <p:txBody>
          <a:bodyPr>
            <a:normAutofit fontScale="92500"/>
          </a:bodyPr>
          <a:lstStyle/>
          <a:p>
            <a:r>
              <a:rPr lang="en-US" sz="2400" dirty="0" smtClean="0"/>
              <a:t>Proprietary file formats (.</a:t>
            </a:r>
            <a:r>
              <a:rPr lang="en-US" sz="2400" dirty="0" err="1" smtClean="0"/>
              <a:t>docx</a:t>
            </a:r>
            <a:r>
              <a:rPr lang="en-US" sz="2400" dirty="0" smtClean="0"/>
              <a:t> .</a:t>
            </a:r>
            <a:r>
              <a:rPr lang="en-US" sz="2400" dirty="0" err="1" smtClean="0"/>
              <a:t>xlsx</a:t>
            </a:r>
            <a:r>
              <a:rPr lang="en-US" sz="2400" dirty="0" smtClean="0"/>
              <a:t> .</a:t>
            </a:r>
            <a:r>
              <a:rPr lang="en-US" sz="2400" dirty="0" err="1" smtClean="0"/>
              <a:t>sav</a:t>
            </a:r>
            <a:r>
              <a:rPr lang="en-US" sz="2400" dirty="0" smtClean="0"/>
              <a:t>) not future proof</a:t>
            </a:r>
          </a:p>
          <a:p>
            <a:r>
              <a:rPr lang="en-US" sz="2400" dirty="0" smtClean="0"/>
              <a:t>Changes in the software make these files difficult to read!</a:t>
            </a:r>
          </a:p>
          <a:p>
            <a:r>
              <a:rPr lang="en-US" sz="2400" dirty="0" smtClean="0"/>
              <a:t>Companies do not make public how the format changed (“company secret” and “intellectual property”)</a:t>
            </a:r>
          </a:p>
          <a:p>
            <a:r>
              <a:rPr lang="en-US" sz="2400" dirty="0" smtClean="0"/>
              <a:t>Open formats always readable</a:t>
            </a:r>
          </a:p>
          <a:p>
            <a:pPr lvl="1"/>
            <a:r>
              <a:rPr lang="en-US" sz="2200" dirty="0" smtClean="0"/>
              <a:t>.txt</a:t>
            </a:r>
          </a:p>
          <a:p>
            <a:pPr lvl="1"/>
            <a:r>
              <a:rPr lang="en-US" sz="2200" dirty="0" smtClean="0"/>
              <a:t>.csv</a:t>
            </a:r>
          </a:p>
          <a:p>
            <a:pPr lvl="1"/>
            <a:r>
              <a:rPr lang="en-US" sz="2200" dirty="0" smtClean="0"/>
              <a:t>.</a:t>
            </a:r>
            <a:r>
              <a:rPr lang="en-US" sz="2200" dirty="0" err="1" smtClean="0"/>
              <a:t>dat</a:t>
            </a:r>
            <a:endParaRPr lang="en-US" sz="2200" dirty="0" smtClean="0"/>
          </a:p>
          <a:p>
            <a:pPr lvl="1"/>
            <a:r>
              <a:rPr lang="en-US" sz="2200" dirty="0" smtClean="0"/>
              <a:t>.</a:t>
            </a:r>
            <a:r>
              <a:rPr lang="en-US" sz="2200" dirty="0" err="1" smtClean="0"/>
              <a:t>odt</a:t>
            </a:r>
            <a:endParaRPr lang="en-US" sz="2200" dirty="0" smtClean="0"/>
          </a:p>
          <a:p>
            <a:r>
              <a:rPr lang="en-US" sz="2400" dirty="0" smtClean="0"/>
              <a:t>Save files in open formats</a:t>
            </a:r>
            <a:endParaRPr lang="en-US" sz="2400" dirty="0"/>
          </a:p>
        </p:txBody>
      </p:sp>
    </p:spTree>
    <p:extLst>
      <p:ext uri="{BB962C8B-B14F-4D97-AF65-F5344CB8AC3E}">
        <p14:creationId xmlns:p14="http://schemas.microsoft.com/office/powerpoint/2010/main" val="48858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a:xfrm>
            <a:off x="1104293" y="1720901"/>
            <a:ext cx="8946541" cy="4691931"/>
          </a:xfrm>
        </p:spPr>
        <p:txBody>
          <a:bodyPr>
            <a:normAutofit/>
          </a:bodyPr>
          <a:lstStyle/>
          <a:p>
            <a:r>
              <a:rPr lang="en-US" sz="2400" dirty="0" smtClean="0"/>
              <a:t>Saving files in open formats requires almost no change</a:t>
            </a:r>
          </a:p>
          <a:p>
            <a:r>
              <a:rPr lang="en-US" sz="2400" dirty="0" smtClean="0"/>
              <a:t>Just change the file format when saving</a:t>
            </a:r>
            <a:endParaRPr lang="en-US" sz="2400" dirty="0"/>
          </a:p>
        </p:txBody>
      </p:sp>
    </p:spTree>
    <p:extLst>
      <p:ext uri="{BB962C8B-B14F-4D97-AF65-F5344CB8AC3E}">
        <p14:creationId xmlns:p14="http://schemas.microsoft.com/office/powerpoint/2010/main" val="7926261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a:xfrm>
            <a:off x="1104293" y="1720901"/>
            <a:ext cx="8946541" cy="4691931"/>
          </a:xfrm>
        </p:spPr>
        <p:txBody>
          <a:bodyPr>
            <a:normAutofit/>
          </a:bodyPr>
          <a:lstStyle/>
          <a:p>
            <a:r>
              <a:rPr lang="en-US" sz="2400" dirty="0" smtClean="0"/>
              <a:t>Saving files in open formats requires almost no change</a:t>
            </a:r>
          </a:p>
          <a:p>
            <a:r>
              <a:rPr lang="en-US" sz="2400" dirty="0" smtClean="0"/>
              <a:t>Just change the file format when saving</a:t>
            </a:r>
            <a:endParaRPr lang="en-US" sz="2400" dirty="0"/>
          </a:p>
        </p:txBody>
      </p:sp>
      <p:pic>
        <p:nvPicPr>
          <p:cNvPr id="4" name="Picture 3"/>
          <p:cNvPicPr>
            <a:picLocks noChangeAspect="1"/>
          </p:cNvPicPr>
          <p:nvPr/>
        </p:nvPicPr>
        <p:blipFill>
          <a:blip r:embed="rId2"/>
          <a:stretch>
            <a:fillRect/>
          </a:stretch>
        </p:blipFill>
        <p:spPr>
          <a:xfrm>
            <a:off x="2085975" y="104775"/>
            <a:ext cx="8020050" cy="6648450"/>
          </a:xfrm>
          <a:prstGeom prst="rect">
            <a:avLst/>
          </a:prstGeom>
        </p:spPr>
      </p:pic>
      <p:sp>
        <p:nvSpPr>
          <p:cNvPr id="5" name="Rectangle 4"/>
          <p:cNvSpPr/>
          <p:nvPr/>
        </p:nvSpPr>
        <p:spPr>
          <a:xfrm>
            <a:off x="3088522" y="4068874"/>
            <a:ext cx="5087603" cy="2584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5963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a:xfrm>
            <a:off x="1104293" y="1720901"/>
            <a:ext cx="8946541" cy="4691931"/>
          </a:xfrm>
        </p:spPr>
        <p:txBody>
          <a:bodyPr>
            <a:normAutofit/>
          </a:bodyPr>
          <a:lstStyle/>
          <a:p>
            <a:r>
              <a:rPr lang="en-US" sz="2400" dirty="0" smtClean="0"/>
              <a:t>Saving files in open formats requires almost no change</a:t>
            </a:r>
          </a:p>
          <a:p>
            <a:r>
              <a:rPr lang="en-US" sz="2400" dirty="0" smtClean="0"/>
              <a:t>Just change the file format when saving</a:t>
            </a:r>
            <a:endParaRPr lang="en-US" sz="2400" dirty="0"/>
          </a:p>
        </p:txBody>
      </p:sp>
      <p:pic>
        <p:nvPicPr>
          <p:cNvPr id="4" name="Picture 3"/>
          <p:cNvPicPr>
            <a:picLocks noChangeAspect="1"/>
          </p:cNvPicPr>
          <p:nvPr/>
        </p:nvPicPr>
        <p:blipFill>
          <a:blip r:embed="rId2"/>
          <a:stretch>
            <a:fillRect/>
          </a:stretch>
        </p:blipFill>
        <p:spPr>
          <a:xfrm>
            <a:off x="2085975" y="104775"/>
            <a:ext cx="8020050" cy="6648450"/>
          </a:xfrm>
          <a:prstGeom prst="rect">
            <a:avLst/>
          </a:prstGeom>
        </p:spPr>
      </p:pic>
      <p:sp>
        <p:nvSpPr>
          <p:cNvPr id="5" name="Rectangle 4"/>
          <p:cNvSpPr/>
          <p:nvPr/>
        </p:nvSpPr>
        <p:spPr>
          <a:xfrm>
            <a:off x="3088522" y="6378938"/>
            <a:ext cx="5087603" cy="2584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0440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proof</a:t>
            </a:r>
            <a:endParaRPr lang="en-US" dirty="0"/>
          </a:p>
        </p:txBody>
      </p:sp>
      <p:sp>
        <p:nvSpPr>
          <p:cNvPr id="3" name="Content Placeholder 2"/>
          <p:cNvSpPr>
            <a:spLocks noGrp="1"/>
          </p:cNvSpPr>
          <p:nvPr>
            <p:ph idx="1"/>
          </p:nvPr>
        </p:nvSpPr>
        <p:spPr>
          <a:xfrm>
            <a:off x="1104293" y="2490922"/>
            <a:ext cx="8946541" cy="2610467"/>
          </a:xfrm>
        </p:spPr>
        <p:txBody>
          <a:bodyPr>
            <a:normAutofit/>
          </a:bodyPr>
          <a:lstStyle/>
          <a:p>
            <a:r>
              <a:rPr lang="en-US" sz="2400" dirty="0" smtClean="0"/>
              <a:t>Saving files in open formats requires minor change</a:t>
            </a:r>
          </a:p>
          <a:p>
            <a:r>
              <a:rPr lang="en-US" sz="2400" dirty="0" smtClean="0"/>
              <a:t>Just change the file format when saving</a:t>
            </a:r>
          </a:p>
          <a:p>
            <a:r>
              <a:rPr lang="en-US" sz="2400" dirty="0" smtClean="0"/>
              <a:t>Can still track changes, work with co-authors, etc.</a:t>
            </a:r>
          </a:p>
          <a:p>
            <a:r>
              <a:rPr lang="en-US" sz="2400" dirty="0" smtClean="0"/>
              <a:t>PLUS future proofed.</a:t>
            </a:r>
          </a:p>
        </p:txBody>
      </p:sp>
    </p:spTree>
    <p:extLst>
      <p:ext uri="{BB962C8B-B14F-4D97-AF65-F5344CB8AC3E}">
        <p14:creationId xmlns:p14="http://schemas.microsoft.com/office/powerpoint/2010/main" val="12428503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8006" y="2558244"/>
            <a:ext cx="9404723" cy="1400530"/>
          </a:xfrm>
        </p:spPr>
        <p:txBody>
          <a:bodyPr/>
          <a:lstStyle/>
          <a:p>
            <a:pPr algn="ctr"/>
            <a:r>
              <a:rPr lang="en-US" sz="5400" dirty="0" smtClean="0"/>
              <a:t>Can you still use these files in 10 years?</a:t>
            </a:r>
            <a:endParaRPr lang="en-US" sz="5400" dirty="0"/>
          </a:p>
        </p:txBody>
      </p:sp>
    </p:spTree>
    <p:extLst>
      <p:ext uri="{BB962C8B-B14F-4D97-AF65-F5344CB8AC3E}">
        <p14:creationId xmlns:p14="http://schemas.microsoft.com/office/powerpoint/2010/main" val="3124059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020" y="1062538"/>
            <a:ext cx="6914147" cy="4615193"/>
          </a:xfrm>
          <a:prstGeom prst="rect">
            <a:avLst/>
          </a:prstGeom>
        </p:spPr>
      </p:pic>
    </p:spTree>
    <p:extLst>
      <p:ext uri="{BB962C8B-B14F-4D97-AF65-F5344CB8AC3E}">
        <p14:creationId xmlns:p14="http://schemas.microsoft.com/office/powerpoint/2010/main" val="37255319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Back-ups</a:t>
            </a:r>
            <a:endParaRPr lang="en-US" sz="5400" dirty="0"/>
          </a:p>
        </p:txBody>
      </p:sp>
      <p:sp>
        <p:nvSpPr>
          <p:cNvPr id="3" name="Content Placeholder 2"/>
          <p:cNvSpPr>
            <a:spLocks noGrp="1"/>
          </p:cNvSpPr>
          <p:nvPr>
            <p:ph idx="1"/>
          </p:nvPr>
        </p:nvSpPr>
        <p:spPr/>
        <p:txBody>
          <a:bodyPr>
            <a:normAutofit/>
          </a:bodyPr>
          <a:lstStyle/>
          <a:p>
            <a:r>
              <a:rPr lang="en-US" sz="2400" dirty="0" smtClean="0"/>
              <a:t>Essential for preservation</a:t>
            </a:r>
          </a:p>
          <a:p>
            <a:r>
              <a:rPr lang="en-US" sz="2400" dirty="0" smtClean="0"/>
              <a:t>Online + offline possibilities</a:t>
            </a:r>
          </a:p>
          <a:p>
            <a:r>
              <a:rPr lang="en-US" sz="2400" dirty="0" smtClean="0"/>
              <a:t>Open Science Framework helps online back up</a:t>
            </a:r>
          </a:p>
          <a:p>
            <a:pPr lvl="1"/>
            <a:r>
              <a:rPr lang="en-US" sz="2000" dirty="0" smtClean="0"/>
              <a:t>Continuous: link OSF with Dropbox, Google Drive, etc.</a:t>
            </a:r>
          </a:p>
          <a:p>
            <a:pPr lvl="1"/>
            <a:r>
              <a:rPr lang="en-US" sz="2000" dirty="0" smtClean="0"/>
              <a:t>Manual: save files on the OSF</a:t>
            </a:r>
          </a:p>
          <a:p>
            <a:r>
              <a:rPr lang="en-US" sz="2400" dirty="0" smtClean="0"/>
              <a:t>Offline backups remain important (sensitive data)</a:t>
            </a:r>
          </a:p>
        </p:txBody>
      </p:sp>
    </p:spTree>
    <p:extLst>
      <p:ext uri="{BB962C8B-B14F-4D97-AF65-F5344CB8AC3E}">
        <p14:creationId xmlns:p14="http://schemas.microsoft.com/office/powerpoint/2010/main" val="9825869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493" y="344434"/>
            <a:ext cx="5335710" cy="6016865"/>
          </a:xfrm>
        </p:spPr>
      </p:pic>
      <p:sp>
        <p:nvSpPr>
          <p:cNvPr id="6" name="Rectangle 5"/>
          <p:cNvSpPr/>
          <p:nvPr/>
        </p:nvSpPr>
        <p:spPr>
          <a:xfrm>
            <a:off x="3361276" y="360947"/>
            <a:ext cx="5293895" cy="8160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215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493" y="344434"/>
            <a:ext cx="5335710" cy="6016865"/>
          </a:xfrm>
        </p:spPr>
      </p:pic>
      <p:sp>
        <p:nvSpPr>
          <p:cNvPr id="6" name="Rectangle 5"/>
          <p:cNvSpPr/>
          <p:nvPr/>
        </p:nvSpPr>
        <p:spPr>
          <a:xfrm>
            <a:off x="3361276" y="360947"/>
            <a:ext cx="5293895" cy="8160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35240" y="2445332"/>
            <a:ext cx="9709485" cy="1569660"/>
          </a:xfrm>
          <a:prstGeom prst="rect">
            <a:avLst/>
          </a:prstGeom>
          <a:solidFill>
            <a:srgbClr val="FFFFFF">
              <a:alpha val="45098"/>
            </a:srgbClr>
          </a:solidFill>
        </p:spPr>
        <p:txBody>
          <a:bodyPr wrap="square" rtlCol="0">
            <a:spAutoFit/>
          </a:bodyPr>
          <a:lstStyle/>
          <a:p>
            <a:pPr algn="ctr"/>
            <a:r>
              <a:rPr lang="en-US" sz="9600" b="1" dirty="0" smtClean="0">
                <a:solidFill>
                  <a:srgbClr val="FF0000"/>
                </a:solidFill>
              </a:rPr>
              <a:t>20% fail in 4y</a:t>
            </a:r>
            <a:endParaRPr lang="en-US" sz="9600" b="1" dirty="0">
              <a:solidFill>
                <a:srgbClr val="FF0000"/>
              </a:solidFill>
            </a:endParaRPr>
          </a:p>
        </p:txBody>
      </p:sp>
    </p:spTree>
    <p:extLst>
      <p:ext uri="{BB962C8B-B14F-4D97-AF65-F5344CB8AC3E}">
        <p14:creationId xmlns:p14="http://schemas.microsoft.com/office/powerpoint/2010/main" val="3310246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8006" y="2558244"/>
            <a:ext cx="9404723" cy="1400530"/>
          </a:xfrm>
        </p:spPr>
        <p:txBody>
          <a:bodyPr/>
          <a:lstStyle/>
          <a:p>
            <a:pPr algn="ctr"/>
            <a:r>
              <a:rPr lang="en-US" sz="5400" dirty="0" smtClean="0"/>
              <a:t>If your hard drive is stolen, crashes, are you in trouble?</a:t>
            </a:r>
            <a:endParaRPr lang="en-US" sz="5400" dirty="0"/>
          </a:p>
        </p:txBody>
      </p:sp>
    </p:spTree>
    <p:extLst>
      <p:ext uri="{BB962C8B-B14F-4D97-AF65-F5344CB8AC3E}">
        <p14:creationId xmlns:p14="http://schemas.microsoft.com/office/powerpoint/2010/main" val="9059442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yourself...</a:t>
            </a:r>
            <a:endParaRPr lang="en-US" dirty="0"/>
          </a:p>
        </p:txBody>
      </p:sp>
      <p:sp>
        <p:nvSpPr>
          <p:cNvPr id="3" name="Content Placeholder 2"/>
          <p:cNvSpPr>
            <a:spLocks noGrp="1"/>
          </p:cNvSpPr>
          <p:nvPr>
            <p:ph idx="1"/>
          </p:nvPr>
        </p:nvSpPr>
        <p:spPr/>
        <p:txBody>
          <a:bodyPr>
            <a:normAutofit/>
          </a:bodyPr>
          <a:lstStyle/>
          <a:p>
            <a:r>
              <a:rPr lang="en-US" sz="2400" dirty="0" smtClean="0"/>
              <a:t>Are all </a:t>
            </a:r>
            <a:r>
              <a:rPr lang="en-US" sz="2400" dirty="0" smtClean="0"/>
              <a:t>research </a:t>
            </a:r>
            <a:r>
              <a:rPr lang="en-US" sz="2400" dirty="0" smtClean="0"/>
              <a:t>files collected in one place?</a:t>
            </a:r>
          </a:p>
          <a:p>
            <a:r>
              <a:rPr lang="en-US" sz="2400" dirty="0" smtClean="0"/>
              <a:t>Are the research files organized</a:t>
            </a:r>
            <a:r>
              <a:rPr lang="en-US" sz="2400" dirty="0" smtClean="0"/>
              <a:t>?</a:t>
            </a:r>
          </a:p>
          <a:p>
            <a:r>
              <a:rPr lang="en-US" sz="2400" dirty="0" smtClean="0"/>
              <a:t>Is it clear who did what in the project?</a:t>
            </a:r>
          </a:p>
          <a:p>
            <a:r>
              <a:rPr lang="en-US" sz="2400" dirty="0" smtClean="0"/>
              <a:t>Are results and figures directly reproducible by others?</a:t>
            </a:r>
          </a:p>
          <a:p>
            <a:r>
              <a:rPr lang="en-US" sz="2400" dirty="0" smtClean="0"/>
              <a:t>Are the research files available to co-author(s) or beyond?</a:t>
            </a:r>
          </a:p>
          <a:p>
            <a:r>
              <a:rPr lang="en-US" sz="2400" dirty="0" smtClean="0"/>
              <a:t>Are </a:t>
            </a:r>
            <a:r>
              <a:rPr lang="en-US" sz="2400" dirty="0" smtClean="0"/>
              <a:t>your research files backed-up?</a:t>
            </a:r>
            <a:endParaRPr lang="en-US" sz="2400" dirty="0"/>
          </a:p>
        </p:txBody>
      </p:sp>
    </p:spTree>
    <p:extLst>
      <p:ext uri="{BB962C8B-B14F-4D97-AF65-F5344CB8AC3E}">
        <p14:creationId xmlns:p14="http://schemas.microsoft.com/office/powerpoint/2010/main" val="4384712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package</a:t>
            </a:r>
            <a:endParaRPr lang="en-US" dirty="0"/>
          </a:p>
        </p:txBody>
      </p:sp>
      <p:sp>
        <p:nvSpPr>
          <p:cNvPr id="3" name="Content Placeholder 2"/>
          <p:cNvSpPr>
            <a:spLocks noGrp="1"/>
          </p:cNvSpPr>
          <p:nvPr>
            <p:ph idx="1"/>
          </p:nvPr>
        </p:nvSpPr>
        <p:spPr/>
        <p:txBody>
          <a:bodyPr>
            <a:normAutofit/>
          </a:bodyPr>
          <a:lstStyle/>
          <a:p>
            <a:r>
              <a:rPr lang="en-US" sz="2400" dirty="0" smtClean="0"/>
              <a:t>Mandatory in TSB!</a:t>
            </a:r>
          </a:p>
          <a:p>
            <a:r>
              <a:rPr lang="en-US" sz="2400" dirty="0" smtClean="0"/>
              <a:t>Yearly audits of random sample of published papers</a:t>
            </a:r>
          </a:p>
          <a:p>
            <a:r>
              <a:rPr lang="en-US" sz="2400" dirty="0" smtClean="0"/>
              <a:t>If you get audited, it *must* be in order</a:t>
            </a:r>
          </a:p>
          <a:p>
            <a:pPr lvl="1"/>
            <a:r>
              <a:rPr lang="en-US" sz="2200" dirty="0" smtClean="0"/>
              <a:t>Option 1: Be like Harold</a:t>
            </a:r>
          </a:p>
          <a:p>
            <a:pPr lvl="1"/>
            <a:r>
              <a:rPr lang="en-US" sz="2200" dirty="0" smtClean="0"/>
              <a:t>Option 2: Don’t be like Harold</a:t>
            </a:r>
          </a:p>
        </p:txBody>
      </p:sp>
    </p:spTree>
    <p:extLst>
      <p:ext uri="{BB962C8B-B14F-4D97-AF65-F5344CB8AC3E}">
        <p14:creationId xmlns:p14="http://schemas.microsoft.com/office/powerpoint/2010/main" val="21883939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package</a:t>
            </a:r>
            <a:endParaRPr lang="en-US" dirty="0"/>
          </a:p>
        </p:txBody>
      </p:sp>
      <p:sp>
        <p:nvSpPr>
          <p:cNvPr id="3" name="Content Placeholder 2"/>
          <p:cNvSpPr>
            <a:spLocks noGrp="1"/>
          </p:cNvSpPr>
          <p:nvPr>
            <p:ph idx="1"/>
          </p:nvPr>
        </p:nvSpPr>
        <p:spPr>
          <a:xfrm>
            <a:off x="1103312" y="1612232"/>
            <a:ext cx="8946541" cy="4636167"/>
          </a:xfrm>
        </p:spPr>
        <p:txBody>
          <a:bodyPr>
            <a:normAutofit/>
          </a:bodyPr>
          <a:lstStyle/>
          <a:p>
            <a:r>
              <a:rPr lang="en-US" sz="2400" dirty="0" smtClean="0"/>
              <a:t>Eight requirements</a:t>
            </a:r>
          </a:p>
          <a:p>
            <a:pPr marL="457200" indent="-457200">
              <a:buFont typeface="+mj-lt"/>
              <a:buAutoNum type="arabicPeriod"/>
            </a:pPr>
            <a:r>
              <a:rPr lang="en-US" sz="2400" dirty="0" smtClean="0"/>
              <a:t>Metadata</a:t>
            </a:r>
          </a:p>
          <a:p>
            <a:pPr marL="457200" indent="-457200">
              <a:buFont typeface="+mj-lt"/>
              <a:buAutoNum type="arabicPeriod"/>
            </a:pPr>
            <a:r>
              <a:rPr lang="en-US" sz="2400" dirty="0" smtClean="0"/>
              <a:t>Raw data</a:t>
            </a:r>
          </a:p>
          <a:p>
            <a:pPr marL="457200" indent="-457200">
              <a:buFont typeface="+mj-lt"/>
              <a:buAutoNum type="arabicPeriod"/>
            </a:pPr>
            <a:r>
              <a:rPr lang="en-US" sz="2400" dirty="0" smtClean="0"/>
              <a:t>Data storage</a:t>
            </a:r>
          </a:p>
          <a:p>
            <a:pPr marL="457200" indent="-457200">
              <a:buFont typeface="+mj-lt"/>
              <a:buAutoNum type="arabicPeriod"/>
            </a:pPr>
            <a:r>
              <a:rPr lang="en-US" sz="2400" dirty="0" smtClean="0"/>
              <a:t>Material</a:t>
            </a:r>
          </a:p>
          <a:p>
            <a:pPr marL="457200" indent="-457200">
              <a:buFont typeface="+mj-lt"/>
              <a:buAutoNum type="arabicPeriod"/>
            </a:pPr>
            <a:r>
              <a:rPr lang="en-US" sz="2400" dirty="0" smtClean="0"/>
              <a:t>Statistical processing</a:t>
            </a:r>
          </a:p>
          <a:p>
            <a:pPr marL="457200" indent="-457200">
              <a:buFont typeface="+mj-lt"/>
              <a:buAutoNum type="arabicPeriod"/>
            </a:pPr>
            <a:r>
              <a:rPr lang="en-US" sz="2400" dirty="0" smtClean="0"/>
              <a:t>Processed database</a:t>
            </a:r>
          </a:p>
          <a:p>
            <a:pPr marL="457200" indent="-457200">
              <a:buFont typeface="+mj-lt"/>
              <a:buAutoNum type="arabicPeriod"/>
            </a:pPr>
            <a:r>
              <a:rPr lang="en-US" sz="2400" dirty="0" smtClean="0"/>
              <a:t>Access</a:t>
            </a:r>
          </a:p>
          <a:p>
            <a:pPr marL="457200" indent="-457200">
              <a:buFont typeface="+mj-lt"/>
              <a:buAutoNum type="arabicPeriod"/>
            </a:pPr>
            <a:r>
              <a:rPr lang="en-US" sz="2400" dirty="0" smtClean="0"/>
              <a:t>Retention period</a:t>
            </a:r>
          </a:p>
        </p:txBody>
      </p:sp>
    </p:spTree>
    <p:extLst>
      <p:ext uri="{BB962C8B-B14F-4D97-AF65-F5344CB8AC3E}">
        <p14:creationId xmlns:p14="http://schemas.microsoft.com/office/powerpoint/2010/main" val="30963074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package</a:t>
            </a:r>
            <a:endParaRPr lang="en-US" dirty="0"/>
          </a:p>
        </p:txBody>
      </p:sp>
      <p:sp>
        <p:nvSpPr>
          <p:cNvPr id="3" name="Content Placeholder 2"/>
          <p:cNvSpPr>
            <a:spLocks noGrp="1"/>
          </p:cNvSpPr>
          <p:nvPr>
            <p:ph idx="1"/>
          </p:nvPr>
        </p:nvSpPr>
        <p:spPr>
          <a:xfrm>
            <a:off x="1103312" y="1612232"/>
            <a:ext cx="8946541" cy="4636167"/>
          </a:xfrm>
        </p:spPr>
        <p:txBody>
          <a:bodyPr>
            <a:normAutofit/>
          </a:bodyPr>
          <a:lstStyle/>
          <a:p>
            <a:r>
              <a:rPr lang="en-US" sz="2400" dirty="0" smtClean="0"/>
              <a:t>Eight requirements</a:t>
            </a:r>
          </a:p>
          <a:p>
            <a:pPr marL="457200" indent="-457200">
              <a:buFont typeface="+mj-lt"/>
              <a:buAutoNum type="arabicPeriod"/>
            </a:pPr>
            <a:r>
              <a:rPr lang="en-US" sz="2400" dirty="0" smtClean="0"/>
              <a:t>Metadata</a:t>
            </a:r>
          </a:p>
          <a:p>
            <a:pPr marL="457200" indent="-457200">
              <a:buFont typeface="+mj-lt"/>
              <a:buAutoNum type="arabicPeriod"/>
            </a:pPr>
            <a:r>
              <a:rPr lang="en-US" sz="2400" dirty="0" smtClean="0"/>
              <a:t>Raw data</a:t>
            </a:r>
          </a:p>
          <a:p>
            <a:pPr marL="457200" indent="-457200">
              <a:buFont typeface="+mj-lt"/>
              <a:buAutoNum type="arabicPeriod"/>
            </a:pPr>
            <a:r>
              <a:rPr lang="en-US" sz="2400" dirty="0" smtClean="0"/>
              <a:t>Data storage</a:t>
            </a:r>
          </a:p>
          <a:p>
            <a:pPr marL="457200" indent="-457200">
              <a:buFont typeface="+mj-lt"/>
              <a:buAutoNum type="arabicPeriod"/>
            </a:pPr>
            <a:r>
              <a:rPr lang="en-US" sz="2400" dirty="0" smtClean="0"/>
              <a:t>Material</a:t>
            </a:r>
          </a:p>
          <a:p>
            <a:pPr marL="457200" indent="-457200">
              <a:buFont typeface="+mj-lt"/>
              <a:buAutoNum type="arabicPeriod"/>
            </a:pPr>
            <a:r>
              <a:rPr lang="en-US" sz="2400" dirty="0" smtClean="0"/>
              <a:t>Statistical processing</a:t>
            </a:r>
          </a:p>
          <a:p>
            <a:pPr marL="457200" indent="-457200">
              <a:buFont typeface="+mj-lt"/>
              <a:buAutoNum type="arabicPeriod"/>
            </a:pPr>
            <a:r>
              <a:rPr lang="en-US" sz="2400" dirty="0" smtClean="0"/>
              <a:t>Processed database</a:t>
            </a:r>
          </a:p>
          <a:p>
            <a:pPr marL="457200" indent="-457200">
              <a:buFont typeface="+mj-lt"/>
              <a:buAutoNum type="arabicPeriod"/>
            </a:pPr>
            <a:r>
              <a:rPr lang="en-US" sz="2400" dirty="0" smtClean="0"/>
              <a:t>Access</a:t>
            </a:r>
          </a:p>
          <a:p>
            <a:pPr marL="457200" indent="-457200">
              <a:buFont typeface="+mj-lt"/>
              <a:buAutoNum type="arabicPeriod"/>
            </a:pPr>
            <a:r>
              <a:rPr lang="en-US" sz="2400" dirty="0" smtClean="0"/>
              <a:t>Retention period</a:t>
            </a:r>
          </a:p>
        </p:txBody>
      </p:sp>
      <p:sp>
        <p:nvSpPr>
          <p:cNvPr id="11" name="TextBox 10"/>
          <p:cNvSpPr txBox="1"/>
          <p:nvPr/>
        </p:nvSpPr>
        <p:spPr>
          <a:xfrm>
            <a:off x="5048270" y="1990876"/>
            <a:ext cx="1179095" cy="646331"/>
          </a:xfrm>
          <a:prstGeom prst="rect">
            <a:avLst/>
          </a:prstGeom>
          <a:noFill/>
        </p:spPr>
        <p:txBody>
          <a:bodyPr wrap="square" rtlCol="0">
            <a:spAutoFit/>
          </a:bodyPr>
          <a:lstStyle/>
          <a:p>
            <a:r>
              <a:rPr lang="en-US" sz="3600" dirty="0"/>
              <a:t>✓</a:t>
            </a:r>
          </a:p>
        </p:txBody>
      </p:sp>
      <p:sp>
        <p:nvSpPr>
          <p:cNvPr id="12" name="TextBox 11"/>
          <p:cNvSpPr txBox="1"/>
          <p:nvPr/>
        </p:nvSpPr>
        <p:spPr>
          <a:xfrm>
            <a:off x="5047289" y="2534842"/>
            <a:ext cx="1179095" cy="646331"/>
          </a:xfrm>
          <a:prstGeom prst="rect">
            <a:avLst/>
          </a:prstGeom>
          <a:noFill/>
        </p:spPr>
        <p:txBody>
          <a:bodyPr wrap="square" rtlCol="0">
            <a:spAutoFit/>
          </a:bodyPr>
          <a:lstStyle/>
          <a:p>
            <a:r>
              <a:rPr lang="en-US" sz="3600" dirty="0"/>
              <a:t>✓</a:t>
            </a:r>
          </a:p>
        </p:txBody>
      </p:sp>
      <p:sp>
        <p:nvSpPr>
          <p:cNvPr id="13" name="TextBox 12"/>
          <p:cNvSpPr txBox="1"/>
          <p:nvPr/>
        </p:nvSpPr>
        <p:spPr>
          <a:xfrm>
            <a:off x="5048270" y="3017629"/>
            <a:ext cx="1179095" cy="646331"/>
          </a:xfrm>
          <a:prstGeom prst="rect">
            <a:avLst/>
          </a:prstGeom>
          <a:noFill/>
        </p:spPr>
        <p:txBody>
          <a:bodyPr wrap="square" rtlCol="0">
            <a:spAutoFit/>
          </a:bodyPr>
          <a:lstStyle/>
          <a:p>
            <a:r>
              <a:rPr lang="en-US" sz="3600" dirty="0"/>
              <a:t>✓</a:t>
            </a:r>
          </a:p>
        </p:txBody>
      </p:sp>
      <p:sp>
        <p:nvSpPr>
          <p:cNvPr id="14" name="TextBox 13"/>
          <p:cNvSpPr txBox="1"/>
          <p:nvPr/>
        </p:nvSpPr>
        <p:spPr>
          <a:xfrm>
            <a:off x="5047289" y="3561595"/>
            <a:ext cx="1179095" cy="646331"/>
          </a:xfrm>
          <a:prstGeom prst="rect">
            <a:avLst/>
          </a:prstGeom>
          <a:noFill/>
        </p:spPr>
        <p:txBody>
          <a:bodyPr wrap="square" rtlCol="0">
            <a:spAutoFit/>
          </a:bodyPr>
          <a:lstStyle/>
          <a:p>
            <a:r>
              <a:rPr lang="en-US" sz="3600" dirty="0"/>
              <a:t>✓</a:t>
            </a:r>
          </a:p>
        </p:txBody>
      </p:sp>
      <p:sp>
        <p:nvSpPr>
          <p:cNvPr id="15" name="TextBox 14"/>
          <p:cNvSpPr txBox="1"/>
          <p:nvPr/>
        </p:nvSpPr>
        <p:spPr>
          <a:xfrm>
            <a:off x="5046308" y="3942017"/>
            <a:ext cx="1179095" cy="646331"/>
          </a:xfrm>
          <a:prstGeom prst="rect">
            <a:avLst/>
          </a:prstGeom>
          <a:noFill/>
        </p:spPr>
        <p:txBody>
          <a:bodyPr wrap="square" rtlCol="0">
            <a:spAutoFit/>
          </a:bodyPr>
          <a:lstStyle/>
          <a:p>
            <a:r>
              <a:rPr lang="en-US" sz="3600" dirty="0"/>
              <a:t>✓</a:t>
            </a:r>
          </a:p>
        </p:txBody>
      </p:sp>
      <p:sp>
        <p:nvSpPr>
          <p:cNvPr id="16" name="TextBox 15"/>
          <p:cNvSpPr txBox="1"/>
          <p:nvPr/>
        </p:nvSpPr>
        <p:spPr>
          <a:xfrm>
            <a:off x="5045327" y="4485983"/>
            <a:ext cx="1179095" cy="646331"/>
          </a:xfrm>
          <a:prstGeom prst="rect">
            <a:avLst/>
          </a:prstGeom>
          <a:noFill/>
        </p:spPr>
        <p:txBody>
          <a:bodyPr wrap="square" rtlCol="0">
            <a:spAutoFit/>
          </a:bodyPr>
          <a:lstStyle/>
          <a:p>
            <a:r>
              <a:rPr lang="en-US" sz="3600" dirty="0"/>
              <a:t>✓</a:t>
            </a:r>
          </a:p>
        </p:txBody>
      </p:sp>
      <p:sp>
        <p:nvSpPr>
          <p:cNvPr id="17" name="TextBox 16"/>
          <p:cNvSpPr txBox="1"/>
          <p:nvPr/>
        </p:nvSpPr>
        <p:spPr>
          <a:xfrm>
            <a:off x="5046308" y="4859241"/>
            <a:ext cx="1179095" cy="646331"/>
          </a:xfrm>
          <a:prstGeom prst="rect">
            <a:avLst/>
          </a:prstGeom>
          <a:noFill/>
        </p:spPr>
        <p:txBody>
          <a:bodyPr wrap="square" rtlCol="0">
            <a:spAutoFit/>
          </a:bodyPr>
          <a:lstStyle/>
          <a:p>
            <a:r>
              <a:rPr lang="en-US" sz="3600" dirty="0"/>
              <a:t>✓</a:t>
            </a:r>
          </a:p>
        </p:txBody>
      </p:sp>
      <p:sp>
        <p:nvSpPr>
          <p:cNvPr id="18" name="TextBox 17"/>
          <p:cNvSpPr txBox="1"/>
          <p:nvPr/>
        </p:nvSpPr>
        <p:spPr>
          <a:xfrm>
            <a:off x="5045327" y="5403207"/>
            <a:ext cx="1179095"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39634502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434685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Template project structure on the Open Science Framework: </a:t>
            </a:r>
            <a:r>
              <a:rPr lang="en-US" dirty="0" smtClean="0">
                <a:hlinkClick r:id="rId2"/>
              </a:rPr>
              <a:t>www.osf.io/4sdn3</a:t>
            </a:r>
            <a:endParaRPr lang="en-US" dirty="0" smtClean="0"/>
          </a:p>
          <a:p>
            <a:r>
              <a:rPr lang="en-US" dirty="0" smtClean="0"/>
              <a:t>Data audit </a:t>
            </a:r>
            <a:r>
              <a:rPr lang="en-US" dirty="0"/>
              <a:t>guidelines </a:t>
            </a:r>
            <a:r>
              <a:rPr lang="en-US" dirty="0">
                <a:hlinkClick r:id="rId3"/>
              </a:rPr>
              <a:t>https://www.tilburguniversity.edu/research/social-and-behavioral-sciences/download-guideline-datapackage-tsb</a:t>
            </a:r>
            <a:r>
              <a:rPr lang="en-US" dirty="0" smtClean="0">
                <a:hlinkClick r:id="rId3"/>
              </a:rPr>
              <a:t>/</a:t>
            </a:r>
            <a:r>
              <a:rPr lang="en-US" dirty="0" smtClean="0"/>
              <a:t> </a:t>
            </a:r>
          </a:p>
          <a:p>
            <a:r>
              <a:rPr lang="en-US" dirty="0" smtClean="0"/>
              <a:t>I am always prepared to help out with reproducibility of research</a:t>
            </a:r>
          </a:p>
          <a:p>
            <a:pPr lvl="1"/>
            <a:r>
              <a:rPr lang="en-US" dirty="0" smtClean="0">
                <a:hlinkClick r:id="rId4"/>
              </a:rPr>
              <a:t>chjh@protonmail.com</a:t>
            </a:r>
            <a:r>
              <a:rPr lang="en-US" dirty="0" smtClean="0"/>
              <a:t> </a:t>
            </a:r>
            <a:endParaRPr lang="en-US" dirty="0"/>
          </a:p>
          <a:p>
            <a:pPr lvl="1"/>
            <a:r>
              <a:rPr lang="en-US" dirty="0" smtClean="0"/>
              <a:t>@</a:t>
            </a:r>
            <a:r>
              <a:rPr lang="en-US" dirty="0" err="1" smtClean="0"/>
              <a:t>chartgerink</a:t>
            </a:r>
            <a:endParaRPr lang="en-US" dirty="0" smtClean="0"/>
          </a:p>
          <a:p>
            <a:pPr lvl="1"/>
            <a:r>
              <a:rPr lang="en-US" dirty="0" smtClean="0"/>
              <a:t>P1.174B</a:t>
            </a:r>
          </a:p>
          <a:p>
            <a:pPr lvl="1"/>
            <a:r>
              <a:rPr lang="en-US" dirty="0" smtClean="0"/>
              <a:t>Coffee machine</a:t>
            </a:r>
          </a:p>
          <a:p>
            <a:endParaRPr lang="en-US" dirty="0" smtClean="0"/>
          </a:p>
          <a:p>
            <a:endParaRPr lang="en-US" dirty="0"/>
          </a:p>
        </p:txBody>
      </p:sp>
    </p:spTree>
    <p:extLst>
      <p:ext uri="{BB962C8B-B14F-4D97-AF65-F5344CB8AC3E}">
        <p14:creationId xmlns:p14="http://schemas.microsoft.com/office/powerpoint/2010/main" val="135673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008" y="1165589"/>
            <a:ext cx="6914147" cy="4615193"/>
          </a:xfrm>
          <a:prstGeom prst="rect">
            <a:avLst/>
          </a:prstGeom>
        </p:spPr>
      </p:pic>
      <p:sp>
        <p:nvSpPr>
          <p:cNvPr id="2" name="TextBox 1"/>
          <p:cNvSpPr txBox="1"/>
          <p:nvPr/>
        </p:nvSpPr>
        <p:spPr>
          <a:xfrm>
            <a:off x="216569" y="1751468"/>
            <a:ext cx="2911642" cy="1077218"/>
          </a:xfrm>
          <a:prstGeom prst="rect">
            <a:avLst/>
          </a:prstGeom>
          <a:noFill/>
        </p:spPr>
        <p:txBody>
          <a:bodyPr wrap="square" rtlCol="0">
            <a:spAutoFit/>
          </a:bodyPr>
          <a:lstStyle/>
          <a:p>
            <a:r>
              <a:rPr lang="en-US" sz="3200" dirty="0" smtClean="0"/>
              <a:t>Which </a:t>
            </a:r>
            <a:r>
              <a:rPr lang="en-US" sz="3200" dirty="0" err="1" smtClean="0"/>
              <a:t>datafile</a:t>
            </a:r>
            <a:r>
              <a:rPr lang="en-US" sz="3200" dirty="0" smtClean="0"/>
              <a:t>?</a:t>
            </a:r>
            <a:endParaRPr lang="en-US" sz="3200" dirty="0"/>
          </a:p>
        </p:txBody>
      </p:sp>
      <p:sp>
        <p:nvSpPr>
          <p:cNvPr id="4" name="TextBox 3"/>
          <p:cNvSpPr txBox="1"/>
          <p:nvPr/>
        </p:nvSpPr>
        <p:spPr>
          <a:xfrm>
            <a:off x="216569" y="3719532"/>
            <a:ext cx="2911642" cy="1077218"/>
          </a:xfrm>
          <a:prstGeom prst="rect">
            <a:avLst/>
          </a:prstGeom>
          <a:noFill/>
        </p:spPr>
        <p:txBody>
          <a:bodyPr wrap="square" rtlCol="0">
            <a:spAutoFit/>
          </a:bodyPr>
          <a:lstStyle/>
          <a:p>
            <a:r>
              <a:rPr lang="en-US" sz="3200" dirty="0" smtClean="0"/>
              <a:t>Which analyses?</a:t>
            </a:r>
            <a:endParaRPr lang="en-US" sz="3200" dirty="0"/>
          </a:p>
        </p:txBody>
      </p:sp>
      <p:sp>
        <p:nvSpPr>
          <p:cNvPr id="5" name="TextBox 4"/>
          <p:cNvSpPr txBox="1"/>
          <p:nvPr/>
        </p:nvSpPr>
        <p:spPr>
          <a:xfrm>
            <a:off x="4838700" y="-14680"/>
            <a:ext cx="2911642" cy="1077218"/>
          </a:xfrm>
          <a:prstGeom prst="rect">
            <a:avLst/>
          </a:prstGeom>
          <a:noFill/>
        </p:spPr>
        <p:txBody>
          <a:bodyPr wrap="square" rtlCol="0">
            <a:spAutoFit/>
          </a:bodyPr>
          <a:lstStyle/>
          <a:p>
            <a:r>
              <a:rPr lang="en-US" sz="3200" dirty="0" smtClean="0"/>
              <a:t>Which data selection?</a:t>
            </a:r>
            <a:endParaRPr lang="en-US" sz="3200" dirty="0"/>
          </a:p>
        </p:txBody>
      </p:sp>
      <p:sp>
        <p:nvSpPr>
          <p:cNvPr id="6" name="TextBox 5"/>
          <p:cNvSpPr txBox="1"/>
          <p:nvPr/>
        </p:nvSpPr>
        <p:spPr>
          <a:xfrm>
            <a:off x="4254164" y="5780782"/>
            <a:ext cx="3755858" cy="1077218"/>
          </a:xfrm>
          <a:prstGeom prst="rect">
            <a:avLst/>
          </a:prstGeom>
          <a:noFill/>
        </p:spPr>
        <p:txBody>
          <a:bodyPr wrap="square" rtlCol="0">
            <a:spAutoFit/>
          </a:bodyPr>
          <a:lstStyle/>
          <a:p>
            <a:r>
              <a:rPr lang="en-US" sz="3200" dirty="0" smtClean="0"/>
              <a:t>Which variable transformations?</a:t>
            </a:r>
            <a:endParaRPr lang="en-US" sz="3200" dirty="0"/>
          </a:p>
        </p:txBody>
      </p:sp>
      <p:sp>
        <p:nvSpPr>
          <p:cNvPr id="7" name="TextBox 6"/>
          <p:cNvSpPr txBox="1"/>
          <p:nvPr/>
        </p:nvSpPr>
        <p:spPr>
          <a:xfrm>
            <a:off x="9601197" y="4065499"/>
            <a:ext cx="2911642" cy="1077218"/>
          </a:xfrm>
          <a:prstGeom prst="rect">
            <a:avLst/>
          </a:prstGeom>
          <a:noFill/>
        </p:spPr>
        <p:txBody>
          <a:bodyPr wrap="square" rtlCol="0">
            <a:spAutoFit/>
          </a:bodyPr>
          <a:lstStyle/>
          <a:p>
            <a:r>
              <a:rPr lang="en-US" sz="3200" dirty="0" smtClean="0"/>
              <a:t>Which covariates?</a:t>
            </a:r>
            <a:endParaRPr lang="en-US" sz="3200" dirty="0"/>
          </a:p>
        </p:txBody>
      </p:sp>
      <p:sp>
        <p:nvSpPr>
          <p:cNvPr id="8" name="TextBox 7"/>
          <p:cNvSpPr txBox="1"/>
          <p:nvPr/>
        </p:nvSpPr>
        <p:spPr>
          <a:xfrm>
            <a:off x="9589167" y="1402070"/>
            <a:ext cx="2911642" cy="1569660"/>
          </a:xfrm>
          <a:prstGeom prst="rect">
            <a:avLst/>
          </a:prstGeom>
          <a:noFill/>
        </p:spPr>
        <p:txBody>
          <a:bodyPr wrap="square" rtlCol="0">
            <a:spAutoFit/>
          </a:bodyPr>
          <a:lstStyle/>
          <a:p>
            <a:r>
              <a:rPr lang="en-US" sz="3200" dirty="0" smtClean="0"/>
              <a:t>Which secondary analyses?</a:t>
            </a:r>
            <a:endParaRPr lang="en-US" sz="3200" dirty="0"/>
          </a:p>
        </p:txBody>
      </p:sp>
    </p:spTree>
    <p:extLst>
      <p:ext uri="{BB962C8B-B14F-4D97-AF65-F5344CB8AC3E}">
        <p14:creationId xmlns:p14="http://schemas.microsoft.com/office/powerpoint/2010/main" val="170590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90" y="600074"/>
            <a:ext cx="3839077" cy="5758616"/>
          </a:xfrm>
          <a:prstGeom prst="rect">
            <a:avLst/>
          </a:prstGeom>
        </p:spPr>
      </p:pic>
    </p:spTree>
    <p:extLst>
      <p:ext uri="{BB962C8B-B14F-4D97-AF65-F5344CB8AC3E}">
        <p14:creationId xmlns:p14="http://schemas.microsoft.com/office/powerpoint/2010/main" val="409762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1683</TotalTime>
  <Words>1989</Words>
  <Application>Microsoft Office PowerPoint</Application>
  <PresentationFormat>Widescreen</PresentationFormat>
  <Paragraphs>365</Paragraphs>
  <Slides>79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Century Gothic</vt:lpstr>
      <vt:lpstr>Wingdings</vt:lpstr>
      <vt:lpstr>Wingdings 3</vt:lpstr>
      <vt:lpstr>Ion</vt:lpstr>
      <vt:lpstr>Research Project management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Don’t be like Harold</vt:lpstr>
      <vt:lpstr>VSNU: Information presented must be verifiable. If research results are published it must be clear what the data and conclusions are based upon, where they have been taken from and where they can be verified.</vt:lpstr>
      <vt:lpstr>Ask ourselves continuously:  Can my future-self or anyone else reproduce this result within a reasonable amount of time?</vt:lpstr>
      <vt:lpstr>Ensure that project is...</vt:lpstr>
      <vt:lpstr>PowerPoint Presentation</vt:lpstr>
      <vt:lpstr>Structuring the project</vt:lpstr>
      <vt:lpstr>Structuring the project</vt:lpstr>
      <vt:lpstr>Structuring the project</vt:lpstr>
      <vt:lpstr>Structuring the project</vt:lpstr>
      <vt:lpstr>Structuring the project</vt:lpstr>
      <vt:lpstr>Structuring the project</vt:lpstr>
      <vt:lpstr>Structuring the project</vt:lpstr>
      <vt:lpstr>Structuring the project</vt:lpstr>
      <vt:lpstr>Would you feel confident giving your project folder to a co-author?</vt:lpstr>
      <vt:lpstr>Logging changes</vt:lpstr>
      <vt:lpstr>Logging changes</vt:lpstr>
      <vt:lpstr>Logging changes</vt:lpstr>
      <vt:lpstr>Version control</vt:lpstr>
      <vt:lpstr>Version control = track changes for files</vt:lpstr>
      <vt:lpstr>PowerPoint Presentation</vt:lpstr>
      <vt:lpstr>PowerPoint Presentation</vt:lpstr>
      <vt:lpstr>PowerPoint Presentation</vt:lpstr>
      <vt:lpstr>PowerPoint Presentation</vt:lpstr>
      <vt:lpstr>PowerPoint Presentation</vt:lpstr>
      <vt:lpstr>PowerPoint Presentation</vt:lpstr>
      <vt:lpstr>How to version control</vt:lpstr>
      <vt:lpstr>How to version control</vt:lpstr>
      <vt:lpstr>PowerPoint Presentation</vt:lpstr>
      <vt:lpstr>PowerPoint Presentation</vt:lpstr>
      <vt:lpstr>Can you provide a documented account of your process?</vt:lpstr>
      <vt:lpstr>Sharing research</vt:lpstr>
      <vt:lpstr>PowerPoint Presentation</vt:lpstr>
      <vt:lpstr>PowerPoint Presentation</vt:lpstr>
      <vt:lpstr>Are the research files directly available to someone else if you were to fall ill?</vt:lpstr>
      <vt:lpstr>PowerPoint Presentation</vt:lpstr>
      <vt:lpstr>Reproducible</vt:lpstr>
      <vt:lpstr>Reproducible</vt:lpstr>
      <vt:lpstr>Reproducible</vt:lpstr>
      <vt:lpstr>Reproducible</vt:lpstr>
      <vt:lpstr>Reproducible</vt:lpstr>
      <vt:lpstr>Reproducible</vt:lpstr>
      <vt:lpstr>Reproducible</vt:lpstr>
      <vt:lpstr>PowerPoint Presentation</vt:lpstr>
      <vt:lpstr>Reproducible</vt:lpstr>
      <vt:lpstr>Future proof</vt:lpstr>
      <vt:lpstr>Future proof</vt:lpstr>
      <vt:lpstr>Future proof</vt:lpstr>
      <vt:lpstr>Future proof</vt:lpstr>
      <vt:lpstr>Future proof</vt:lpstr>
      <vt:lpstr>Future proof</vt:lpstr>
      <vt:lpstr>Future proof</vt:lpstr>
      <vt:lpstr>Future proof</vt:lpstr>
      <vt:lpstr>Future proof</vt:lpstr>
      <vt:lpstr>Can you still use these files in 10 years?</vt:lpstr>
      <vt:lpstr>Back-ups</vt:lpstr>
      <vt:lpstr>PowerPoint Presentation</vt:lpstr>
      <vt:lpstr>PowerPoint Presentation</vt:lpstr>
      <vt:lpstr>If your hard drive is stolen, crashes, are you in trouble?</vt:lpstr>
      <vt:lpstr>Ask yourself...</vt:lpstr>
      <vt:lpstr>Data package</vt:lpstr>
      <vt:lpstr>Data package</vt:lpstr>
      <vt:lpstr>Data package</vt:lpstr>
      <vt:lpstr>PowerPoint Presentation</vt:lpstr>
      <vt:lpstr>Resources</vt:lpstr>
    </vt:vector>
  </TitlesOfParts>
  <Company>Tilburg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101</dc:title>
  <dc:creator>C.H.J. Hartgerink</dc:creator>
  <cp:lastModifiedBy>C.H.J. Hartgerink</cp:lastModifiedBy>
  <cp:revision>44</cp:revision>
  <dcterms:created xsi:type="dcterms:W3CDTF">2016-01-18T12:45:57Z</dcterms:created>
  <dcterms:modified xsi:type="dcterms:W3CDTF">2016-01-20T11:05:58Z</dcterms:modified>
</cp:coreProperties>
</file>