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1753865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E4A"/>
    <a:srgbClr val="2B5F5F"/>
    <a:srgbClr val="8AD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4564" autoAdjust="0"/>
  </p:normalViewPr>
  <p:slideViewPr>
    <p:cSldViewPr snapToGrid="0">
      <p:cViewPr>
        <p:scale>
          <a:sx n="33" d="100"/>
          <a:sy n="33" d="100"/>
        </p:scale>
        <p:origin x="912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5248B-B6AF-4661-95D0-95E56E789FE3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6ACC2-2784-40C3-ACA0-C65F99C64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plot(c(0.1512,</a:t>
            </a:r>
          </a:p>
          <a:p>
            <a:r>
              <a:rPr lang="en-US" dirty="0" smtClean="0"/>
              <a:t>       0.1746,</a:t>
            </a:r>
          </a:p>
          <a:p>
            <a:r>
              <a:rPr lang="en-US" dirty="0" smtClean="0"/>
              <a:t>       0.2008,</a:t>
            </a:r>
          </a:p>
          <a:p>
            <a:r>
              <a:rPr lang="en-US" dirty="0" smtClean="0"/>
              <a:t>       0.2077,</a:t>
            </a:r>
          </a:p>
          <a:p>
            <a:r>
              <a:rPr lang="en-US" dirty="0" smtClean="0"/>
              <a:t>       0.2287,</a:t>
            </a:r>
          </a:p>
          <a:p>
            <a:r>
              <a:rPr lang="en-US" dirty="0" smtClean="0"/>
              <a:t>       0.2510,</a:t>
            </a:r>
          </a:p>
          <a:p>
            <a:r>
              <a:rPr lang="en-US" dirty="0" smtClean="0"/>
              <a:t>       0.2585,</a:t>
            </a:r>
          </a:p>
          <a:p>
            <a:r>
              <a:rPr lang="en-US" dirty="0" smtClean="0"/>
              <a:t>       0.2801,</a:t>
            </a:r>
          </a:p>
          <a:p>
            <a:r>
              <a:rPr lang="en-US" dirty="0" smtClean="0"/>
              <a:t>       0.2984,</a:t>
            </a:r>
          </a:p>
          <a:p>
            <a:r>
              <a:rPr lang="en-US" dirty="0" smtClean="0"/>
              <a:t>       0.3035,</a:t>
            </a:r>
          </a:p>
          <a:p>
            <a:r>
              <a:rPr lang="en-US" dirty="0" smtClean="0"/>
              <a:t>       0.3624,</a:t>
            </a:r>
          </a:p>
          <a:p>
            <a:r>
              <a:rPr lang="en-US" dirty="0" smtClean="0"/>
              <a:t>       0.4291,</a:t>
            </a:r>
          </a:p>
          <a:p>
            <a:r>
              <a:rPr lang="en-US" dirty="0" smtClean="0"/>
              <a:t>       0.4898,</a:t>
            </a:r>
          </a:p>
          <a:p>
            <a:r>
              <a:rPr lang="en-US" dirty="0" smtClean="0"/>
              <a:t>       0.5308,</a:t>
            </a:r>
          </a:p>
          <a:p>
            <a:r>
              <a:rPr lang="en-US" dirty="0" smtClean="0"/>
              <a:t>       0.5780,</a:t>
            </a:r>
          </a:p>
          <a:p>
            <a:r>
              <a:rPr lang="en-US" dirty="0" smtClean="0"/>
              <a:t>       0.6214,</a:t>
            </a:r>
          </a:p>
          <a:p>
            <a:r>
              <a:rPr lang="en-US" dirty="0" smtClean="0"/>
              <a:t>       0.6538,</a:t>
            </a:r>
          </a:p>
          <a:p>
            <a:r>
              <a:rPr lang="en-US" dirty="0" smtClean="0"/>
              <a:t>       0.6855),</a:t>
            </a:r>
          </a:p>
          <a:p>
            <a:r>
              <a:rPr lang="en-US" dirty="0" smtClean="0"/>
              <a:t>    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</a:t>
            </a:r>
          </a:p>
          <a:p>
            <a:r>
              <a:rPr lang="en-US" dirty="0" smtClean="0"/>
              <a:t>     type = 'o',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ylim</a:t>
            </a:r>
            <a:r>
              <a:rPr lang="en-US" dirty="0" smtClean="0"/>
              <a:t> = c(0,1),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xlab</a:t>
            </a:r>
            <a:r>
              <a:rPr lang="en-US" dirty="0" smtClean="0"/>
              <a:t> = "</a:t>
            </a:r>
            <a:r>
              <a:rPr lang="en-US" dirty="0" err="1" smtClean="0"/>
              <a:t>Nr</a:t>
            </a:r>
            <a:r>
              <a:rPr lang="en-US" dirty="0" smtClean="0"/>
              <a:t> of nonsignificant results",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ylab</a:t>
            </a:r>
            <a:r>
              <a:rPr lang="en-US" dirty="0" smtClean="0"/>
              <a:t> = "Power",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pch</a:t>
            </a:r>
            <a:r>
              <a:rPr lang="en-US" dirty="0" smtClean="0"/>
              <a:t> = 1,</a:t>
            </a:r>
          </a:p>
          <a:p>
            <a:r>
              <a:rPr lang="en-US" dirty="0" smtClean="0"/>
              <a:t>     las = 1)</a:t>
            </a:r>
          </a:p>
          <a:p>
            <a:r>
              <a:rPr lang="en-US" dirty="0" err="1" smtClean="0"/>
              <a:t>abline</a:t>
            </a:r>
            <a:r>
              <a:rPr lang="en-US" dirty="0" smtClean="0"/>
              <a:t>(h = .8, </a:t>
            </a:r>
            <a:r>
              <a:rPr lang="en-US" dirty="0" err="1" smtClean="0"/>
              <a:t>lty</a:t>
            </a:r>
            <a:r>
              <a:rPr lang="en-US" dirty="0" smtClean="0"/>
              <a:t> = 2)</a:t>
            </a:r>
          </a:p>
          <a:p>
            <a:endParaRPr lang="en-US" dirty="0" smtClean="0"/>
          </a:p>
          <a:p>
            <a:r>
              <a:rPr lang="en-US" dirty="0" smtClean="0"/>
              <a:t>lines(c(0.2110,</a:t>
            </a:r>
          </a:p>
          <a:p>
            <a:r>
              <a:rPr lang="en-US" dirty="0" smtClean="0"/>
              <a:t>        0.2667,</a:t>
            </a:r>
          </a:p>
          <a:p>
            <a:r>
              <a:rPr lang="en-US" dirty="0" smtClean="0"/>
              <a:t>        0.3167,</a:t>
            </a:r>
          </a:p>
          <a:p>
            <a:r>
              <a:rPr lang="en-US" dirty="0" smtClean="0"/>
              <a:t>        0.352,</a:t>
            </a:r>
          </a:p>
          <a:p>
            <a:r>
              <a:rPr lang="en-US" dirty="0" smtClean="0"/>
              <a:t>        0.3897,</a:t>
            </a:r>
          </a:p>
          <a:p>
            <a:r>
              <a:rPr lang="en-US" dirty="0" smtClean="0"/>
              <a:t>        0.4336,</a:t>
            </a:r>
          </a:p>
          <a:p>
            <a:r>
              <a:rPr lang="en-US" dirty="0" smtClean="0"/>
              <a:t>        0.4710,</a:t>
            </a:r>
          </a:p>
          <a:p>
            <a:r>
              <a:rPr lang="en-US" dirty="0" smtClean="0"/>
              <a:t>        0.5136,</a:t>
            </a:r>
          </a:p>
          <a:p>
            <a:r>
              <a:rPr lang="en-US" dirty="0" smtClean="0"/>
              <a:t>        0.5298,</a:t>
            </a:r>
          </a:p>
          <a:p>
            <a:r>
              <a:rPr lang="en-US" dirty="0" smtClean="0"/>
              <a:t>        0.5702,</a:t>
            </a:r>
          </a:p>
          <a:p>
            <a:r>
              <a:rPr lang="en-US" dirty="0" smtClean="0"/>
              <a:t>        0.6912,</a:t>
            </a:r>
          </a:p>
          <a:p>
            <a:r>
              <a:rPr lang="en-US" dirty="0" smtClean="0"/>
              <a:t>        0.7804,</a:t>
            </a:r>
          </a:p>
          <a:p>
            <a:r>
              <a:rPr lang="en-US" dirty="0" smtClean="0"/>
              <a:t>        0.852,</a:t>
            </a:r>
          </a:p>
          <a:p>
            <a:r>
              <a:rPr lang="en-US" dirty="0" smtClean="0"/>
              <a:t>        0.8936,</a:t>
            </a:r>
          </a:p>
          <a:p>
            <a:r>
              <a:rPr lang="en-US" dirty="0" smtClean="0"/>
              <a:t>        0.9303,</a:t>
            </a:r>
          </a:p>
          <a:p>
            <a:r>
              <a:rPr lang="en-US" dirty="0" smtClean="0"/>
              <a:t>        0.9530,</a:t>
            </a:r>
          </a:p>
          <a:p>
            <a:r>
              <a:rPr lang="en-US" dirty="0" smtClean="0"/>
              <a:t>        0.9661,</a:t>
            </a:r>
          </a:p>
          <a:p>
            <a:r>
              <a:rPr lang="en-US" dirty="0" smtClean="0"/>
              <a:t>        0.9762),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2, type = 'o')</a:t>
            </a:r>
          </a:p>
          <a:p>
            <a:endParaRPr lang="en-US" dirty="0" smtClean="0"/>
          </a:p>
          <a:p>
            <a:r>
              <a:rPr lang="en-US" dirty="0" smtClean="0"/>
              <a:t>lines(c(0.3410,</a:t>
            </a:r>
          </a:p>
          <a:p>
            <a:r>
              <a:rPr lang="en-US" dirty="0" smtClean="0"/>
              <a:t>        0.4591,</a:t>
            </a:r>
          </a:p>
          <a:p>
            <a:r>
              <a:rPr lang="en-US" dirty="0" smtClean="0"/>
              <a:t>        0.5717,</a:t>
            </a:r>
          </a:p>
          <a:p>
            <a:r>
              <a:rPr lang="en-US" dirty="0" smtClean="0"/>
              <a:t>        0.6587,</a:t>
            </a:r>
          </a:p>
          <a:p>
            <a:r>
              <a:rPr lang="en-US" dirty="0" smtClean="0"/>
              <a:t>        0.7194,</a:t>
            </a:r>
          </a:p>
          <a:p>
            <a:r>
              <a:rPr lang="en-US" dirty="0" smtClean="0"/>
              <a:t>        0.7842,</a:t>
            </a:r>
          </a:p>
          <a:p>
            <a:r>
              <a:rPr lang="en-US" dirty="0" smtClean="0"/>
              <a:t>        0.8336,</a:t>
            </a:r>
          </a:p>
          <a:p>
            <a:r>
              <a:rPr lang="en-US" dirty="0" smtClean="0"/>
              <a:t>        0.8709,</a:t>
            </a:r>
          </a:p>
          <a:p>
            <a:r>
              <a:rPr lang="en-US" dirty="0" smtClean="0"/>
              <a:t>        0.8945,</a:t>
            </a:r>
          </a:p>
          <a:p>
            <a:r>
              <a:rPr lang="en-US" dirty="0" smtClean="0"/>
              <a:t>        0.9178,</a:t>
            </a:r>
          </a:p>
          <a:p>
            <a:r>
              <a:rPr lang="en-US" dirty="0" smtClean="0"/>
              <a:t>        0.9798,</a:t>
            </a:r>
          </a:p>
          <a:p>
            <a:r>
              <a:rPr lang="en-US" dirty="0" smtClean="0"/>
              <a:t>        0.9958,</a:t>
            </a:r>
          </a:p>
          <a:p>
            <a:r>
              <a:rPr lang="en-US" dirty="0" smtClean="0"/>
              <a:t>        0.9995,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3, type = 'o')</a:t>
            </a:r>
          </a:p>
          <a:p>
            <a:r>
              <a:rPr lang="en-US" dirty="0" smtClean="0"/>
              <a:t>lines(c(0.5752,</a:t>
            </a:r>
          </a:p>
          <a:p>
            <a:r>
              <a:rPr lang="en-US" dirty="0" smtClean="0"/>
              <a:t>        0.7793,</a:t>
            </a:r>
          </a:p>
          <a:p>
            <a:r>
              <a:rPr lang="en-US" dirty="0" smtClean="0"/>
              <a:t>        0.8935,</a:t>
            </a:r>
          </a:p>
          <a:p>
            <a:r>
              <a:rPr lang="en-US" dirty="0" smtClean="0"/>
              <a:t>        0.9482,</a:t>
            </a:r>
          </a:p>
          <a:p>
            <a:r>
              <a:rPr lang="en-US" dirty="0" smtClean="0"/>
              <a:t>        0.9748,</a:t>
            </a:r>
          </a:p>
          <a:p>
            <a:r>
              <a:rPr lang="en-US" dirty="0" smtClean="0"/>
              <a:t>        0.9899,</a:t>
            </a:r>
          </a:p>
          <a:p>
            <a:r>
              <a:rPr lang="en-US" dirty="0" smtClean="0"/>
              <a:t>        0.9953,</a:t>
            </a:r>
          </a:p>
          <a:p>
            <a:r>
              <a:rPr lang="en-US" dirty="0" smtClean="0"/>
              <a:t>        0.9979,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1, type = 'o', col = "grey")</a:t>
            </a:r>
          </a:p>
          <a:p>
            <a:r>
              <a:rPr lang="en-US" dirty="0" smtClean="0"/>
              <a:t>lines(c(0.8516,</a:t>
            </a:r>
          </a:p>
          <a:p>
            <a:r>
              <a:rPr lang="en-US" dirty="0" smtClean="0"/>
              <a:t>        0.9778,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2, type = 'o', col = "grey")</a:t>
            </a:r>
          </a:p>
          <a:p>
            <a:r>
              <a:rPr lang="en-US" dirty="0" smtClean="0"/>
              <a:t>lines(c(0.9833,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1,</a:t>
            </a:r>
          </a:p>
          <a:p>
            <a:r>
              <a:rPr lang="en-US" dirty="0" smtClean="0"/>
              <a:t>        1), x = c(1:10, </a:t>
            </a:r>
            <a:r>
              <a:rPr lang="en-US" dirty="0" err="1" smtClean="0"/>
              <a:t>seq</a:t>
            </a:r>
            <a:r>
              <a:rPr lang="en-US" dirty="0" smtClean="0"/>
              <a:t>(15, 50, 5)), </a:t>
            </a:r>
            <a:r>
              <a:rPr lang="en-US" dirty="0" err="1" smtClean="0"/>
              <a:t>pch</a:t>
            </a:r>
            <a:r>
              <a:rPr lang="en-US" dirty="0" smtClean="0"/>
              <a:t> = 3, type = 'o', col = "grey")</a:t>
            </a:r>
          </a:p>
          <a:p>
            <a:endParaRPr lang="en-US" dirty="0" smtClean="0"/>
          </a:p>
          <a:p>
            <a:r>
              <a:rPr lang="en-US" dirty="0" smtClean="0"/>
              <a:t>legend(x = 30, y = .4,</a:t>
            </a:r>
          </a:p>
          <a:p>
            <a:r>
              <a:rPr lang="en-US" dirty="0" smtClean="0"/>
              <a:t>       legend = c("r = .1, N = 33",</a:t>
            </a:r>
          </a:p>
          <a:p>
            <a:r>
              <a:rPr lang="en-US" dirty="0" smtClean="0"/>
              <a:t>                  "r = .1, N = 62",</a:t>
            </a:r>
          </a:p>
          <a:p>
            <a:r>
              <a:rPr lang="en-US" dirty="0" smtClean="0"/>
              <a:t>                  "r = .1, N = 119",</a:t>
            </a:r>
          </a:p>
          <a:p>
            <a:r>
              <a:rPr lang="en-US" dirty="0" smtClean="0"/>
              <a:t>                  "r = .25, N = 33",</a:t>
            </a:r>
          </a:p>
          <a:p>
            <a:r>
              <a:rPr lang="en-US" dirty="0" smtClean="0"/>
              <a:t>                  "r = .25, N = 62",</a:t>
            </a:r>
          </a:p>
          <a:p>
            <a:r>
              <a:rPr lang="en-US" dirty="0" smtClean="0"/>
              <a:t>                  "r = .25, N = 119"), </a:t>
            </a:r>
            <a:r>
              <a:rPr lang="en-US" dirty="0" err="1" smtClean="0"/>
              <a:t>pch</a:t>
            </a:r>
            <a:r>
              <a:rPr lang="en-US" dirty="0" smtClean="0"/>
              <a:t> = c(1, 2, 3, 1, 2, 3),</a:t>
            </a:r>
          </a:p>
          <a:p>
            <a:r>
              <a:rPr lang="en-US" dirty="0" smtClean="0"/>
              <a:t>       col = c(rep("black", 3), rep("grey", 3)),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6ACC2-2784-40C3-ACA0-C65F99C64C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35" y="9036359"/>
            <a:ext cx="21921612" cy="20781364"/>
          </a:xfrm>
        </p:spPr>
        <p:txBody>
          <a:bodyPr anchor="b"/>
          <a:lstStyle>
            <a:lvl1pPr>
              <a:defRPr sz="238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735" y="29817708"/>
            <a:ext cx="21921612" cy="537649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7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29962553"/>
            <a:ext cx="21921608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8735" y="4280376"/>
            <a:ext cx="21921612" cy="227229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9" y="33499812"/>
            <a:ext cx="21921605" cy="3081471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5" y="9036350"/>
            <a:ext cx="21921612" cy="12365532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2828674"/>
            <a:ext cx="21921612" cy="14743518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4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573" y="9036350"/>
            <a:ext cx="19869099" cy="14501188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94825" y="23537538"/>
            <a:ext cx="18081556" cy="213565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4635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7154344"/>
            <a:ext cx="21921612" cy="10463142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1233" y="6062013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75538" y="16313782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20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4" y="19499498"/>
            <a:ext cx="21921615" cy="10318216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148" y="12365532"/>
            <a:ext cx="731957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0621" y="16645908"/>
            <a:ext cx="7271097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6430" y="12365532"/>
            <a:ext cx="7293181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620215" y="16645908"/>
            <a:ext cx="7319394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12365532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7696687" y="16645908"/>
            <a:ext cx="7282930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1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621" y="26532023"/>
            <a:ext cx="730264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0621" y="13792324"/>
            <a:ext cx="730264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0621" y="30128735"/>
            <a:ext cx="7302644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627" y="26532023"/>
            <a:ext cx="727898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660624" y="13792324"/>
            <a:ext cx="727898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657263" y="30128728"/>
            <a:ext cx="728862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26532023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7696683" y="13792324"/>
            <a:ext cx="7282930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7696380" y="30128716"/>
            <a:ext cx="729257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7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26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26421" y="2685156"/>
            <a:ext cx="4353198" cy="36363382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621" y="4825909"/>
            <a:ext cx="18437989" cy="34222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17861330"/>
            <a:ext cx="21921608" cy="119563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465" y="12860955"/>
            <a:ext cx="10919846" cy="2618758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4916" y="12832975"/>
            <a:ext cx="10919853" cy="2621555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1889934"/>
            <a:ext cx="10919843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0465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4919" y="11889934"/>
            <a:ext cx="10919846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4919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2" y="9036350"/>
            <a:ext cx="8447731" cy="9036350"/>
          </a:xfrm>
        </p:spPr>
        <p:txBody>
          <a:bodyPr anchor="b"/>
          <a:lstStyle>
            <a:lvl1pPr algn="l">
              <a:defRPr sz="79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271" y="9036350"/>
            <a:ext cx="12906078" cy="28535842"/>
          </a:xfrm>
        </p:spPr>
        <p:txBody>
          <a:bodyPr anchor="ctr">
            <a:normAutofit/>
          </a:bodyPr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19531208"/>
            <a:ext cx="8447731" cy="180726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9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133" y="11572819"/>
            <a:ext cx="12650013" cy="9829062"/>
          </a:xfrm>
        </p:spPr>
        <p:txBody>
          <a:bodyPr anchor="b">
            <a:normAutofit/>
          </a:bodyPr>
          <a:lstStyle>
            <a:lvl1pPr algn="l">
              <a:defRPr sz="1191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61631" y="7133961"/>
            <a:ext cx="7949313" cy="285358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22828673"/>
            <a:ext cx="12630326" cy="8560753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4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0857026" y="10463142"/>
            <a:ext cx="9334857" cy="1759710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8838679" y="-2853584"/>
            <a:ext cx="5298162" cy="998754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0857026" y="38047789"/>
            <a:ext cx="3279815" cy="61827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09845" y="16645908"/>
            <a:ext cx="13876139" cy="261578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780486" y="18072700"/>
            <a:ext cx="7821097" cy="1474351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5645344" y="0"/>
            <a:ext cx="2270641" cy="6862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844" y="2825610"/>
            <a:ext cx="23359923" cy="8741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2813202"/>
            <a:ext cx="22221867" cy="261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363968" y="11749201"/>
            <a:ext cx="6182760" cy="7570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4982624" y="20703163"/>
            <a:ext cx="24090661" cy="757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714170" y="1845820"/>
            <a:ext cx="2081961" cy="47914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27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0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1513767" rtl="0" eaLnBrk="1" latinLnBrk="0" hangingPunct="1">
        <a:spcBef>
          <a:spcPct val="0"/>
        </a:spcBef>
        <a:buNone/>
        <a:defRPr sz="13906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27" indent="-1135327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622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459873" indent="-946106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9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78442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529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298192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81195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325728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83949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1353265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867031" indent="-756885" algn="l" defTabSz="1513767" rtl="0" eaLnBrk="1" latinLnBrk="0" hangingPunct="1">
        <a:spcBef>
          <a:spcPts val="331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6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53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30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5077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84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613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38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10150" algn="l" defTabSz="151376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823900"/>
            <a:ext cx="30376814" cy="3979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343" y="752171"/>
            <a:ext cx="28563149" cy="1139267"/>
          </a:xfrm>
        </p:spPr>
        <p:txBody>
          <a:bodyPr/>
          <a:lstStyle/>
          <a:p>
            <a:pPr algn="ctr"/>
            <a:r>
              <a:rPr lang="en-US" sz="8500" dirty="0" smtClean="0">
                <a:latin typeface="Gill Sans MT" panose="020B0502020104020203" pitchFamily="34" charset="0"/>
              </a:rPr>
              <a:t>Too good to be false: Nonsignificant results revisited</a:t>
            </a:r>
            <a:endParaRPr lang="en-US" sz="8500"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4926" y="2015007"/>
            <a:ext cx="23715982" cy="895964"/>
          </a:xfrm>
        </p:spPr>
        <p:txBody>
          <a:bodyPr>
            <a:noAutofit/>
          </a:bodyPr>
          <a:lstStyle/>
          <a:p>
            <a:pPr algn="ctr"/>
            <a:r>
              <a:rPr lang="en-US" sz="5600" dirty="0" smtClean="0">
                <a:latin typeface="Gill Sans MT" panose="020B0502020104020203" pitchFamily="34" charset="0"/>
              </a:rPr>
              <a:t>Chris HJ Hartgerink, Jelte M </a:t>
            </a:r>
            <a:r>
              <a:rPr lang="en-US" sz="5600" dirty="0">
                <a:latin typeface="Gill Sans MT" panose="020B0502020104020203" pitchFamily="34" charset="0"/>
              </a:rPr>
              <a:t>Wicherts, Marcel ALM van </a:t>
            </a:r>
            <a:r>
              <a:rPr lang="en-US" sz="5600" dirty="0" err="1">
                <a:latin typeface="Gill Sans MT" panose="020B0502020104020203" pitchFamily="34" charset="0"/>
              </a:rPr>
              <a:t>Assen</a:t>
            </a:r>
            <a:endParaRPr lang="en-US" sz="5600" dirty="0">
              <a:latin typeface="Gill Sans MT" panose="020B05020201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156156"/>
            <a:ext cx="30275213" cy="0"/>
          </a:xfrm>
          <a:prstGeom prst="line">
            <a:avLst/>
          </a:prstGeom>
          <a:ln>
            <a:solidFill>
              <a:srgbClr val="8AD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1058" y="3669166"/>
            <a:ext cx="13779596" cy="176465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lIns="108000" tIns="396000" rIns="1080000" bIns="72000" numCol="1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Highlights</a:t>
            </a:r>
            <a:endParaRPr lang="en-US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990600" indent="-457200" algn="just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Relatively more nonsignificant </a:t>
            </a:r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</a:rPr>
              <a:t>results are reported in psychology papers now than </a:t>
            </a: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in 1985</a:t>
            </a:r>
            <a:endParaRPr 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990600" indent="-457200" algn="just" defTabSz="179388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How many papers reporting nonsignificant results contain evidence for ≥1 false negative?</a:t>
            </a:r>
          </a:p>
          <a:p>
            <a:pPr marL="990600" indent="-457200" algn="just" defTabSz="179388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Applied the Fisher method, which is a powerful method to detect presence of false negatives among nonsignificant </a:t>
            </a:r>
            <a:r>
              <a:rPr lang="en-US" sz="4800" i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</a:t>
            </a: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-values (3 </a:t>
            </a:r>
            <a:r>
              <a:rPr lang="en-US" sz="4800" i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</a:t>
            </a:r>
            <a:r>
              <a:rPr lang="en-US" sz="4800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s</a:t>
            </a: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when medium population effect)</a:t>
            </a:r>
          </a:p>
          <a:p>
            <a:pPr marL="990600" indent="-457200" algn="just" defTabSz="179388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</a:rPr>
              <a:t>Using distributions of </a:t>
            </a:r>
            <a:r>
              <a:rPr lang="en-US" sz="4800" i="1" dirty="0">
                <a:solidFill>
                  <a:schemeClr val="bg1"/>
                </a:solidFill>
                <a:latin typeface="Gill Sans MT" panose="020B0502020104020203" pitchFamily="34" charset="0"/>
              </a:rPr>
              <a:t>p</a:t>
            </a:r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</a:rPr>
              <a:t>-values is great! See also </a:t>
            </a:r>
            <a:r>
              <a:rPr lang="en-US" sz="4800" i="1" dirty="0">
                <a:solidFill>
                  <a:schemeClr val="bg1"/>
                </a:solidFill>
                <a:latin typeface="Gill Sans MT" panose="020B0502020104020203" pitchFamily="34" charset="0"/>
              </a:rPr>
              <a:t>p</a:t>
            </a:r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</a:rPr>
              <a:t>-uniform (Van </a:t>
            </a:r>
            <a:r>
              <a:rPr lang="en-US" sz="4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Assen</a:t>
            </a:r>
            <a:r>
              <a:rPr lang="en-US" sz="4800" dirty="0">
                <a:solidFill>
                  <a:schemeClr val="bg1"/>
                </a:solidFill>
                <a:latin typeface="Gill Sans MT" panose="020B0502020104020203" pitchFamily="34" charset="0"/>
              </a:rPr>
              <a:t> et al., 2015)</a:t>
            </a:r>
          </a:p>
          <a:p>
            <a:pPr marL="990600" indent="-457200" algn="just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2 out of 3 psychology papers has sufficient evidence for at least one false negative nonsignificant result.</a:t>
            </a:r>
          </a:p>
          <a:p>
            <a:pPr marL="990600" indent="-457200" algn="just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False negatives problematic, just like false positives; can solve both by increasing the sample </a:t>
            </a: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size.</a:t>
            </a:r>
            <a:endParaRPr lang="en-US" sz="4800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990600" indent="-457200" algn="just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Sample sizes have hardly changed in psychology since 1985.</a:t>
            </a:r>
          </a:p>
          <a:p>
            <a:pPr marL="990600" indent="-457200" algn="just">
              <a:buFont typeface="Arial" panose="020B0604020202020204" pitchFamily="34" charset="0"/>
              <a:buChar char="•"/>
            </a:pPr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Nonsignificant replications in Reproducibility Project: Psychology (RPP) do not allow strong conclusions about true underlying effect.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82459" y="22904325"/>
                <a:ext cx="7636001" cy="327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5400" dirty="0" smtClean="0">
                    <a:latin typeface="Gill Sans MT" panose="020B0502020104020203" pitchFamily="34" charset="0"/>
                  </a:rPr>
                  <a:t>Adjusted Fisher method</a:t>
                </a:r>
                <a:endParaRPr lang="en-US" sz="5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5400" i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unc>
                            <m:func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54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5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5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5400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5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59" y="22904325"/>
                <a:ext cx="7636001" cy="3276731"/>
              </a:xfrm>
              <a:prstGeom prst="rect">
                <a:avLst/>
              </a:prstGeom>
              <a:blipFill rotWithShape="0">
                <a:blip r:embed="rId3"/>
                <a:stretch>
                  <a:fillRect t="-5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57633" y="26601300"/>
            <a:ext cx="11079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Gill Sans MT" panose="020B0502020104020203" pitchFamily="34" charset="0"/>
              </a:rPr>
              <a:t>H</a:t>
            </a:r>
            <a:r>
              <a:rPr lang="en-US" sz="4000" i="1" baseline="-25000" dirty="0" smtClean="0">
                <a:latin typeface="Gill Sans MT" panose="020B0502020104020203" pitchFamily="34" charset="0"/>
              </a:rPr>
              <a:t>0</a:t>
            </a:r>
            <a:r>
              <a:rPr lang="en-US" sz="4000" dirty="0" smtClean="0">
                <a:latin typeface="Gill Sans MT" panose="020B0502020104020203" pitchFamily="34" charset="0"/>
              </a:rPr>
              <a:t>: </a:t>
            </a:r>
            <a:r>
              <a:rPr lang="en-US" sz="4000" i="1" dirty="0" smtClean="0">
                <a:latin typeface="Gill Sans MT" panose="020B0502020104020203" pitchFamily="34" charset="0"/>
              </a:rPr>
              <a:t>p</a:t>
            </a:r>
            <a:r>
              <a:rPr lang="en-US" sz="4000" dirty="0" smtClean="0">
                <a:latin typeface="Gill Sans MT" panose="020B0502020104020203" pitchFamily="34" charset="0"/>
              </a:rPr>
              <a:t>-values are uniformly distributed (i.e., no effect)</a:t>
            </a:r>
          </a:p>
          <a:p>
            <a:r>
              <a:rPr lang="en-US" sz="4000" i="1" dirty="0" smtClean="0">
                <a:latin typeface="Gill Sans MT" panose="020B0502020104020203" pitchFamily="34" charset="0"/>
              </a:rPr>
              <a:t>H</a:t>
            </a:r>
            <a:r>
              <a:rPr lang="en-US" sz="4000" i="1" baseline="-25000" dirty="0" smtClean="0">
                <a:latin typeface="Gill Sans MT" panose="020B0502020104020203" pitchFamily="34" charset="0"/>
              </a:rPr>
              <a:t>1</a:t>
            </a:r>
            <a:r>
              <a:rPr lang="en-US" sz="4000" dirty="0" smtClean="0">
                <a:latin typeface="Gill Sans MT" panose="020B0502020104020203" pitchFamily="34" charset="0"/>
              </a:rPr>
              <a:t>: </a:t>
            </a:r>
            <a:r>
              <a:rPr lang="en-US" sz="4000" i="1" dirty="0" smtClean="0">
                <a:latin typeface="Gill Sans MT" panose="020B0502020104020203" pitchFamily="34" charset="0"/>
              </a:rPr>
              <a:t>p-</a:t>
            </a:r>
            <a:r>
              <a:rPr lang="en-US" sz="4000" dirty="0" smtClean="0">
                <a:latin typeface="Gill Sans MT" panose="020B0502020104020203" pitchFamily="34" charset="0"/>
              </a:rPr>
              <a:t>values are right-skew distributed (i.e., an effect)</a:t>
            </a:r>
          </a:p>
          <a:p>
            <a:endParaRPr lang="en-US" sz="4000" i="1" dirty="0">
              <a:latin typeface="Gill Sans MT" panose="020B0502020104020203" pitchFamily="34" charset="0"/>
            </a:endParaRPr>
          </a:p>
          <a:p>
            <a:r>
              <a:rPr lang="en-US" sz="4000" i="1" dirty="0" smtClean="0">
                <a:latin typeface="Gill Sans MT" panose="020B0502020104020203" pitchFamily="34" charset="0"/>
              </a:rPr>
              <a:t>K</a:t>
            </a:r>
            <a:r>
              <a:rPr lang="en-US" sz="4000" dirty="0" smtClean="0">
                <a:latin typeface="Gill Sans MT" panose="020B0502020104020203" pitchFamily="34" charset="0"/>
              </a:rPr>
              <a:t> = the number of nonsignificant results</a:t>
            </a:r>
            <a:endParaRPr lang="en-US" sz="4000" i="1" dirty="0"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337" y="21699488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Testing for false negatives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11287" y="3571336"/>
            <a:ext cx="11474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Application 1 – false negatives in </a:t>
            </a:r>
            <a:r>
              <a:rPr lang="en-US" sz="6600" dirty="0"/>
              <a:t>ψ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75823" y="4753493"/>
            <a:ext cx="1275542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54,595 nonsignificant </a:t>
            </a:r>
            <a:r>
              <a:rPr lang="en-US" sz="4000" i="1" dirty="0" smtClean="0">
                <a:latin typeface="Gill Sans MT" panose="020B0502020104020203" pitchFamily="34" charset="0"/>
              </a:rPr>
              <a:t>p</a:t>
            </a:r>
            <a:r>
              <a:rPr lang="en-US" sz="4000" dirty="0" smtClean="0">
                <a:latin typeface="Gill Sans MT" panose="020B0502020104020203" pitchFamily="34" charset="0"/>
              </a:rPr>
              <a:t>-values extracted from 6,591 papers in 8 well-known psychology journals (data from Nuijten et al., 2015)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66.7% of the 6,951 papers show evidence for at least one false negative, varying across journals (49.4%-81.3%), and dependent on the number of nonsignificant results reported (</a:t>
            </a:r>
            <a:r>
              <a:rPr lang="en-US" sz="4000" i="1" dirty="0" smtClean="0">
                <a:latin typeface="Gill Sans MT" panose="020B0502020104020203" pitchFamily="34" charset="0"/>
              </a:rPr>
              <a:t>r</a:t>
            </a:r>
            <a:r>
              <a:rPr lang="en-US" sz="4000" dirty="0" smtClean="0">
                <a:latin typeface="Gill Sans MT" panose="020B0502020104020203" pitchFamily="34" charset="0"/>
              </a:rPr>
              <a:t> = .617)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More nonsignificant results reported throughout the years, but less evidence for false negatives. Data indicate more smaller effects are reported over time.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 smtClean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6000" dirty="0"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62332" y="29769327"/>
            <a:ext cx="11474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Simulation study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0484" y="31015054"/>
            <a:ext cx="110799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smtClean="0">
                <a:latin typeface="Gill Sans MT" panose="020B0502020104020203" pitchFamily="34" charset="0"/>
              </a:rPr>
              <a:t>How many nonsignificant results needed to get &gt; .8 power to detect a false negative among a set of nonsignificant </a:t>
            </a:r>
            <a:r>
              <a:rPr lang="en-US" sz="4000" dirty="0" smtClean="0">
                <a:latin typeface="Gill Sans MT" panose="020B0502020104020203" pitchFamily="34" charset="0"/>
              </a:rPr>
              <a:t>p</a:t>
            </a:r>
            <a:r>
              <a:rPr lang="en-US" sz="4000" i="1" dirty="0" smtClean="0">
                <a:latin typeface="Gill Sans MT" panose="020B0502020104020203" pitchFamily="34" charset="0"/>
              </a:rPr>
              <a:t>-values?</a:t>
            </a:r>
          </a:p>
        </p:txBody>
      </p:sp>
      <p:pic>
        <p:nvPicPr>
          <p:cNvPr id="1027" name="Picture 3" descr="http://nanc.nesochina.org/images/stories/tilburg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454" y="39211779"/>
            <a:ext cx="892492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4.googleusercontent.com/lyAAKFHH3ihnDF9HtNnoRkdy4_zWHZkd82iNs5M7Z5_oH7r4JPUrF-eCqtEz6VJeVhHJK7daghiY1AgPL5PsYgC1dnBFBvGAauasdD9V8pU4um3v2oBeWy27AJjGzHUzijAqeEioxAeUy2O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162" y="11181639"/>
            <a:ext cx="10684496" cy="76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790007" y="19178954"/>
            <a:ext cx="137486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 </a:t>
            </a:r>
            <a:r>
              <a:rPr lang="en-US" sz="3200" i="1" dirty="0" smtClean="0"/>
              <a:t>1. </a:t>
            </a:r>
            <a:r>
              <a:rPr lang="en-US" sz="3200" dirty="0"/>
              <a:t>Proportion of papers reporting nonsignificant results in a given year, showing evidence for false negative results. Larger point size indicates a higher mean number of nonsignificant results reported in that year.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962"/>
              </p:ext>
            </p:extLst>
          </p:nvPr>
        </p:nvGraphicFramePr>
        <p:xfrm>
          <a:off x="1960484" y="33621007"/>
          <a:ext cx="10536150" cy="3387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9986"/>
                <a:gridCol w="1818422"/>
                <a:gridCol w="1818422"/>
                <a:gridCol w="2139320"/>
              </a:tblGrid>
              <a:tr h="87425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4000" b="1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N=33</a:t>
                      </a:r>
                      <a:endParaRPr lang="en-US" sz="4400" b="1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N=62</a:t>
                      </a:r>
                      <a:endParaRPr lang="en-US" sz="4400" b="1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N=119</a:t>
                      </a:r>
                      <a:endParaRPr lang="en-US" sz="4400" b="1" i="0" u="none" strike="noStrike" dirty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7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r = .1 (small)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&gt;50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25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37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r = </a:t>
                      </a:r>
                      <a:r>
                        <a:rPr lang="en-US" sz="4400" u="none" strike="noStrike" dirty="0" smtClean="0">
                          <a:effectLst/>
                        </a:rPr>
                        <a:t>.25 </a:t>
                      </a:r>
                      <a:r>
                        <a:rPr lang="en-US" sz="4400" u="none" strike="noStrike" dirty="0">
                          <a:effectLst/>
                        </a:rPr>
                        <a:t>(medium)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37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u="none" strike="noStrike" dirty="0">
                          <a:effectLst/>
                        </a:rPr>
                        <a:t>r = </a:t>
                      </a:r>
                      <a:r>
                        <a:rPr lang="en-US" sz="4400" u="none" strike="noStrike" dirty="0" smtClean="0">
                          <a:effectLst/>
                        </a:rPr>
                        <a:t>.5 </a:t>
                      </a:r>
                      <a:r>
                        <a:rPr lang="en-US" sz="4400" u="none" strike="noStrike" dirty="0">
                          <a:effectLst/>
                        </a:rPr>
                        <a:t>(strong)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 smtClean="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r>
                        <a:rPr lang="en-US" sz="4400" u="none" strike="noStrike" dirty="0"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r>
                        <a:rPr lang="en-US" sz="4400" b="1" u="none" strike="noStrike" dirty="0" smtClean="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400" b="1" u="none" strike="noStrike" dirty="0">
                          <a:effectLst/>
                          <a:latin typeface="Gill Sans MT" panose="020B0502020104020203" pitchFamily="34" charset="0"/>
                        </a:rPr>
                        <a:t> </a:t>
                      </a:r>
                      <a:r>
                        <a:rPr lang="en-US" sz="4400" b="1" u="none" strike="noStrike" dirty="0" smtClean="0"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lang="en-US" sz="44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411287" y="31015054"/>
            <a:ext cx="11474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Application 2 – nonsignificant replications in RPP</a:t>
            </a:r>
            <a:endParaRPr lang="en-US" sz="4800" dirty="0"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75823" y="33218602"/>
            <a:ext cx="127554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Of the 100 replications, 64 statistically nonsignificant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Of the 63 with test statistics, what would be the 95% confidence interval of false negatives when imposing a small, medium, or strong population effect?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</a:rPr>
              <a:t>Small (r = .1) </a:t>
            </a:r>
            <a:r>
              <a:rPr lang="en-US" sz="4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 0-63 false negatives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Medium (r = .3)  0-21 false negatives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Gill Sans MT" panose="020B0502020104020203" pitchFamily="34" charset="0"/>
                <a:sym typeface="Wingdings" panose="05000000000000000000" pitchFamily="2" charset="2"/>
              </a:rPr>
              <a:t>Strong (r = .5)  0-13 false negatives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4000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682" y="21482147"/>
            <a:ext cx="8473456" cy="72629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516902" y="28952374"/>
            <a:ext cx="13748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Figure </a:t>
            </a:r>
            <a:r>
              <a:rPr lang="en-US" sz="3200" i="1" dirty="0" smtClean="0"/>
              <a:t>2. </a:t>
            </a:r>
            <a:r>
              <a:rPr lang="en-US" sz="3200" dirty="0"/>
              <a:t>Sample size development throughout 1985-2013, based on degrees of freedom across 258,050 test results. P25 = 25th percentile. P50 = 50th percentile (i.e., median). P75 = 75th percentile.</a:t>
            </a:r>
          </a:p>
        </p:txBody>
      </p:sp>
    </p:spTree>
    <p:extLst>
      <p:ext uri="{BB962C8B-B14F-4D97-AF65-F5344CB8AC3E}">
        <p14:creationId xmlns:p14="http://schemas.microsoft.com/office/powerpoint/2010/main" val="4290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869</TotalTime>
  <Words>1086</Words>
  <Application>Microsoft Office PowerPoint</Application>
  <PresentationFormat>Custom</PresentationFormat>
  <Paragraphs>177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Gill Sans MT</vt:lpstr>
      <vt:lpstr>Wingdings</vt:lpstr>
      <vt:lpstr>Wingdings 3</vt:lpstr>
      <vt:lpstr>Ion</vt:lpstr>
      <vt:lpstr>Too good to be false: Nonsignificant results revisited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good to be false: Nonsignificant results revisited</dc:title>
  <dc:creator>C.H.J. Hartgerink</dc:creator>
  <cp:lastModifiedBy>C.H.J. Hartgerink</cp:lastModifiedBy>
  <cp:revision>34</cp:revision>
  <dcterms:created xsi:type="dcterms:W3CDTF">2015-11-05T12:08:37Z</dcterms:created>
  <dcterms:modified xsi:type="dcterms:W3CDTF">2015-12-01T13:35:52Z</dcterms:modified>
</cp:coreProperties>
</file>