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71" r:id="rId8"/>
    <p:sldId id="272" r:id="rId9"/>
    <p:sldId id="273" r:id="rId10"/>
    <p:sldId id="278" r:id="rId11"/>
    <p:sldId id="291" r:id="rId12"/>
    <p:sldId id="270" r:id="rId13"/>
    <p:sldId id="277" r:id="rId14"/>
    <p:sldId id="264" r:id="rId15"/>
    <p:sldId id="267" r:id="rId16"/>
    <p:sldId id="280" r:id="rId17"/>
    <p:sldId id="292" r:id="rId18"/>
    <p:sldId id="285" r:id="rId19"/>
    <p:sldId id="284" r:id="rId20"/>
    <p:sldId id="293" r:id="rId21"/>
    <p:sldId id="275" r:id="rId22"/>
    <p:sldId id="279" r:id="rId23"/>
    <p:sldId id="281" r:id="rId24"/>
    <p:sldId id="259" r:id="rId25"/>
    <p:sldId id="260" r:id="rId26"/>
    <p:sldId id="265" r:id="rId27"/>
    <p:sldId id="282" r:id="rId28"/>
    <p:sldId id="266" r:id="rId29"/>
    <p:sldId id="283" r:id="rId30"/>
    <p:sldId id="286" r:id="rId31"/>
    <p:sldId id="288" r:id="rId32"/>
    <p:sldId id="289" r:id="rId33"/>
    <p:sldId id="268" r:id="rId34"/>
    <p:sldId id="269" r:id="rId35"/>
    <p:sldId id="287"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3/30/2016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3/30/2016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3/30/2016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Copyright </a:t>
            </a:r>
            <a:r>
              <a:rPr lang="en-US" dirty="0" err="1" smtClean="0"/>
              <a:t>en</a:t>
            </a:r>
            <a:r>
              <a:rPr lang="en-US" dirty="0" smtClean="0"/>
              <a:t> </a:t>
            </a:r>
            <a:r>
              <a:rPr lang="en-US" dirty="0" err="1" smtClean="0"/>
              <a:t>academische</a:t>
            </a:r>
            <a:r>
              <a:rPr lang="en-US" dirty="0" smtClean="0"/>
              <a:t> </a:t>
            </a:r>
            <a:r>
              <a:rPr lang="en-US" dirty="0" err="1" smtClean="0"/>
              <a:t>vrijheid</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Masterclass copyright</a:t>
            </a:r>
          </a:p>
          <a:p>
            <a:r>
              <a:rPr lang="en-US" dirty="0" smtClean="0"/>
              <a:t>Chris HJ </a:t>
            </a:r>
            <a:r>
              <a:rPr lang="en-US" dirty="0" err="1" smtClean="0"/>
              <a:t>hartgerink</a:t>
            </a:r>
            <a:endParaRPr lang="en-US" dirty="0" smtClean="0"/>
          </a:p>
          <a:p>
            <a:r>
              <a:rPr lang="en-US" dirty="0" smtClean="0"/>
              <a:t>KNAW, 31 </a:t>
            </a:r>
            <a:r>
              <a:rPr lang="en-US" dirty="0" err="1" smtClean="0"/>
              <a:t>maart</a:t>
            </a:r>
            <a:r>
              <a:rPr lang="en-US" dirty="0" smtClean="0"/>
              <a:t> 2016</a:t>
            </a:r>
            <a:endParaRPr lang="en-US" dirty="0"/>
          </a:p>
        </p:txBody>
      </p:sp>
    </p:spTree>
    <p:extLst>
      <p:ext uri="{BB962C8B-B14F-4D97-AF65-F5344CB8AC3E}">
        <p14:creationId xmlns:p14="http://schemas.microsoft.com/office/powerpoint/2010/main" val="2069428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2679140"/>
            <a:ext cx="9404723" cy="1499721"/>
          </a:xfrm>
        </p:spPr>
        <p:txBody>
          <a:bodyPr/>
          <a:lstStyle/>
          <a:p>
            <a:pPr algn="ctr"/>
            <a:r>
              <a:rPr lang="en-US" sz="7200" dirty="0" err="1" smtClean="0"/>
              <a:t>Gevolgen</a:t>
            </a:r>
            <a:r>
              <a:rPr lang="en-US" sz="7200" dirty="0" smtClean="0"/>
              <a:t>?</a:t>
            </a:r>
            <a:endParaRPr lang="en-US" sz="7200" dirty="0"/>
          </a:p>
        </p:txBody>
      </p:sp>
    </p:spTree>
    <p:extLst>
      <p:ext uri="{BB962C8B-B14F-4D97-AF65-F5344CB8AC3E}">
        <p14:creationId xmlns:p14="http://schemas.microsoft.com/office/powerpoint/2010/main" val="125826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090684"/>
            <a:ext cx="9404723" cy="2676632"/>
          </a:xfrm>
        </p:spPr>
        <p:txBody>
          <a:bodyPr/>
          <a:lstStyle/>
          <a:p>
            <a:pPr algn="ctr"/>
            <a:r>
              <a:rPr lang="en-US" sz="7200" dirty="0" err="1" smtClean="0"/>
              <a:t>Belemmert</a:t>
            </a:r>
            <a:r>
              <a:rPr lang="en-US" sz="7200" dirty="0" smtClean="0"/>
              <a:t> </a:t>
            </a:r>
            <a:r>
              <a:rPr lang="en-US" sz="7200" dirty="0" err="1" smtClean="0"/>
              <a:t>hergebruik</a:t>
            </a:r>
            <a:endParaRPr lang="en-US" sz="7200" dirty="0"/>
          </a:p>
        </p:txBody>
      </p:sp>
    </p:spTree>
    <p:extLst>
      <p:ext uri="{BB962C8B-B14F-4D97-AF65-F5344CB8AC3E}">
        <p14:creationId xmlns:p14="http://schemas.microsoft.com/office/powerpoint/2010/main" val="308078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676525" y="223837"/>
            <a:ext cx="6838950" cy="6410325"/>
          </a:xfrm>
          <a:prstGeom prst="rect">
            <a:avLst/>
          </a:prstGeom>
        </p:spPr>
      </p:pic>
    </p:spTree>
    <p:extLst>
      <p:ext uri="{BB962C8B-B14F-4D97-AF65-F5344CB8AC3E}">
        <p14:creationId xmlns:p14="http://schemas.microsoft.com/office/powerpoint/2010/main" val="4098278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83984" y="944562"/>
            <a:ext cx="7806645" cy="4857208"/>
          </a:xfrm>
          <a:prstGeom prst="rect">
            <a:avLst/>
          </a:prstGeom>
        </p:spPr>
      </p:pic>
      <p:sp>
        <p:nvSpPr>
          <p:cNvPr id="3" name="Rectangle 2"/>
          <p:cNvSpPr/>
          <p:nvPr/>
        </p:nvSpPr>
        <p:spPr>
          <a:xfrm>
            <a:off x="4310743" y="4397829"/>
            <a:ext cx="1291771" cy="4209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483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1590568"/>
            <a:ext cx="9404723" cy="3676864"/>
          </a:xfrm>
        </p:spPr>
        <p:txBody>
          <a:bodyPr/>
          <a:lstStyle/>
          <a:p>
            <a:pPr algn="ctr"/>
            <a:r>
              <a:rPr lang="en-US" sz="7200" dirty="0" err="1" smtClean="0"/>
              <a:t>Analyseren</a:t>
            </a:r>
            <a:r>
              <a:rPr lang="en-US" sz="7200" dirty="0" smtClean="0"/>
              <a:t> </a:t>
            </a:r>
            <a:r>
              <a:rPr lang="en-US" sz="7200" dirty="0" err="1" smtClean="0"/>
              <a:t>artikel</a:t>
            </a:r>
            <a:r>
              <a:rPr lang="en-US" sz="7200" dirty="0" smtClean="0"/>
              <a:t/>
            </a:r>
            <a:br>
              <a:rPr lang="en-US" sz="7200" dirty="0" smtClean="0"/>
            </a:br>
            <a:r>
              <a:rPr lang="en-US" sz="7200" dirty="0" err="1" smtClean="0"/>
              <a:t>vereist</a:t>
            </a:r>
            <a:r>
              <a:rPr lang="en-US" sz="7200" dirty="0" smtClean="0"/>
              <a:t> </a:t>
            </a:r>
            <a:r>
              <a:rPr lang="en-US" sz="7200" dirty="0" err="1" smtClean="0"/>
              <a:t>kopie</a:t>
            </a:r>
            <a:r>
              <a:rPr lang="en-US" sz="7200" dirty="0" smtClean="0"/>
              <a:t> </a:t>
            </a:r>
            <a:r>
              <a:rPr lang="en-US" sz="7200" dirty="0" err="1" smtClean="0"/>
              <a:t>artikel</a:t>
            </a:r>
            <a:r>
              <a:rPr lang="en-US" sz="7200" dirty="0" smtClean="0"/>
              <a:t> </a:t>
            </a:r>
            <a:br>
              <a:rPr lang="en-US" sz="7200" dirty="0" smtClean="0"/>
            </a:br>
            <a:r>
              <a:rPr lang="en-US" sz="7200" dirty="0" smtClean="0"/>
              <a:t>(= download)</a:t>
            </a:r>
            <a:endParaRPr lang="en-US" sz="7200" dirty="0"/>
          </a:p>
        </p:txBody>
      </p:sp>
    </p:spTree>
    <p:extLst>
      <p:ext uri="{BB962C8B-B14F-4D97-AF65-F5344CB8AC3E}">
        <p14:creationId xmlns:p14="http://schemas.microsoft.com/office/powerpoint/2010/main" val="3394312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611" y="47625"/>
            <a:ext cx="6229350" cy="6810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3452812"/>
            <a:ext cx="7647190" cy="2579461"/>
          </a:xfrm>
          <a:prstGeom prst="rect">
            <a:avLst/>
          </a:prstGeom>
        </p:spPr>
      </p:pic>
      <p:sp>
        <p:nvSpPr>
          <p:cNvPr id="6" name="Rectangle 5"/>
          <p:cNvSpPr/>
          <p:nvPr/>
        </p:nvSpPr>
        <p:spPr>
          <a:xfrm>
            <a:off x="5811611" y="1843314"/>
            <a:ext cx="5669189" cy="5660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69143" y="3452812"/>
            <a:ext cx="6429828" cy="168524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582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1634111"/>
            <a:ext cx="9404723" cy="3589778"/>
          </a:xfrm>
        </p:spPr>
        <p:txBody>
          <a:bodyPr/>
          <a:lstStyle/>
          <a:p>
            <a:pPr algn="ctr"/>
            <a:r>
              <a:rPr lang="en-US" sz="7200" dirty="0" smtClean="0"/>
              <a:t>Copyright </a:t>
            </a:r>
            <a:r>
              <a:rPr lang="en-US" sz="7200" dirty="0" err="1" smtClean="0"/>
              <a:t>belemmert</a:t>
            </a:r>
            <a:r>
              <a:rPr lang="en-US" sz="7200" dirty="0" smtClean="0"/>
              <a:t> </a:t>
            </a:r>
            <a:r>
              <a:rPr lang="en-US" sz="7200" dirty="0" err="1" smtClean="0">
                <a:sym typeface="Wingdings" panose="05000000000000000000" pitchFamily="2" charset="2"/>
              </a:rPr>
              <a:t>hergebruik</a:t>
            </a:r>
            <a:endParaRPr lang="en-US" sz="7200" dirty="0"/>
          </a:p>
        </p:txBody>
      </p:sp>
    </p:spTree>
    <p:extLst>
      <p:ext uri="{BB962C8B-B14F-4D97-AF65-F5344CB8AC3E}">
        <p14:creationId xmlns:p14="http://schemas.microsoft.com/office/powerpoint/2010/main" val="4021417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1634111"/>
            <a:ext cx="9404723" cy="3589778"/>
          </a:xfrm>
        </p:spPr>
        <p:txBody>
          <a:bodyPr/>
          <a:lstStyle/>
          <a:p>
            <a:pPr algn="ctr"/>
            <a:r>
              <a:rPr lang="en-US" sz="7200" dirty="0" smtClean="0"/>
              <a:t>Copyright </a:t>
            </a:r>
            <a:r>
              <a:rPr lang="en-US" sz="7200" dirty="0" err="1" smtClean="0"/>
              <a:t>belemmert</a:t>
            </a:r>
            <a:r>
              <a:rPr lang="en-US" sz="7200" dirty="0" smtClean="0"/>
              <a:t> </a:t>
            </a:r>
            <a:r>
              <a:rPr lang="en-US" sz="7200" dirty="0" err="1" smtClean="0">
                <a:sym typeface="Wingdings" panose="05000000000000000000" pitchFamily="2" charset="2"/>
              </a:rPr>
              <a:t>onderzoek</a:t>
            </a:r>
            <a:endParaRPr lang="en-US" sz="7200" dirty="0"/>
          </a:p>
        </p:txBody>
      </p:sp>
    </p:spTree>
    <p:extLst>
      <p:ext uri="{BB962C8B-B14F-4D97-AF65-F5344CB8AC3E}">
        <p14:creationId xmlns:p14="http://schemas.microsoft.com/office/powerpoint/2010/main" val="2772683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019" y="1865713"/>
            <a:ext cx="9883962" cy="3126574"/>
          </a:xfrm>
        </p:spPr>
        <p:txBody>
          <a:bodyPr/>
          <a:lstStyle/>
          <a:p>
            <a:r>
              <a:rPr lang="en-US" sz="3200" dirty="0" smtClean="0"/>
              <a:t>It is the policy of the APA to </a:t>
            </a:r>
            <a:r>
              <a:rPr lang="en-US" sz="3200" u="sng" dirty="0" smtClean="0"/>
              <a:t>own the copyrights </a:t>
            </a:r>
            <a:r>
              <a:rPr lang="en-US" sz="3200" dirty="0" smtClean="0"/>
              <a:t>to its publications, and to the contributions contained therein, in order to protect the interests of the Association, its authors, and their employers, and at the same time to </a:t>
            </a:r>
            <a:r>
              <a:rPr lang="en-US" sz="3200" u="sng" dirty="0" smtClean="0"/>
              <a:t>facilitate the appropriate reuse</a:t>
            </a:r>
            <a:r>
              <a:rPr lang="en-US" sz="3200" dirty="0" smtClean="0"/>
              <a:t> of this material by others.</a:t>
            </a:r>
            <a:endParaRPr lang="en-US" sz="3200" dirty="0"/>
          </a:p>
        </p:txBody>
      </p:sp>
    </p:spTree>
    <p:extLst>
      <p:ext uri="{BB962C8B-B14F-4D97-AF65-F5344CB8AC3E}">
        <p14:creationId xmlns:p14="http://schemas.microsoft.com/office/powerpoint/2010/main" val="856710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019" y="1865713"/>
            <a:ext cx="9883962" cy="3126574"/>
          </a:xfrm>
        </p:spPr>
        <p:txBody>
          <a:bodyPr/>
          <a:lstStyle/>
          <a:p>
            <a:r>
              <a:rPr lang="en-US" sz="3200" dirty="0" smtClean="0"/>
              <a:t>It is the policy of the APA to </a:t>
            </a:r>
            <a:r>
              <a:rPr lang="en-US" sz="3200" u="sng" dirty="0" smtClean="0"/>
              <a:t>own the copyrights </a:t>
            </a:r>
            <a:r>
              <a:rPr lang="en-US" sz="3200" dirty="0" smtClean="0"/>
              <a:t>to its publications, and to the contributions contained therein, in order to protect the interests of the Association</a:t>
            </a:r>
            <a:r>
              <a:rPr lang="en-US" sz="3200" strike="sngStrike" dirty="0" smtClean="0"/>
              <a:t>, its authors, and their employers,</a:t>
            </a:r>
            <a:r>
              <a:rPr lang="en-US" sz="3200" dirty="0" smtClean="0"/>
              <a:t> and at the same time to </a:t>
            </a:r>
            <a:r>
              <a:rPr lang="en-US" sz="3200" u="sng" dirty="0" smtClean="0"/>
              <a:t>facilitate the appropriate* reuse</a:t>
            </a:r>
            <a:r>
              <a:rPr lang="en-US" sz="3200" dirty="0" smtClean="0"/>
              <a:t> of this material by others.</a:t>
            </a:r>
            <a:br>
              <a:rPr lang="en-US" sz="3200" dirty="0" smtClean="0"/>
            </a:br>
            <a:r>
              <a:rPr lang="en-US" sz="3200" dirty="0"/>
              <a:t/>
            </a:r>
            <a:br>
              <a:rPr lang="en-US" sz="3200" dirty="0"/>
            </a:br>
            <a:r>
              <a:rPr lang="en-US" sz="3200" dirty="0" smtClean="0"/>
              <a:t>*as defined by the publisher</a:t>
            </a:r>
            <a:endParaRPr lang="en-US" sz="3200" dirty="0"/>
          </a:p>
        </p:txBody>
      </p:sp>
    </p:spTree>
    <p:extLst>
      <p:ext uri="{BB962C8B-B14F-4D97-AF65-F5344CB8AC3E}">
        <p14:creationId xmlns:p14="http://schemas.microsoft.com/office/powerpoint/2010/main" val="3030091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1608844"/>
            <a:ext cx="9404723" cy="3640311"/>
          </a:xfrm>
        </p:spPr>
        <p:txBody>
          <a:bodyPr/>
          <a:lstStyle/>
          <a:p>
            <a:pPr algn="ctr"/>
            <a:r>
              <a:rPr lang="en-US" sz="7200" dirty="0" smtClean="0"/>
              <a:t>Copyright </a:t>
            </a:r>
            <a:r>
              <a:rPr lang="en-US" sz="7200" dirty="0" err="1" smtClean="0"/>
              <a:t>en</a:t>
            </a:r>
            <a:r>
              <a:rPr lang="en-US" sz="7200" dirty="0" smtClean="0"/>
              <a:t> </a:t>
            </a:r>
            <a:r>
              <a:rPr lang="en-US" sz="7200" dirty="0" err="1" smtClean="0"/>
              <a:t>academische</a:t>
            </a:r>
            <a:r>
              <a:rPr lang="en-US" sz="7200" dirty="0" smtClean="0"/>
              <a:t> </a:t>
            </a:r>
            <a:r>
              <a:rPr lang="en-US" sz="7200" dirty="0" err="1" smtClean="0"/>
              <a:t>vrijheid</a:t>
            </a:r>
            <a:r>
              <a:rPr lang="en-US" sz="7200" dirty="0" smtClean="0"/>
              <a:t>?</a:t>
            </a:r>
            <a:endParaRPr lang="en-US" sz="7200" dirty="0"/>
          </a:p>
        </p:txBody>
      </p:sp>
    </p:spTree>
    <p:extLst>
      <p:ext uri="{BB962C8B-B14F-4D97-AF65-F5344CB8AC3E}">
        <p14:creationId xmlns:p14="http://schemas.microsoft.com/office/powerpoint/2010/main" val="192169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1641368"/>
            <a:ext cx="9404723" cy="3575264"/>
          </a:xfrm>
        </p:spPr>
        <p:txBody>
          <a:bodyPr/>
          <a:lstStyle/>
          <a:p>
            <a:pPr algn="ctr"/>
            <a:r>
              <a:rPr lang="en-US" sz="7200" dirty="0" err="1" smtClean="0"/>
              <a:t>Als</a:t>
            </a:r>
            <a:r>
              <a:rPr lang="en-US" sz="7200" dirty="0" smtClean="0"/>
              <a:t> </a:t>
            </a:r>
            <a:r>
              <a:rPr lang="en-US" sz="7200" dirty="0" err="1" smtClean="0"/>
              <a:t>onderzoekers</a:t>
            </a:r>
            <a:r>
              <a:rPr lang="en-US" sz="7200" dirty="0" smtClean="0"/>
              <a:t> </a:t>
            </a:r>
            <a:r>
              <a:rPr lang="en-US" sz="7200" dirty="0" err="1" smtClean="0"/>
              <a:t>auteursrechten</a:t>
            </a:r>
            <a:r>
              <a:rPr lang="en-US" sz="7200" dirty="0" smtClean="0"/>
              <a:t> </a:t>
            </a:r>
            <a:r>
              <a:rPr lang="en-US" sz="7200" dirty="0" err="1" smtClean="0"/>
              <a:t>behouden</a:t>
            </a:r>
            <a:endParaRPr lang="en-US" sz="7200" dirty="0"/>
          </a:p>
        </p:txBody>
      </p:sp>
    </p:spTree>
    <p:extLst>
      <p:ext uri="{BB962C8B-B14F-4D97-AF65-F5344CB8AC3E}">
        <p14:creationId xmlns:p14="http://schemas.microsoft.com/office/powerpoint/2010/main" val="1274116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673" y="837763"/>
            <a:ext cx="6644654" cy="4834138"/>
          </a:xfrm>
          <a:prstGeom prst="rect">
            <a:avLst/>
          </a:prstGeom>
        </p:spPr>
      </p:pic>
      <p:sp>
        <p:nvSpPr>
          <p:cNvPr id="6" name="TextBox 5"/>
          <p:cNvSpPr txBox="1"/>
          <p:nvPr/>
        </p:nvSpPr>
        <p:spPr>
          <a:xfrm>
            <a:off x="2888343" y="6023429"/>
            <a:ext cx="6386286" cy="646331"/>
          </a:xfrm>
          <a:prstGeom prst="rect">
            <a:avLst/>
          </a:prstGeom>
          <a:noFill/>
        </p:spPr>
        <p:txBody>
          <a:bodyPr wrap="square" rtlCol="0">
            <a:spAutoFit/>
          </a:bodyPr>
          <a:lstStyle/>
          <a:p>
            <a:r>
              <a:rPr lang="en-US" dirty="0" err="1" smtClean="0"/>
              <a:t>Deffrasnes</a:t>
            </a:r>
            <a:r>
              <a:rPr lang="en-US" dirty="0" smtClean="0"/>
              <a:t> et al. (2016). </a:t>
            </a:r>
            <a:r>
              <a:rPr lang="en-US" dirty="0"/>
              <a:t>PLOS Pathogens, doi:10.1371/journal.ppat.1005478</a:t>
            </a:r>
          </a:p>
        </p:txBody>
      </p:sp>
    </p:spTree>
    <p:extLst>
      <p:ext uri="{BB962C8B-B14F-4D97-AF65-F5344CB8AC3E}">
        <p14:creationId xmlns:p14="http://schemas.microsoft.com/office/powerpoint/2010/main" val="4264739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82" y="1257980"/>
            <a:ext cx="9484516" cy="4402592"/>
          </a:xfrm>
          <a:prstGeom prst="rect">
            <a:avLst/>
          </a:prstGeom>
        </p:spPr>
      </p:pic>
    </p:spTree>
    <p:extLst>
      <p:ext uri="{BB962C8B-B14F-4D97-AF65-F5344CB8AC3E}">
        <p14:creationId xmlns:p14="http://schemas.microsoft.com/office/powerpoint/2010/main" val="1461440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611" y="47625"/>
            <a:ext cx="6229350" cy="6810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0" y="3452812"/>
            <a:ext cx="7647190" cy="2579461"/>
          </a:xfrm>
          <a:prstGeom prst="rect">
            <a:avLst/>
          </a:prstGeom>
        </p:spPr>
      </p:pic>
      <p:cxnSp>
        <p:nvCxnSpPr>
          <p:cNvPr id="6" name="Straight Connector 5"/>
          <p:cNvCxnSpPr/>
          <p:nvPr/>
        </p:nvCxnSpPr>
        <p:spPr>
          <a:xfrm flipH="1">
            <a:off x="682171" y="159657"/>
            <a:ext cx="11074400" cy="62992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5771" y="188686"/>
            <a:ext cx="11765190" cy="644434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036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pbs.twimg.com/media/CWLTUVJWoAAKm1J.png: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2251529"/>
            <a:ext cx="11293248" cy="190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2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s://pbs.twimg.com/media/CWLTUVJWoAAKm1J.png:l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2251529"/>
            <a:ext cx="11293248" cy="19082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6057" y="3004457"/>
            <a:ext cx="11293248" cy="115528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1200" y="3106057"/>
            <a:ext cx="5225143" cy="304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60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2693654"/>
            <a:ext cx="9404723" cy="1470692"/>
          </a:xfrm>
        </p:spPr>
        <p:txBody>
          <a:bodyPr/>
          <a:lstStyle/>
          <a:p>
            <a:pPr algn="ctr"/>
            <a:r>
              <a:rPr lang="en-US" sz="7200" dirty="0" smtClean="0">
                <a:solidFill>
                  <a:schemeClr val="tx1"/>
                </a:solidFill>
              </a:rPr>
              <a:t>UK </a:t>
            </a:r>
            <a:r>
              <a:rPr lang="en-US" sz="7200" dirty="0">
                <a:solidFill>
                  <a:schemeClr val="tx1"/>
                </a:solidFill>
              </a:rPr>
              <a:t>= </a:t>
            </a:r>
            <a:r>
              <a:rPr lang="en-US" sz="7200" dirty="0">
                <a:solidFill>
                  <a:srgbClr val="92D050"/>
                </a:solidFill>
              </a:rPr>
              <a:t>✓</a:t>
            </a:r>
          </a:p>
        </p:txBody>
      </p:sp>
    </p:spTree>
    <p:extLst>
      <p:ext uri="{BB962C8B-B14F-4D97-AF65-F5344CB8AC3E}">
        <p14:creationId xmlns:p14="http://schemas.microsoft.com/office/powerpoint/2010/main" val="1424433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1647998"/>
            <a:ext cx="9404723" cy="3562003"/>
          </a:xfrm>
        </p:spPr>
        <p:txBody>
          <a:bodyPr/>
          <a:lstStyle/>
          <a:p>
            <a:pPr algn="ctr"/>
            <a:r>
              <a:rPr lang="en-US" sz="7200" dirty="0" smtClean="0">
                <a:solidFill>
                  <a:schemeClr val="tx1"/>
                </a:solidFill>
              </a:rPr>
              <a:t>UK </a:t>
            </a:r>
            <a:r>
              <a:rPr lang="en-US" sz="7200" dirty="0">
                <a:solidFill>
                  <a:schemeClr val="tx1"/>
                </a:solidFill>
              </a:rPr>
              <a:t>= </a:t>
            </a:r>
            <a:r>
              <a:rPr lang="en-US" sz="7200" dirty="0" smtClean="0">
                <a:solidFill>
                  <a:srgbClr val="92D050"/>
                </a:solidFill>
              </a:rPr>
              <a:t>✓</a:t>
            </a:r>
            <a:br>
              <a:rPr lang="en-US" sz="7200" dirty="0" smtClean="0">
                <a:solidFill>
                  <a:srgbClr val="92D050"/>
                </a:solidFill>
              </a:rPr>
            </a:br>
            <a:r>
              <a:rPr lang="en-US" sz="7200" dirty="0" err="1" smtClean="0">
                <a:solidFill>
                  <a:schemeClr val="tx1"/>
                </a:solidFill>
              </a:rPr>
              <a:t>Onderzoek</a:t>
            </a:r>
            <a:r>
              <a:rPr lang="en-US" sz="7200" dirty="0" smtClean="0">
                <a:solidFill>
                  <a:schemeClr val="tx1"/>
                </a:solidFill>
              </a:rPr>
              <a:t> &gt; copyright</a:t>
            </a:r>
            <a:endParaRPr lang="en-US" sz="7200" dirty="0">
              <a:solidFill>
                <a:schemeClr val="tx1"/>
              </a:solidFill>
            </a:endParaRPr>
          </a:p>
        </p:txBody>
      </p:sp>
    </p:spTree>
    <p:extLst>
      <p:ext uri="{BB962C8B-B14F-4D97-AF65-F5344CB8AC3E}">
        <p14:creationId xmlns:p14="http://schemas.microsoft.com/office/powerpoint/2010/main" val="2912747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2693654"/>
            <a:ext cx="9404723" cy="1470692"/>
          </a:xfrm>
        </p:spPr>
        <p:txBody>
          <a:bodyPr/>
          <a:lstStyle/>
          <a:p>
            <a:pPr algn="ctr"/>
            <a:r>
              <a:rPr lang="en-US" sz="7200" dirty="0" smtClean="0"/>
              <a:t>NL </a:t>
            </a:r>
            <a:r>
              <a:rPr lang="en-US" sz="7200" dirty="0"/>
              <a:t>= </a:t>
            </a:r>
            <a:r>
              <a:rPr lang="en-US" sz="7200" dirty="0" smtClean="0">
                <a:solidFill>
                  <a:srgbClr val="FF0000"/>
                </a:solidFill>
              </a:rPr>
              <a:t>X</a:t>
            </a:r>
            <a:endParaRPr lang="en-US" sz="7200" dirty="0">
              <a:solidFill>
                <a:srgbClr val="FF0000"/>
              </a:solidFill>
            </a:endParaRPr>
          </a:p>
        </p:txBody>
      </p:sp>
    </p:spTree>
    <p:extLst>
      <p:ext uri="{BB962C8B-B14F-4D97-AF65-F5344CB8AC3E}">
        <p14:creationId xmlns:p14="http://schemas.microsoft.com/office/powerpoint/2010/main" val="403536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9" y="1553655"/>
            <a:ext cx="9404723" cy="3750689"/>
          </a:xfrm>
        </p:spPr>
        <p:txBody>
          <a:bodyPr/>
          <a:lstStyle/>
          <a:p>
            <a:pPr algn="ctr"/>
            <a:r>
              <a:rPr lang="en-US" sz="7200" dirty="0" smtClean="0"/>
              <a:t>NL </a:t>
            </a:r>
            <a:r>
              <a:rPr lang="en-US" sz="7200" dirty="0"/>
              <a:t>= </a:t>
            </a:r>
            <a:r>
              <a:rPr lang="en-US" sz="7200" dirty="0" smtClean="0">
                <a:solidFill>
                  <a:srgbClr val="FF0000"/>
                </a:solidFill>
              </a:rPr>
              <a:t>X</a:t>
            </a:r>
            <a:br>
              <a:rPr lang="en-US" sz="7200" dirty="0" smtClean="0">
                <a:solidFill>
                  <a:srgbClr val="FF0000"/>
                </a:solidFill>
              </a:rPr>
            </a:br>
            <a:r>
              <a:rPr lang="en-US" sz="7200" dirty="0" err="1" smtClean="0">
                <a:solidFill>
                  <a:schemeClr val="tx1"/>
                </a:solidFill>
              </a:rPr>
              <a:t>Onderzoek</a:t>
            </a:r>
            <a:r>
              <a:rPr lang="en-US" sz="7200" dirty="0" smtClean="0">
                <a:solidFill>
                  <a:schemeClr val="tx1"/>
                </a:solidFill>
              </a:rPr>
              <a:t> &lt; copyright</a:t>
            </a:r>
            <a:endParaRPr lang="en-US" sz="7200" dirty="0">
              <a:solidFill>
                <a:srgbClr val="FF0000"/>
              </a:solidFill>
            </a:endParaRPr>
          </a:p>
        </p:txBody>
      </p:sp>
    </p:spTree>
    <p:extLst>
      <p:ext uri="{BB962C8B-B14F-4D97-AF65-F5344CB8AC3E}">
        <p14:creationId xmlns:p14="http://schemas.microsoft.com/office/powerpoint/2010/main" val="2734219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259479"/>
            <a:ext cx="9404723" cy="2339042"/>
          </a:xfrm>
        </p:spPr>
        <p:txBody>
          <a:bodyPr/>
          <a:lstStyle/>
          <a:p>
            <a:pPr algn="ctr"/>
            <a:r>
              <a:rPr lang="en-US" sz="7200" dirty="0" smtClean="0"/>
              <a:t>Copyright </a:t>
            </a:r>
            <a:r>
              <a:rPr lang="en-US" sz="7200" dirty="0" smtClean="0">
                <a:sym typeface="Wingdings" panose="05000000000000000000" pitchFamily="2" charset="2"/>
              </a:rPr>
              <a:t> </a:t>
            </a:r>
            <a:r>
              <a:rPr lang="en-US" sz="7200" dirty="0" err="1" smtClean="0">
                <a:sym typeface="Wingdings" panose="05000000000000000000" pitchFamily="2" charset="2"/>
              </a:rPr>
              <a:t>onderzoek</a:t>
            </a:r>
            <a:endParaRPr lang="en-US" sz="7200" dirty="0"/>
          </a:p>
        </p:txBody>
      </p:sp>
    </p:spTree>
    <p:extLst>
      <p:ext uri="{BB962C8B-B14F-4D97-AF65-F5344CB8AC3E}">
        <p14:creationId xmlns:p14="http://schemas.microsoft.com/office/powerpoint/2010/main" val="33275384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119399"/>
            <a:ext cx="9404723" cy="2619202"/>
          </a:xfrm>
        </p:spPr>
        <p:txBody>
          <a:bodyPr/>
          <a:lstStyle/>
          <a:p>
            <a:pPr algn="ctr"/>
            <a:r>
              <a:rPr lang="en-US" sz="7200" dirty="0" smtClean="0">
                <a:solidFill>
                  <a:schemeClr val="tx1"/>
                </a:solidFill>
              </a:rPr>
              <a:t>Maar </a:t>
            </a:r>
            <a:r>
              <a:rPr lang="en-US" sz="7200" dirty="0" err="1" smtClean="0">
                <a:solidFill>
                  <a:schemeClr val="tx1"/>
                </a:solidFill>
              </a:rPr>
              <a:t>landschap</a:t>
            </a:r>
            <a:r>
              <a:rPr lang="en-US" sz="7200" dirty="0" smtClean="0">
                <a:solidFill>
                  <a:schemeClr val="tx1"/>
                </a:solidFill>
              </a:rPr>
              <a:t> </a:t>
            </a:r>
            <a:r>
              <a:rPr lang="en-US" sz="7200" dirty="0" err="1" smtClean="0">
                <a:solidFill>
                  <a:schemeClr val="tx1"/>
                </a:solidFill>
              </a:rPr>
              <a:t>verandert</a:t>
            </a:r>
            <a:endParaRPr lang="en-US" sz="7200" dirty="0">
              <a:solidFill>
                <a:schemeClr val="tx1"/>
              </a:solidFill>
            </a:endParaRPr>
          </a:p>
        </p:txBody>
      </p:sp>
    </p:spTree>
    <p:extLst>
      <p:ext uri="{BB962C8B-B14F-4D97-AF65-F5344CB8AC3E}">
        <p14:creationId xmlns:p14="http://schemas.microsoft.com/office/powerpoint/2010/main" val="1150611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119399"/>
            <a:ext cx="9404723" cy="2619202"/>
          </a:xfrm>
        </p:spPr>
        <p:txBody>
          <a:bodyPr/>
          <a:lstStyle/>
          <a:p>
            <a:pPr algn="ctr"/>
            <a:r>
              <a:rPr lang="en-US" sz="7200" dirty="0" smtClean="0">
                <a:solidFill>
                  <a:schemeClr val="tx1"/>
                </a:solidFill>
              </a:rPr>
              <a:t>Open Access </a:t>
            </a:r>
            <a:r>
              <a:rPr lang="en-US" sz="7200" dirty="0" err="1" smtClean="0">
                <a:solidFill>
                  <a:schemeClr val="tx1"/>
                </a:solidFill>
              </a:rPr>
              <a:t>standaard</a:t>
            </a:r>
            <a:endParaRPr lang="en-US" sz="7200" dirty="0">
              <a:solidFill>
                <a:schemeClr val="tx1"/>
              </a:solidFill>
            </a:endParaRPr>
          </a:p>
        </p:txBody>
      </p:sp>
    </p:spTree>
    <p:extLst>
      <p:ext uri="{BB962C8B-B14F-4D97-AF65-F5344CB8AC3E}">
        <p14:creationId xmlns:p14="http://schemas.microsoft.com/office/powerpoint/2010/main" val="1098618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5887" y="842962"/>
            <a:ext cx="7620227" cy="5206974"/>
          </a:xfrm>
          <a:prstGeom prst="rect">
            <a:avLst/>
          </a:prstGeom>
        </p:spPr>
      </p:pic>
    </p:spTree>
    <p:extLst>
      <p:ext uri="{BB962C8B-B14F-4D97-AF65-F5344CB8AC3E}">
        <p14:creationId xmlns:p14="http://schemas.microsoft.com/office/powerpoint/2010/main" val="1254805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225" y="2157412"/>
            <a:ext cx="11639550" cy="2543175"/>
          </a:xfrm>
          <a:prstGeom prst="rect">
            <a:avLst/>
          </a:prstGeom>
        </p:spPr>
      </p:pic>
    </p:spTree>
    <p:extLst>
      <p:ext uri="{BB962C8B-B14F-4D97-AF65-F5344CB8AC3E}">
        <p14:creationId xmlns:p14="http://schemas.microsoft.com/office/powerpoint/2010/main" val="2107865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1393639" y="1984985"/>
            <a:ext cx="9404723" cy="2888030"/>
          </a:xfrm>
        </p:spPr>
        <p:txBody>
          <a:bodyPr/>
          <a:lstStyle/>
          <a:p>
            <a:pPr algn="ctr"/>
            <a:r>
              <a:rPr lang="en-US" sz="5400" dirty="0" smtClean="0">
                <a:solidFill>
                  <a:schemeClr val="tx1"/>
                </a:solidFill>
              </a:rPr>
              <a:t>September: EU-</a:t>
            </a:r>
            <a:r>
              <a:rPr lang="en-US" sz="5400" dirty="0" err="1" smtClean="0">
                <a:solidFill>
                  <a:schemeClr val="tx1"/>
                </a:solidFill>
              </a:rPr>
              <a:t>brede</a:t>
            </a:r>
            <a:r>
              <a:rPr lang="en-US" sz="5400" dirty="0" smtClean="0">
                <a:solidFill>
                  <a:schemeClr val="tx1"/>
                </a:solidFill>
              </a:rPr>
              <a:t> copyright </a:t>
            </a:r>
            <a:r>
              <a:rPr lang="en-US" sz="5400" dirty="0" err="1" smtClean="0">
                <a:solidFill>
                  <a:schemeClr val="tx1"/>
                </a:solidFill>
              </a:rPr>
              <a:t>uitzondering</a:t>
            </a:r>
            <a:r>
              <a:rPr lang="en-US" sz="5400" dirty="0" smtClean="0">
                <a:solidFill>
                  <a:schemeClr val="tx1"/>
                </a:solidFill>
              </a:rPr>
              <a:t> </a:t>
            </a:r>
            <a:r>
              <a:rPr lang="en-US" sz="5400" dirty="0" err="1" smtClean="0">
                <a:solidFill>
                  <a:schemeClr val="tx1"/>
                </a:solidFill>
              </a:rPr>
              <a:t>onderzoek</a:t>
            </a:r>
            <a:r>
              <a:rPr lang="en-US" sz="5400" dirty="0" smtClean="0">
                <a:solidFill>
                  <a:schemeClr val="tx1"/>
                </a:solidFill>
              </a:rPr>
              <a:t>?</a:t>
            </a:r>
            <a:endParaRPr lang="en-US" sz="5400" dirty="0">
              <a:solidFill>
                <a:schemeClr val="tx1"/>
              </a:solidFill>
            </a:endParaRPr>
          </a:p>
        </p:txBody>
      </p:sp>
    </p:spTree>
    <p:extLst>
      <p:ext uri="{BB962C8B-B14F-4D97-AF65-F5344CB8AC3E}">
        <p14:creationId xmlns:p14="http://schemas.microsoft.com/office/powerpoint/2010/main" val="2280395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1393639" y="1984985"/>
            <a:ext cx="9404723" cy="2888030"/>
          </a:xfrm>
        </p:spPr>
        <p:txBody>
          <a:bodyPr/>
          <a:lstStyle/>
          <a:p>
            <a:pPr algn="ctr"/>
            <a:r>
              <a:rPr lang="en-US" sz="5400" dirty="0" smtClean="0">
                <a:solidFill>
                  <a:schemeClr val="tx1"/>
                </a:solidFill>
              </a:rPr>
              <a:t>September: EU-</a:t>
            </a:r>
            <a:r>
              <a:rPr lang="en-US" sz="5400" dirty="0" err="1" smtClean="0">
                <a:solidFill>
                  <a:schemeClr val="tx1"/>
                </a:solidFill>
              </a:rPr>
              <a:t>brede</a:t>
            </a:r>
            <a:r>
              <a:rPr lang="en-US" sz="5400" dirty="0" smtClean="0">
                <a:solidFill>
                  <a:schemeClr val="tx1"/>
                </a:solidFill>
              </a:rPr>
              <a:t> copyright </a:t>
            </a:r>
            <a:r>
              <a:rPr lang="en-US" sz="5400" dirty="0" err="1" smtClean="0">
                <a:solidFill>
                  <a:schemeClr val="tx1"/>
                </a:solidFill>
              </a:rPr>
              <a:t>uitzondering</a:t>
            </a:r>
            <a:r>
              <a:rPr lang="en-US" sz="5400" dirty="0" smtClean="0">
                <a:solidFill>
                  <a:schemeClr val="tx1"/>
                </a:solidFill>
              </a:rPr>
              <a:t> </a:t>
            </a:r>
            <a:r>
              <a:rPr lang="en-US" sz="5400" dirty="0" err="1" smtClean="0">
                <a:solidFill>
                  <a:schemeClr val="tx1"/>
                </a:solidFill>
              </a:rPr>
              <a:t>onderzoek</a:t>
            </a:r>
            <a:r>
              <a:rPr lang="en-US" sz="5400" dirty="0" smtClean="0">
                <a:solidFill>
                  <a:schemeClr val="tx1"/>
                </a:solidFill>
              </a:rPr>
              <a:t>?</a:t>
            </a:r>
            <a:endParaRPr lang="en-US" sz="5400" dirty="0">
              <a:solidFill>
                <a:schemeClr val="tx1"/>
              </a:solidFill>
            </a:endParaRPr>
          </a:p>
        </p:txBody>
      </p:sp>
      <p:sp>
        <p:nvSpPr>
          <p:cNvPr id="2" name="TextBox 1"/>
          <p:cNvSpPr txBox="1"/>
          <p:nvPr/>
        </p:nvSpPr>
        <p:spPr>
          <a:xfrm>
            <a:off x="1857829" y="2569029"/>
            <a:ext cx="9231085" cy="1200329"/>
          </a:xfrm>
          <a:prstGeom prst="rect">
            <a:avLst/>
          </a:prstGeom>
          <a:solidFill>
            <a:schemeClr val="tx1">
              <a:alpha val="95000"/>
            </a:schemeClr>
          </a:solidFill>
        </p:spPr>
        <p:txBody>
          <a:bodyPr wrap="square" rtlCol="0">
            <a:spAutoFit/>
          </a:bodyPr>
          <a:lstStyle/>
          <a:p>
            <a:pPr algn="ctr"/>
            <a:r>
              <a:rPr lang="en-US" sz="7200" dirty="0" err="1" smtClean="0">
                <a:solidFill>
                  <a:srgbClr val="92D050"/>
                </a:solidFill>
              </a:rPr>
              <a:t>Waarschijnlijk</a:t>
            </a:r>
            <a:r>
              <a:rPr lang="en-US" sz="7200" dirty="0" smtClean="0">
                <a:solidFill>
                  <a:srgbClr val="92D050"/>
                </a:solidFill>
              </a:rPr>
              <a:t>!</a:t>
            </a:r>
            <a:endParaRPr lang="en-US" sz="7200" dirty="0">
              <a:solidFill>
                <a:srgbClr val="92D050"/>
              </a:solidFill>
            </a:endParaRPr>
          </a:p>
        </p:txBody>
      </p:sp>
    </p:spTree>
    <p:extLst>
      <p:ext uri="{BB962C8B-B14F-4D97-AF65-F5344CB8AC3E}">
        <p14:creationId xmlns:p14="http://schemas.microsoft.com/office/powerpoint/2010/main" val="1143823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1393639" y="1984985"/>
            <a:ext cx="9404723" cy="2888030"/>
          </a:xfrm>
        </p:spPr>
        <p:txBody>
          <a:bodyPr/>
          <a:lstStyle/>
          <a:p>
            <a:pPr algn="ctr"/>
            <a:r>
              <a:rPr lang="en-US" sz="5400" dirty="0" err="1" smtClean="0">
                <a:solidFill>
                  <a:schemeClr val="tx1"/>
                </a:solidFill>
              </a:rPr>
              <a:t>Goede</a:t>
            </a:r>
            <a:r>
              <a:rPr lang="en-US" sz="5400" dirty="0" smtClean="0">
                <a:solidFill>
                  <a:schemeClr val="tx1"/>
                </a:solidFill>
              </a:rPr>
              <a:t> hoop </a:t>
            </a:r>
            <a:r>
              <a:rPr lang="en-US" sz="5400" dirty="0" err="1" smtClean="0">
                <a:solidFill>
                  <a:schemeClr val="tx1"/>
                </a:solidFill>
              </a:rPr>
              <a:t>voor</a:t>
            </a:r>
            <a:r>
              <a:rPr lang="en-US" sz="5400" dirty="0" smtClean="0">
                <a:solidFill>
                  <a:schemeClr val="tx1"/>
                </a:solidFill>
              </a:rPr>
              <a:t> </a:t>
            </a:r>
            <a:r>
              <a:rPr lang="en-US" sz="5400" dirty="0" err="1" smtClean="0">
                <a:solidFill>
                  <a:schemeClr val="tx1"/>
                </a:solidFill>
              </a:rPr>
              <a:t>academische</a:t>
            </a:r>
            <a:r>
              <a:rPr lang="en-US" sz="5400" dirty="0" smtClean="0">
                <a:solidFill>
                  <a:schemeClr val="tx1"/>
                </a:solidFill>
              </a:rPr>
              <a:t> </a:t>
            </a:r>
            <a:r>
              <a:rPr lang="en-US" sz="5400" dirty="0" err="1" smtClean="0">
                <a:solidFill>
                  <a:schemeClr val="tx1"/>
                </a:solidFill>
              </a:rPr>
              <a:t>vrijheid</a:t>
            </a:r>
            <a:r>
              <a:rPr lang="en-US" sz="5400" dirty="0" smtClean="0">
                <a:solidFill>
                  <a:schemeClr val="tx1"/>
                </a:solidFill>
              </a:rPr>
              <a:t> op copyright </a:t>
            </a:r>
            <a:r>
              <a:rPr lang="en-US" sz="5400" dirty="0" err="1" smtClean="0">
                <a:solidFill>
                  <a:schemeClr val="tx1"/>
                </a:solidFill>
              </a:rPr>
              <a:t>vlak</a:t>
            </a:r>
            <a:r>
              <a:rPr lang="en-US" sz="5400" dirty="0" smtClean="0">
                <a:solidFill>
                  <a:schemeClr val="tx1"/>
                </a:solidFill>
              </a:rPr>
              <a:t>. </a:t>
            </a:r>
            <a:r>
              <a:rPr lang="en-US" sz="5400" dirty="0" smtClean="0">
                <a:solidFill>
                  <a:schemeClr val="tx1"/>
                </a:solidFill>
                <a:sym typeface="Wingdings" panose="05000000000000000000" pitchFamily="2" charset="2"/>
              </a:rPr>
              <a:t></a:t>
            </a:r>
            <a:endParaRPr lang="en-US" sz="5400" dirty="0">
              <a:solidFill>
                <a:schemeClr val="tx1"/>
              </a:solidFill>
            </a:endParaRPr>
          </a:p>
        </p:txBody>
      </p:sp>
    </p:spTree>
    <p:extLst>
      <p:ext uri="{BB962C8B-B14F-4D97-AF65-F5344CB8AC3E}">
        <p14:creationId xmlns:p14="http://schemas.microsoft.com/office/powerpoint/2010/main" val="4155083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259479"/>
            <a:ext cx="9404723" cy="2339042"/>
          </a:xfrm>
        </p:spPr>
        <p:txBody>
          <a:bodyPr/>
          <a:lstStyle/>
          <a:p>
            <a:pPr algn="ctr"/>
            <a:r>
              <a:rPr lang="en-US" sz="7200" dirty="0" smtClean="0"/>
              <a:t>Copyright </a:t>
            </a:r>
            <a:r>
              <a:rPr lang="en-US" sz="7200" dirty="0" smtClean="0">
                <a:sym typeface="Wingdings" panose="05000000000000000000" pitchFamily="2" charset="2"/>
              </a:rPr>
              <a:t> </a:t>
            </a:r>
            <a:r>
              <a:rPr lang="en-US" sz="7200" dirty="0" err="1" smtClean="0">
                <a:sym typeface="Wingdings" panose="05000000000000000000" pitchFamily="2" charset="2"/>
              </a:rPr>
              <a:t>archief</a:t>
            </a:r>
            <a:r>
              <a:rPr lang="en-US" sz="7200" dirty="0" smtClean="0">
                <a:sym typeface="Wingdings" panose="05000000000000000000" pitchFamily="2" charset="2"/>
              </a:rPr>
              <a:t> </a:t>
            </a:r>
            <a:r>
              <a:rPr lang="en-US" sz="7200" dirty="0" err="1" smtClean="0">
                <a:sym typeface="Wingdings" panose="05000000000000000000" pitchFamily="2" charset="2"/>
              </a:rPr>
              <a:t>onderzoek</a:t>
            </a:r>
            <a:endParaRPr lang="en-US" sz="7200" dirty="0"/>
          </a:p>
        </p:txBody>
      </p:sp>
    </p:spTree>
    <p:extLst>
      <p:ext uri="{BB962C8B-B14F-4D97-AF65-F5344CB8AC3E}">
        <p14:creationId xmlns:p14="http://schemas.microsoft.com/office/powerpoint/2010/main" val="3500318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259479"/>
            <a:ext cx="9404723" cy="2339042"/>
          </a:xfrm>
        </p:spPr>
        <p:txBody>
          <a:bodyPr/>
          <a:lstStyle/>
          <a:p>
            <a:pPr algn="ctr"/>
            <a:r>
              <a:rPr lang="en-US" sz="7200" dirty="0" smtClean="0"/>
              <a:t>Copyright </a:t>
            </a:r>
            <a:r>
              <a:rPr lang="en-US" sz="7200" dirty="0" smtClean="0">
                <a:sym typeface="Wingdings" panose="05000000000000000000" pitchFamily="2" charset="2"/>
              </a:rPr>
              <a:t></a:t>
            </a:r>
            <a:br>
              <a:rPr lang="en-US" sz="7200" dirty="0" smtClean="0">
                <a:sym typeface="Wingdings" panose="05000000000000000000" pitchFamily="2" charset="2"/>
              </a:rPr>
            </a:br>
            <a:r>
              <a:rPr lang="en-US" sz="7200" dirty="0" smtClean="0">
                <a:sym typeface="Wingdings" panose="05000000000000000000" pitchFamily="2" charset="2"/>
              </a:rPr>
              <a:t> text </a:t>
            </a:r>
            <a:r>
              <a:rPr lang="en-US" sz="7200" dirty="0" err="1" smtClean="0">
                <a:sym typeface="Wingdings" panose="05000000000000000000" pitchFamily="2" charset="2"/>
              </a:rPr>
              <a:t>analyse</a:t>
            </a:r>
            <a:endParaRPr lang="en-US" sz="7200" dirty="0"/>
          </a:p>
        </p:txBody>
      </p:sp>
    </p:spTree>
    <p:extLst>
      <p:ext uri="{BB962C8B-B14F-4D97-AF65-F5344CB8AC3E}">
        <p14:creationId xmlns:p14="http://schemas.microsoft.com/office/powerpoint/2010/main" val="2763646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259479"/>
            <a:ext cx="9404723" cy="2339042"/>
          </a:xfrm>
        </p:spPr>
        <p:txBody>
          <a:bodyPr/>
          <a:lstStyle/>
          <a:p>
            <a:pPr algn="ctr"/>
            <a:r>
              <a:rPr lang="en-US" sz="7200" dirty="0" smtClean="0"/>
              <a:t>Copyright </a:t>
            </a:r>
            <a:r>
              <a:rPr lang="en-US" sz="7200" dirty="0" smtClean="0">
                <a:sym typeface="Wingdings" panose="05000000000000000000" pitchFamily="2" charset="2"/>
              </a:rPr>
              <a:t> Text- and Data Mining</a:t>
            </a:r>
            <a:endParaRPr lang="en-US" sz="7200" dirty="0"/>
          </a:p>
        </p:txBody>
      </p:sp>
    </p:spTree>
    <p:extLst>
      <p:ext uri="{BB962C8B-B14F-4D97-AF65-F5344CB8AC3E}">
        <p14:creationId xmlns:p14="http://schemas.microsoft.com/office/powerpoint/2010/main" val="242410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2259479"/>
            <a:ext cx="9404723" cy="2339042"/>
          </a:xfrm>
        </p:spPr>
        <p:txBody>
          <a:bodyPr/>
          <a:lstStyle/>
          <a:p>
            <a:pPr algn="ctr"/>
            <a:r>
              <a:rPr lang="en-US" sz="7200" dirty="0" smtClean="0"/>
              <a:t>Wat </a:t>
            </a:r>
            <a:r>
              <a:rPr lang="en-US" sz="7200" dirty="0" err="1" smtClean="0"/>
              <a:t>doen</a:t>
            </a:r>
            <a:r>
              <a:rPr lang="en-US" sz="7200" dirty="0" smtClean="0"/>
              <a:t> </a:t>
            </a:r>
            <a:r>
              <a:rPr lang="en-US" sz="7200" dirty="0" err="1" smtClean="0"/>
              <a:t>onderzoekers</a:t>
            </a:r>
            <a:r>
              <a:rPr lang="en-US" sz="7200" dirty="0" smtClean="0"/>
              <a:t>?</a:t>
            </a:r>
            <a:endParaRPr lang="en-US" sz="7200" dirty="0"/>
          </a:p>
        </p:txBody>
      </p:sp>
    </p:spTree>
    <p:extLst>
      <p:ext uri="{BB962C8B-B14F-4D97-AF65-F5344CB8AC3E}">
        <p14:creationId xmlns:p14="http://schemas.microsoft.com/office/powerpoint/2010/main" val="3377373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30647" y="2259479"/>
            <a:ext cx="10130705" cy="2339042"/>
          </a:xfrm>
        </p:spPr>
        <p:txBody>
          <a:bodyPr/>
          <a:lstStyle/>
          <a:p>
            <a:pPr algn="ctr"/>
            <a:r>
              <a:rPr lang="en-US" sz="7200" dirty="0" err="1" smtClean="0"/>
              <a:t>Geven</a:t>
            </a:r>
            <a:r>
              <a:rPr lang="en-US" sz="7200" dirty="0" smtClean="0"/>
              <a:t> </a:t>
            </a:r>
            <a:r>
              <a:rPr lang="en-US" sz="7200" u="sng" dirty="0" err="1" smtClean="0"/>
              <a:t>alle</a:t>
            </a:r>
            <a:r>
              <a:rPr lang="en-US" sz="7200" dirty="0" smtClean="0"/>
              <a:t> </a:t>
            </a:r>
            <a:r>
              <a:rPr lang="en-US" sz="7200" dirty="0" err="1" smtClean="0"/>
              <a:t>auteursrechten</a:t>
            </a:r>
            <a:r>
              <a:rPr lang="en-US" sz="7200" dirty="0" smtClean="0"/>
              <a:t> </a:t>
            </a:r>
            <a:r>
              <a:rPr lang="en-US" sz="7200" dirty="0" err="1" smtClean="0"/>
              <a:t>weg</a:t>
            </a:r>
            <a:r>
              <a:rPr lang="en-US" sz="7200" dirty="0" smtClean="0"/>
              <a:t>*</a:t>
            </a:r>
            <a:endParaRPr lang="en-US" sz="7200" dirty="0"/>
          </a:p>
        </p:txBody>
      </p:sp>
      <p:sp>
        <p:nvSpPr>
          <p:cNvPr id="3" name="TextBox 2"/>
          <p:cNvSpPr txBox="1"/>
          <p:nvPr/>
        </p:nvSpPr>
        <p:spPr>
          <a:xfrm>
            <a:off x="2902856" y="4598521"/>
            <a:ext cx="6386286" cy="369332"/>
          </a:xfrm>
          <a:prstGeom prst="rect">
            <a:avLst/>
          </a:prstGeom>
          <a:noFill/>
        </p:spPr>
        <p:txBody>
          <a:bodyPr wrap="square" rtlCol="0">
            <a:spAutoFit/>
          </a:bodyPr>
          <a:lstStyle/>
          <a:p>
            <a:pPr algn="ctr"/>
            <a:r>
              <a:rPr lang="en-US" dirty="0" smtClean="0"/>
              <a:t>*</a:t>
            </a:r>
            <a:r>
              <a:rPr lang="en-US" dirty="0" err="1" smtClean="0"/>
              <a:t>Behalve</a:t>
            </a:r>
            <a:r>
              <a:rPr lang="en-US" dirty="0" smtClean="0"/>
              <a:t> </a:t>
            </a:r>
            <a:r>
              <a:rPr lang="en-US" dirty="0" err="1" smtClean="0"/>
              <a:t>bij</a:t>
            </a:r>
            <a:r>
              <a:rPr lang="en-US" dirty="0" smtClean="0"/>
              <a:t> Open Access </a:t>
            </a:r>
            <a:r>
              <a:rPr lang="en-US" dirty="0" err="1" smtClean="0"/>
              <a:t>bladen</a:t>
            </a:r>
            <a:r>
              <a:rPr lang="en-US" dirty="0" smtClean="0"/>
              <a:t>.</a:t>
            </a:r>
            <a:endParaRPr lang="en-US" dirty="0"/>
          </a:p>
        </p:txBody>
      </p:sp>
    </p:spTree>
    <p:extLst>
      <p:ext uri="{BB962C8B-B14F-4D97-AF65-F5344CB8AC3E}">
        <p14:creationId xmlns:p14="http://schemas.microsoft.com/office/powerpoint/2010/main" val="2716000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019" y="1865713"/>
            <a:ext cx="9883962" cy="3126574"/>
          </a:xfrm>
        </p:spPr>
        <p:txBody>
          <a:bodyPr/>
          <a:lstStyle/>
          <a:p>
            <a:r>
              <a:rPr lang="en-US" sz="3200" dirty="0" smtClean="0"/>
              <a:t>It is the policy of the APA to </a:t>
            </a:r>
            <a:r>
              <a:rPr lang="en-US" sz="3200" u="sng" dirty="0" smtClean="0"/>
              <a:t>own the copyrights </a:t>
            </a:r>
            <a:r>
              <a:rPr lang="en-US" sz="3200" dirty="0" smtClean="0"/>
              <a:t>to its publications, and to the contributions contained therein, in order to protect the interests of the Association, its authors, and their employers, and at the same time to </a:t>
            </a:r>
            <a:r>
              <a:rPr lang="en-US" sz="3200" u="sng" dirty="0" smtClean="0"/>
              <a:t>facilitate the appropriate reuse</a:t>
            </a:r>
            <a:r>
              <a:rPr lang="en-US" sz="3200" dirty="0" smtClean="0"/>
              <a:t> of this material by others.</a:t>
            </a:r>
            <a:endParaRPr lang="en-US" sz="3200" dirty="0"/>
          </a:p>
        </p:txBody>
      </p:sp>
    </p:spTree>
    <p:extLst>
      <p:ext uri="{BB962C8B-B14F-4D97-AF65-F5344CB8AC3E}">
        <p14:creationId xmlns:p14="http://schemas.microsoft.com/office/powerpoint/2010/main" val="3993988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353</TotalTime>
  <Words>287</Words>
  <Application>Microsoft Office PowerPoint</Application>
  <PresentationFormat>Widescreen</PresentationFormat>
  <Paragraphs>32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Wingdings</vt:lpstr>
      <vt:lpstr>Wingdings 3</vt:lpstr>
      <vt:lpstr>Ion</vt:lpstr>
      <vt:lpstr>Copyright en academische vrijheid</vt:lpstr>
      <vt:lpstr>Copyright en academische vrijheid?</vt:lpstr>
      <vt:lpstr>Copyright  onderzoek</vt:lpstr>
      <vt:lpstr>Copyright  archief onderzoek</vt:lpstr>
      <vt:lpstr>Copyright   text analyse</vt:lpstr>
      <vt:lpstr>Copyright  Text- and Data Mining</vt:lpstr>
      <vt:lpstr>Wat doen onderzoekers?</vt:lpstr>
      <vt:lpstr>Geven alle auteursrechten weg*</vt:lpstr>
      <vt:lpstr>It is the policy of the APA to own the copyrights to its publications, and to the contributions contained therein, in order to protect the interests of the Association, its authors, and their employers, and at the same time to facilitate the appropriate reuse of this material by others.</vt:lpstr>
      <vt:lpstr>Gevolgen?</vt:lpstr>
      <vt:lpstr>Belemmert hergebruik</vt:lpstr>
      <vt:lpstr>PowerPoint Presentation</vt:lpstr>
      <vt:lpstr>PowerPoint Presentation</vt:lpstr>
      <vt:lpstr>Analyseren artikel vereist kopie artikel  (= download)</vt:lpstr>
      <vt:lpstr>PowerPoint Presentation</vt:lpstr>
      <vt:lpstr>Copyright belemmert hergebruik</vt:lpstr>
      <vt:lpstr>Copyright belemmert onderzoek</vt:lpstr>
      <vt:lpstr>It is the policy of the APA to own the copyrights to its publications, and to the contributions contained therein, in order to protect the interests of the Association, its authors, and their employers, and at the same time to facilitate the appropriate reuse of this material by others.</vt:lpstr>
      <vt:lpstr>It is the policy of the APA to own the copyrights to its publications, and to the contributions contained therein, in order to protect the interests of the Association, its authors, and their employers, and at the same time to facilitate the appropriate* reuse of this material by others.  *as defined by the publisher</vt:lpstr>
      <vt:lpstr>Als onderzoekers auteursrechten behouden</vt:lpstr>
      <vt:lpstr>PowerPoint Presentation</vt:lpstr>
      <vt:lpstr>PowerPoint Presentation</vt:lpstr>
      <vt:lpstr>PowerPoint Presentation</vt:lpstr>
      <vt:lpstr>PowerPoint Presentation</vt:lpstr>
      <vt:lpstr>PowerPoint Presentation</vt:lpstr>
      <vt:lpstr>UK = ✓</vt:lpstr>
      <vt:lpstr>UK = ✓ Onderzoek &gt; copyright</vt:lpstr>
      <vt:lpstr>NL = X</vt:lpstr>
      <vt:lpstr>NL = X Onderzoek &lt; copyright</vt:lpstr>
      <vt:lpstr>Maar landschap verandert</vt:lpstr>
      <vt:lpstr>Open Access standaard</vt:lpstr>
      <vt:lpstr>PowerPoint Presentation</vt:lpstr>
      <vt:lpstr>PowerPoint Presentation</vt:lpstr>
      <vt:lpstr>September: EU-brede copyright uitzondering onderzoek?</vt:lpstr>
      <vt:lpstr>September: EU-brede copyright uitzondering onderzoek?</vt:lpstr>
      <vt:lpstr>Goede hoop voor academische vrijheid op copyright vlak. </vt:lpstr>
    </vt:vector>
  </TitlesOfParts>
  <Company>Tilburg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en academische vrijheid</dc:title>
  <dc:creator>C.H.J. Hartgerink</dc:creator>
  <cp:lastModifiedBy>C.H.J. Hartgerink</cp:lastModifiedBy>
  <cp:revision>14</cp:revision>
  <dcterms:created xsi:type="dcterms:W3CDTF">2016-03-30T12:35:09Z</dcterms:created>
  <dcterms:modified xsi:type="dcterms:W3CDTF">2016-03-30T18:28:49Z</dcterms:modified>
</cp:coreProperties>
</file>