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4564" autoAdjust="0"/>
  </p:normalViewPr>
  <p:slideViewPr>
    <p:cSldViewPr snapToGrid="0">
      <p:cViewPr varScale="1">
        <p:scale>
          <a:sx n="15" d="100"/>
          <a:sy n="15" d="100"/>
        </p:scale>
        <p:origin x="2598" y="180"/>
      </p:cViewPr>
      <p:guideLst/>
    </p:cSldViewPr>
  </p:slideViewPr>
  <p:notesTextViewPr>
    <p:cViewPr>
      <p:scale>
        <a:sx n="1" d="1"/>
        <a:sy n="1" d="1"/>
      </p:scale>
      <p:origin x="0" y="-126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248B-B6AF-4661-95D0-95E56E789FE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ACC2-2784-40C3-ACA0-C65F99C6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4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plot(c(0.1512,</a:t>
            </a:r>
          </a:p>
          <a:p>
            <a:r>
              <a:rPr lang="en-US" dirty="0" smtClean="0"/>
              <a:t>       0.1746,</a:t>
            </a:r>
          </a:p>
          <a:p>
            <a:r>
              <a:rPr lang="en-US" dirty="0" smtClean="0"/>
              <a:t>       0.2008,</a:t>
            </a:r>
          </a:p>
          <a:p>
            <a:r>
              <a:rPr lang="en-US" dirty="0" smtClean="0"/>
              <a:t>       0.2077,</a:t>
            </a:r>
          </a:p>
          <a:p>
            <a:r>
              <a:rPr lang="en-US" dirty="0" smtClean="0"/>
              <a:t>       0.2287,</a:t>
            </a:r>
          </a:p>
          <a:p>
            <a:r>
              <a:rPr lang="en-US" dirty="0" smtClean="0"/>
              <a:t>       0.2510,</a:t>
            </a:r>
          </a:p>
          <a:p>
            <a:r>
              <a:rPr lang="en-US" dirty="0" smtClean="0"/>
              <a:t>       0.2585,</a:t>
            </a:r>
          </a:p>
          <a:p>
            <a:r>
              <a:rPr lang="en-US" dirty="0" smtClean="0"/>
              <a:t>       0.2801,</a:t>
            </a:r>
          </a:p>
          <a:p>
            <a:r>
              <a:rPr lang="en-US" dirty="0" smtClean="0"/>
              <a:t>       0.2984,</a:t>
            </a:r>
          </a:p>
          <a:p>
            <a:r>
              <a:rPr lang="en-US" dirty="0" smtClean="0"/>
              <a:t>       0.3035,</a:t>
            </a:r>
          </a:p>
          <a:p>
            <a:r>
              <a:rPr lang="en-US" dirty="0" smtClean="0"/>
              <a:t>       0.3624,</a:t>
            </a:r>
          </a:p>
          <a:p>
            <a:r>
              <a:rPr lang="en-US" dirty="0" smtClean="0"/>
              <a:t>       0.4291,</a:t>
            </a:r>
          </a:p>
          <a:p>
            <a:r>
              <a:rPr lang="en-US" dirty="0" smtClean="0"/>
              <a:t>       0.4898,</a:t>
            </a:r>
          </a:p>
          <a:p>
            <a:r>
              <a:rPr lang="en-US" dirty="0" smtClean="0"/>
              <a:t>       0.5308,</a:t>
            </a:r>
          </a:p>
          <a:p>
            <a:r>
              <a:rPr lang="en-US" dirty="0" smtClean="0"/>
              <a:t>       0.5780,</a:t>
            </a:r>
          </a:p>
          <a:p>
            <a:r>
              <a:rPr lang="en-US" dirty="0" smtClean="0"/>
              <a:t>       0.6214,</a:t>
            </a:r>
          </a:p>
          <a:p>
            <a:r>
              <a:rPr lang="en-US" dirty="0" smtClean="0"/>
              <a:t>       0.6538,</a:t>
            </a:r>
          </a:p>
          <a:p>
            <a:r>
              <a:rPr lang="en-US" dirty="0" smtClean="0"/>
              <a:t>       0.6855),</a:t>
            </a:r>
          </a:p>
          <a:p>
            <a:r>
              <a:rPr lang="en-US" dirty="0" smtClean="0"/>
              <a:t>    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</a:t>
            </a:r>
          </a:p>
          <a:p>
            <a:r>
              <a:rPr lang="en-US" dirty="0" smtClean="0"/>
              <a:t>     type = 'o',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ylim</a:t>
            </a:r>
            <a:r>
              <a:rPr lang="en-US" dirty="0" smtClean="0"/>
              <a:t> = c(0,1),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xlab</a:t>
            </a:r>
            <a:r>
              <a:rPr lang="en-US" dirty="0" smtClean="0"/>
              <a:t> = "</a:t>
            </a:r>
            <a:r>
              <a:rPr lang="en-US" dirty="0" err="1" smtClean="0"/>
              <a:t>Nr</a:t>
            </a:r>
            <a:r>
              <a:rPr lang="en-US" dirty="0" smtClean="0"/>
              <a:t> of nonsignificant results",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ylab</a:t>
            </a:r>
            <a:r>
              <a:rPr lang="en-US" dirty="0" smtClean="0"/>
              <a:t> = "Power",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pch</a:t>
            </a:r>
            <a:r>
              <a:rPr lang="en-US" dirty="0" smtClean="0"/>
              <a:t> = 1,</a:t>
            </a:r>
          </a:p>
          <a:p>
            <a:r>
              <a:rPr lang="en-US" dirty="0" smtClean="0"/>
              <a:t>     las = 1)</a:t>
            </a:r>
          </a:p>
          <a:p>
            <a:r>
              <a:rPr lang="en-US" dirty="0" err="1" smtClean="0"/>
              <a:t>abline</a:t>
            </a:r>
            <a:r>
              <a:rPr lang="en-US" dirty="0" smtClean="0"/>
              <a:t>(h = .8, </a:t>
            </a:r>
            <a:r>
              <a:rPr lang="en-US" dirty="0" err="1" smtClean="0"/>
              <a:t>lty</a:t>
            </a:r>
            <a:r>
              <a:rPr lang="en-US" dirty="0" smtClean="0"/>
              <a:t> = 2)</a:t>
            </a:r>
          </a:p>
          <a:p>
            <a:endParaRPr lang="en-US" dirty="0" smtClean="0"/>
          </a:p>
          <a:p>
            <a:r>
              <a:rPr lang="en-US" dirty="0" smtClean="0"/>
              <a:t>lines(c(0.2110,</a:t>
            </a:r>
          </a:p>
          <a:p>
            <a:r>
              <a:rPr lang="en-US" dirty="0" smtClean="0"/>
              <a:t>        0.2667,</a:t>
            </a:r>
          </a:p>
          <a:p>
            <a:r>
              <a:rPr lang="en-US" dirty="0" smtClean="0"/>
              <a:t>        0.3167,</a:t>
            </a:r>
          </a:p>
          <a:p>
            <a:r>
              <a:rPr lang="en-US" dirty="0" smtClean="0"/>
              <a:t>        0.352,</a:t>
            </a:r>
          </a:p>
          <a:p>
            <a:r>
              <a:rPr lang="en-US" dirty="0" smtClean="0"/>
              <a:t>        0.3897,</a:t>
            </a:r>
          </a:p>
          <a:p>
            <a:r>
              <a:rPr lang="en-US" dirty="0" smtClean="0"/>
              <a:t>        0.4336,</a:t>
            </a:r>
          </a:p>
          <a:p>
            <a:r>
              <a:rPr lang="en-US" dirty="0" smtClean="0"/>
              <a:t>        0.4710,</a:t>
            </a:r>
          </a:p>
          <a:p>
            <a:r>
              <a:rPr lang="en-US" dirty="0" smtClean="0"/>
              <a:t>        0.5136,</a:t>
            </a:r>
          </a:p>
          <a:p>
            <a:r>
              <a:rPr lang="en-US" dirty="0" smtClean="0"/>
              <a:t>        0.5298,</a:t>
            </a:r>
          </a:p>
          <a:p>
            <a:r>
              <a:rPr lang="en-US" dirty="0" smtClean="0"/>
              <a:t>        0.5702,</a:t>
            </a:r>
          </a:p>
          <a:p>
            <a:r>
              <a:rPr lang="en-US" dirty="0" smtClean="0"/>
              <a:t>        0.6912,</a:t>
            </a:r>
          </a:p>
          <a:p>
            <a:r>
              <a:rPr lang="en-US" dirty="0" smtClean="0"/>
              <a:t>        0.7804,</a:t>
            </a:r>
          </a:p>
          <a:p>
            <a:r>
              <a:rPr lang="en-US" dirty="0" smtClean="0"/>
              <a:t>        0.852,</a:t>
            </a:r>
          </a:p>
          <a:p>
            <a:r>
              <a:rPr lang="en-US" dirty="0" smtClean="0"/>
              <a:t>        0.8936,</a:t>
            </a:r>
          </a:p>
          <a:p>
            <a:r>
              <a:rPr lang="en-US" dirty="0" smtClean="0"/>
              <a:t>        0.9303,</a:t>
            </a:r>
          </a:p>
          <a:p>
            <a:r>
              <a:rPr lang="en-US" dirty="0" smtClean="0"/>
              <a:t>        0.9530,</a:t>
            </a:r>
          </a:p>
          <a:p>
            <a:r>
              <a:rPr lang="en-US" dirty="0" smtClean="0"/>
              <a:t>        0.9661,</a:t>
            </a:r>
          </a:p>
          <a:p>
            <a:r>
              <a:rPr lang="en-US" dirty="0" smtClean="0"/>
              <a:t>        0.9762),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 </a:t>
            </a:r>
            <a:r>
              <a:rPr lang="en-US" dirty="0" err="1" smtClean="0"/>
              <a:t>pch</a:t>
            </a:r>
            <a:r>
              <a:rPr lang="en-US" dirty="0" smtClean="0"/>
              <a:t> = 2, type = 'o')</a:t>
            </a:r>
          </a:p>
          <a:p>
            <a:endParaRPr lang="en-US" dirty="0" smtClean="0"/>
          </a:p>
          <a:p>
            <a:r>
              <a:rPr lang="en-US" dirty="0" smtClean="0"/>
              <a:t>lines(c(0.3410,</a:t>
            </a:r>
          </a:p>
          <a:p>
            <a:r>
              <a:rPr lang="en-US" dirty="0" smtClean="0"/>
              <a:t>        0.4591,</a:t>
            </a:r>
          </a:p>
          <a:p>
            <a:r>
              <a:rPr lang="en-US" dirty="0" smtClean="0"/>
              <a:t>        0.5717,</a:t>
            </a:r>
          </a:p>
          <a:p>
            <a:r>
              <a:rPr lang="en-US" dirty="0" smtClean="0"/>
              <a:t>        0.6587,</a:t>
            </a:r>
          </a:p>
          <a:p>
            <a:r>
              <a:rPr lang="en-US" dirty="0" smtClean="0"/>
              <a:t>        0.7194,</a:t>
            </a:r>
          </a:p>
          <a:p>
            <a:r>
              <a:rPr lang="en-US" dirty="0" smtClean="0"/>
              <a:t>        0.7842,</a:t>
            </a:r>
          </a:p>
          <a:p>
            <a:r>
              <a:rPr lang="en-US" dirty="0" smtClean="0"/>
              <a:t>        0.8336,</a:t>
            </a:r>
          </a:p>
          <a:p>
            <a:r>
              <a:rPr lang="en-US" dirty="0" smtClean="0"/>
              <a:t>        0.8709,</a:t>
            </a:r>
          </a:p>
          <a:p>
            <a:r>
              <a:rPr lang="en-US" dirty="0" smtClean="0"/>
              <a:t>        0.8945,</a:t>
            </a:r>
          </a:p>
          <a:p>
            <a:r>
              <a:rPr lang="en-US" dirty="0" smtClean="0"/>
              <a:t>        0.9178,</a:t>
            </a:r>
          </a:p>
          <a:p>
            <a:r>
              <a:rPr lang="en-US" dirty="0" smtClean="0"/>
              <a:t>        0.9798,</a:t>
            </a:r>
          </a:p>
          <a:p>
            <a:r>
              <a:rPr lang="en-US" dirty="0" smtClean="0"/>
              <a:t>        0.9958,</a:t>
            </a:r>
          </a:p>
          <a:p>
            <a:r>
              <a:rPr lang="en-US" dirty="0" smtClean="0"/>
              <a:t>        0.9995,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1),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 </a:t>
            </a:r>
            <a:r>
              <a:rPr lang="en-US" dirty="0" err="1" smtClean="0"/>
              <a:t>pch</a:t>
            </a:r>
            <a:r>
              <a:rPr lang="en-US" dirty="0" smtClean="0"/>
              <a:t> = 3, type = 'o')</a:t>
            </a:r>
          </a:p>
          <a:p>
            <a:r>
              <a:rPr lang="en-US" dirty="0" smtClean="0"/>
              <a:t>lines(c(0.5752,</a:t>
            </a:r>
          </a:p>
          <a:p>
            <a:r>
              <a:rPr lang="en-US" dirty="0" smtClean="0"/>
              <a:t>        0.7793,</a:t>
            </a:r>
          </a:p>
          <a:p>
            <a:r>
              <a:rPr lang="en-US" dirty="0" smtClean="0"/>
              <a:t>        0.8935,</a:t>
            </a:r>
          </a:p>
          <a:p>
            <a:r>
              <a:rPr lang="en-US" dirty="0" smtClean="0"/>
              <a:t>        0.9482,</a:t>
            </a:r>
          </a:p>
          <a:p>
            <a:r>
              <a:rPr lang="en-US" dirty="0" smtClean="0"/>
              <a:t>        0.9748,</a:t>
            </a:r>
          </a:p>
          <a:p>
            <a:r>
              <a:rPr lang="en-US" dirty="0" smtClean="0"/>
              <a:t>        0.9899,</a:t>
            </a:r>
          </a:p>
          <a:p>
            <a:r>
              <a:rPr lang="en-US" dirty="0" smtClean="0"/>
              <a:t>        0.9953,</a:t>
            </a:r>
          </a:p>
          <a:p>
            <a:r>
              <a:rPr lang="en-US" dirty="0" smtClean="0"/>
              <a:t>        0.9979,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1),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 </a:t>
            </a:r>
            <a:r>
              <a:rPr lang="en-US" dirty="0" err="1" smtClean="0"/>
              <a:t>pch</a:t>
            </a:r>
            <a:r>
              <a:rPr lang="en-US" dirty="0" smtClean="0"/>
              <a:t> = 1, type = 'o', col = "grey")</a:t>
            </a:r>
          </a:p>
          <a:p>
            <a:r>
              <a:rPr lang="en-US" dirty="0" smtClean="0"/>
              <a:t>lines(c(0.8516,</a:t>
            </a:r>
          </a:p>
          <a:p>
            <a:r>
              <a:rPr lang="en-US" dirty="0" smtClean="0"/>
              <a:t>        0.9778,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1),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 </a:t>
            </a:r>
            <a:r>
              <a:rPr lang="en-US" dirty="0" err="1" smtClean="0"/>
              <a:t>pch</a:t>
            </a:r>
            <a:r>
              <a:rPr lang="en-US" dirty="0" smtClean="0"/>
              <a:t> = 2, type = 'o', col = "grey")</a:t>
            </a:r>
          </a:p>
          <a:p>
            <a:r>
              <a:rPr lang="en-US" dirty="0" smtClean="0"/>
              <a:t>lines(c(0.9833,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1),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 </a:t>
            </a:r>
            <a:r>
              <a:rPr lang="en-US" dirty="0" err="1" smtClean="0"/>
              <a:t>pch</a:t>
            </a:r>
            <a:r>
              <a:rPr lang="en-US" dirty="0" smtClean="0"/>
              <a:t> = 3, type = 'o', col = "grey")</a:t>
            </a:r>
          </a:p>
          <a:p>
            <a:endParaRPr lang="en-US" dirty="0" smtClean="0"/>
          </a:p>
          <a:p>
            <a:r>
              <a:rPr lang="en-US" dirty="0" smtClean="0"/>
              <a:t>legend(x = 30, y = .4,</a:t>
            </a:r>
          </a:p>
          <a:p>
            <a:r>
              <a:rPr lang="en-US" dirty="0" smtClean="0"/>
              <a:t>       legend = c("r = .1, N = 33",</a:t>
            </a:r>
          </a:p>
          <a:p>
            <a:r>
              <a:rPr lang="en-US" dirty="0" smtClean="0"/>
              <a:t>                  "r = .1, N = 62",</a:t>
            </a:r>
          </a:p>
          <a:p>
            <a:r>
              <a:rPr lang="en-US" dirty="0" smtClean="0"/>
              <a:t>                  "r = .1, N = 119",</a:t>
            </a:r>
          </a:p>
          <a:p>
            <a:r>
              <a:rPr lang="en-US" dirty="0" smtClean="0"/>
              <a:t>                  "r = .25, N = 33",</a:t>
            </a:r>
          </a:p>
          <a:p>
            <a:r>
              <a:rPr lang="en-US" dirty="0" smtClean="0"/>
              <a:t>                  "r = .25, N = 62",</a:t>
            </a:r>
          </a:p>
          <a:p>
            <a:r>
              <a:rPr lang="en-US" dirty="0" smtClean="0"/>
              <a:t>                  "r = .25, N = 119"), </a:t>
            </a:r>
            <a:r>
              <a:rPr lang="en-US" dirty="0" err="1" smtClean="0"/>
              <a:t>pch</a:t>
            </a:r>
            <a:r>
              <a:rPr lang="en-US" dirty="0" smtClean="0"/>
              <a:t> = c(1, 2, 3, 1, 2, 3),</a:t>
            </a:r>
          </a:p>
          <a:p>
            <a:r>
              <a:rPr lang="en-US" dirty="0" smtClean="0"/>
              <a:t>       col = c(rep("black", 3), rep("grey", 3)),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ACC2-2784-40C3-ACA0-C65F99C64C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735" y="9036359"/>
            <a:ext cx="21921612" cy="20781364"/>
          </a:xfrm>
        </p:spPr>
        <p:txBody>
          <a:bodyPr anchor="b"/>
          <a:lstStyle>
            <a:lvl1pPr>
              <a:defRPr sz="238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8735" y="29817708"/>
            <a:ext cx="21921612" cy="537649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40" y="29962553"/>
            <a:ext cx="21921608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8735" y="4280376"/>
            <a:ext cx="21921612" cy="227229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9" y="33499812"/>
            <a:ext cx="21921605" cy="3081471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5" y="9036350"/>
            <a:ext cx="21921612" cy="12365532"/>
          </a:xfrm>
        </p:spPr>
        <p:txBody>
          <a:bodyPr/>
          <a:lstStyle>
            <a:lvl1pPr>
              <a:defRPr sz="158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5" y="22828674"/>
            <a:ext cx="21921612" cy="14743518"/>
          </a:xfrm>
        </p:spPr>
        <p:txBody>
          <a:bodyPr anchor="ctr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573" y="9036350"/>
            <a:ext cx="19869099" cy="14501188"/>
          </a:xfrm>
        </p:spPr>
        <p:txBody>
          <a:bodyPr/>
          <a:lstStyle>
            <a:lvl1pPr>
              <a:defRPr sz="158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94825" y="23537538"/>
            <a:ext cx="18081556" cy="213565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4635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5" y="27154344"/>
            <a:ext cx="21921612" cy="10463142"/>
          </a:xfrm>
        </p:spPr>
        <p:txBody>
          <a:bodyPr anchor="ctr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31233" y="6062013"/>
            <a:ext cx="1991830" cy="63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0393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75538" y="16313782"/>
            <a:ext cx="1991830" cy="63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039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20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4" y="19499498"/>
            <a:ext cx="21921615" cy="10318216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735" y="29817714"/>
            <a:ext cx="21921612" cy="5370131"/>
          </a:xfrm>
        </p:spPr>
        <p:txBody>
          <a:bodyPr anchor="t"/>
          <a:lstStyle>
            <a:lvl1pPr marL="0" indent="0" algn="l">
              <a:buNone/>
              <a:defRPr sz="6622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2148" y="12365532"/>
            <a:ext cx="731957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20621" y="16645908"/>
            <a:ext cx="7271097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46430" y="12365532"/>
            <a:ext cx="7293181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620215" y="16645908"/>
            <a:ext cx="7319394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696687" y="12365532"/>
            <a:ext cx="7282930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7696687" y="16645908"/>
            <a:ext cx="7282930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255176" y="13316726"/>
            <a:ext cx="0" cy="247310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93126" y="13316726"/>
            <a:ext cx="0" cy="2475903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1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621" y="26532023"/>
            <a:ext cx="7302644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20621" y="13792324"/>
            <a:ext cx="7302644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20621" y="30128735"/>
            <a:ext cx="7302644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0627" y="26532023"/>
            <a:ext cx="7278984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660624" y="13792324"/>
            <a:ext cx="7278984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657263" y="30128728"/>
            <a:ext cx="7288625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696687" y="26532023"/>
            <a:ext cx="7282930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7696683" y="13792324"/>
            <a:ext cx="7282930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7696380" y="30128716"/>
            <a:ext cx="7292575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255176" y="13316726"/>
            <a:ext cx="0" cy="247310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93126" y="13316726"/>
            <a:ext cx="0" cy="2475903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7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26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26421" y="2685156"/>
            <a:ext cx="4353198" cy="36363382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621" y="4825909"/>
            <a:ext cx="18437989" cy="34222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2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40" y="17861330"/>
            <a:ext cx="21921608" cy="119563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735" y="29817714"/>
            <a:ext cx="21921612" cy="5370131"/>
          </a:xfrm>
        </p:spPr>
        <p:txBody>
          <a:bodyPr anchor="t"/>
          <a:lstStyle>
            <a:lvl1pPr marL="0" indent="0" algn="l">
              <a:buNone/>
              <a:defRPr sz="6622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0465" y="12860955"/>
            <a:ext cx="10919846" cy="2618758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44916" y="12832975"/>
            <a:ext cx="10919853" cy="2621555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463" y="11889934"/>
            <a:ext cx="10919843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0465" y="15694713"/>
            <a:ext cx="10919846" cy="23353815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44919" y="11889934"/>
            <a:ext cx="10919846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44919" y="15694713"/>
            <a:ext cx="10919846" cy="23353815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9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4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4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2" y="9036350"/>
            <a:ext cx="8447731" cy="9036350"/>
          </a:xfrm>
        </p:spPr>
        <p:txBody>
          <a:bodyPr anchor="b"/>
          <a:lstStyle>
            <a:lvl1pPr algn="l">
              <a:defRPr sz="79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271" y="9036350"/>
            <a:ext cx="12906078" cy="28535842"/>
          </a:xfrm>
        </p:spPr>
        <p:txBody>
          <a:bodyPr anchor="ctr">
            <a:normAutofit/>
          </a:bodyPr>
          <a:lstStyle>
            <a:lvl1pPr>
              <a:defRPr sz="6622"/>
            </a:lvl1pPr>
            <a:lvl2pPr>
              <a:defRPr sz="5960"/>
            </a:lvl2pPr>
            <a:lvl3pPr>
              <a:defRPr sz="5297"/>
            </a:lvl3pPr>
            <a:lvl4pPr>
              <a:defRPr sz="4635"/>
            </a:lvl4pPr>
            <a:lvl5pPr>
              <a:defRPr sz="4635"/>
            </a:lvl5pPr>
            <a:lvl6pPr>
              <a:defRPr sz="4635"/>
            </a:lvl6pPr>
            <a:lvl7pPr>
              <a:defRPr sz="4635"/>
            </a:lvl7pPr>
            <a:lvl8pPr>
              <a:defRPr sz="4635"/>
            </a:lvl8pPr>
            <a:lvl9pPr>
              <a:defRPr sz="46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2" y="19531208"/>
            <a:ext cx="8447731" cy="18072694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133" y="11572819"/>
            <a:ext cx="12650013" cy="9829062"/>
          </a:xfrm>
        </p:spPr>
        <p:txBody>
          <a:bodyPr anchor="b">
            <a:normAutofit/>
          </a:bodyPr>
          <a:lstStyle>
            <a:lvl1pPr algn="l">
              <a:defRPr sz="1191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61631" y="7133961"/>
            <a:ext cx="7949313" cy="285358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2" y="22828673"/>
            <a:ext cx="12630326" cy="8560753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0857026" y="10463142"/>
            <a:ext cx="9334857" cy="1759710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8838679" y="-2853584"/>
            <a:ext cx="5298162" cy="998754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20857026" y="38047789"/>
            <a:ext cx="3279815" cy="61827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509845" y="16645908"/>
            <a:ext cx="13876139" cy="2615785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2780486" y="18072700"/>
            <a:ext cx="7821097" cy="1474351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25645344" y="0"/>
            <a:ext cx="2270641" cy="68621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844" y="2825610"/>
            <a:ext cx="23359923" cy="8741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463" y="12813202"/>
            <a:ext cx="22221867" cy="261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3363968" y="11749201"/>
            <a:ext cx="6182760" cy="75707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64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4982624" y="20703163"/>
            <a:ext cx="24090661" cy="757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64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714170" y="1845820"/>
            <a:ext cx="2081961" cy="47914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27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09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1513767" rtl="0" eaLnBrk="1" latinLnBrk="0" hangingPunct="1">
        <a:spcBef>
          <a:spcPct val="0"/>
        </a:spcBef>
        <a:buNone/>
        <a:defRPr sz="13906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27" indent="-1135327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22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459873" indent="-946106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9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378442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297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298192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6811958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8325728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983949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135326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2867031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6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53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30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507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84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61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38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1015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345806"/>
            <a:ext cx="30376814" cy="4457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343" y="752171"/>
            <a:ext cx="28563149" cy="1139267"/>
          </a:xfrm>
        </p:spPr>
        <p:txBody>
          <a:bodyPr/>
          <a:lstStyle/>
          <a:p>
            <a:pPr algn="ctr"/>
            <a:r>
              <a:rPr lang="en-US" sz="8500" dirty="0" smtClean="0">
                <a:latin typeface="Gill Sans MT" panose="020B0502020104020203" pitchFamily="34" charset="0"/>
              </a:rPr>
              <a:t>Too good to be false: Nonsignificant results revisited</a:t>
            </a:r>
            <a:endParaRPr lang="en-US" sz="8500"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4926" y="2015007"/>
            <a:ext cx="23715982" cy="895964"/>
          </a:xfrm>
        </p:spPr>
        <p:txBody>
          <a:bodyPr>
            <a:noAutofit/>
          </a:bodyPr>
          <a:lstStyle/>
          <a:p>
            <a:pPr algn="ctr"/>
            <a:r>
              <a:rPr lang="en-US" sz="5600" dirty="0" smtClean="0">
                <a:latin typeface="Gill Sans MT" panose="020B0502020104020203" pitchFamily="34" charset="0"/>
              </a:rPr>
              <a:t>Chris HJ Hartgerink</a:t>
            </a:r>
            <a:r>
              <a:rPr lang="en-US" sz="5600" dirty="0" smtClean="0">
                <a:latin typeface="Gill Sans MT" panose="020B0502020104020203" pitchFamily="34" charset="0"/>
              </a:rPr>
              <a:t>, </a:t>
            </a:r>
            <a:r>
              <a:rPr lang="en-US" sz="5600" dirty="0" smtClean="0">
                <a:latin typeface="Gill Sans MT" panose="020B0502020104020203" pitchFamily="34" charset="0"/>
              </a:rPr>
              <a:t>Jelte M </a:t>
            </a:r>
            <a:r>
              <a:rPr lang="en-US" sz="5600" dirty="0">
                <a:latin typeface="Gill Sans MT" panose="020B0502020104020203" pitchFamily="34" charset="0"/>
              </a:rPr>
              <a:t>Wicherts, Marcel ALM van </a:t>
            </a:r>
            <a:r>
              <a:rPr lang="en-US" sz="5600" dirty="0" err="1">
                <a:latin typeface="Gill Sans MT" panose="020B0502020104020203" pitchFamily="34" charset="0"/>
              </a:rPr>
              <a:t>Assen</a:t>
            </a:r>
            <a:endParaRPr lang="en-US" sz="5600" dirty="0">
              <a:latin typeface="Gill Sans MT" panose="020B05020201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156156"/>
            <a:ext cx="30275213" cy="0"/>
          </a:xfrm>
          <a:prstGeom prst="line">
            <a:avLst/>
          </a:prstGeom>
          <a:ln>
            <a:solidFill>
              <a:srgbClr val="8AD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5638" y="3610732"/>
            <a:ext cx="1172053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Highlights</a:t>
            </a:r>
            <a:endParaRPr lang="en-US" sz="3600" dirty="0">
              <a:latin typeface="Gill Sans MT" panose="020B0502020104020203" pitchFamily="34" charset="0"/>
            </a:endParaRP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Relatively more </a:t>
            </a:r>
            <a:r>
              <a:rPr lang="en-US" sz="4000" dirty="0" smtClean="0">
                <a:latin typeface="Gill Sans MT" panose="020B0502020104020203" pitchFamily="34" charset="0"/>
              </a:rPr>
              <a:t>nonsignificant </a:t>
            </a:r>
            <a:r>
              <a:rPr lang="en-US" sz="4000" dirty="0">
                <a:latin typeface="Gill Sans MT" panose="020B0502020104020203" pitchFamily="34" charset="0"/>
              </a:rPr>
              <a:t>results are reported in psychology papers now than </a:t>
            </a:r>
            <a:r>
              <a:rPr lang="en-US" sz="4000" dirty="0" smtClean="0">
                <a:latin typeface="Gill Sans MT" panose="020B0502020104020203" pitchFamily="34" charset="0"/>
              </a:rPr>
              <a:t>in 1985</a:t>
            </a:r>
            <a:endParaRPr lang="en-US" sz="4000" dirty="0">
              <a:latin typeface="Gill Sans MT" panose="020B0502020104020203" pitchFamily="34" charset="0"/>
            </a:endParaRP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Fisher test is a powerful method to detect presence of false negatives among nonsignificant </a:t>
            </a:r>
            <a:r>
              <a:rPr lang="en-US" sz="4000" i="1" dirty="0" smtClean="0">
                <a:latin typeface="Gill Sans MT" panose="020B0502020104020203" pitchFamily="34" charset="0"/>
              </a:rPr>
              <a:t>p</a:t>
            </a:r>
            <a:r>
              <a:rPr lang="en-US" sz="4000" dirty="0" smtClean="0">
                <a:latin typeface="Gill Sans MT" panose="020B0502020104020203" pitchFamily="34" charset="0"/>
              </a:rPr>
              <a:t>-values (3 </a:t>
            </a:r>
            <a:r>
              <a:rPr lang="en-US" sz="4000" i="1" dirty="0" err="1" smtClean="0">
                <a:latin typeface="Gill Sans MT" panose="020B0502020104020203" pitchFamily="34" charset="0"/>
              </a:rPr>
              <a:t>p</a:t>
            </a:r>
            <a:r>
              <a:rPr lang="en-US" sz="4000" dirty="0" err="1" smtClean="0">
                <a:latin typeface="Gill Sans MT" panose="020B0502020104020203" pitchFamily="34" charset="0"/>
              </a:rPr>
              <a:t>s</a:t>
            </a:r>
            <a:r>
              <a:rPr lang="en-US" sz="4000" dirty="0" smtClean="0">
                <a:latin typeface="Gill Sans MT" panose="020B0502020104020203" pitchFamily="34" charset="0"/>
              </a:rPr>
              <a:t> when medium population effect)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Evidence for false negatives in eight psychology </a:t>
            </a:r>
            <a:r>
              <a:rPr lang="en-US" sz="4000" dirty="0" smtClean="0">
                <a:latin typeface="Gill Sans MT" panose="020B0502020104020203" pitchFamily="34" charset="0"/>
              </a:rPr>
              <a:t>journals, providing empirical evidence that nonsignificant results should not be discarded by psychology researchers.</a:t>
            </a:r>
            <a:endParaRPr lang="en-US" sz="4000" dirty="0" smtClean="0">
              <a:latin typeface="Gill Sans MT" panose="020B0502020104020203" pitchFamily="34" charset="0"/>
            </a:endParaRP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2 out of 3 psychology papers has sufficient evidence for at least one false negative nonsignificant result</a:t>
            </a:r>
          </a:p>
          <a:p>
            <a:pPr marL="1143000" indent="-1143000" algn="just">
              <a:buFont typeface="+mj-lt"/>
              <a:buAutoNum type="arabicPeriod"/>
            </a:pPr>
            <a:endParaRPr lang="en-US" sz="40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785983" y="13621436"/>
                <a:ext cx="7710765" cy="327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5400" dirty="0" smtClean="0">
                    <a:latin typeface="Gill Sans MT" panose="020B0502020104020203" pitchFamily="34" charset="0"/>
                  </a:rPr>
                  <a:t>Adjusted Fisher method</a:t>
                </a:r>
                <a:endParaRPr lang="en-US" sz="5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5400" i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5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54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83" y="13621436"/>
                <a:ext cx="7710765" cy="3276731"/>
              </a:xfrm>
              <a:prstGeom prst="rect">
                <a:avLst/>
              </a:prstGeom>
              <a:blipFill rotWithShape="0">
                <a:blip r:embed="rId3"/>
                <a:stretch>
                  <a:fillRect t="-5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98539" y="17470811"/>
            <a:ext cx="1107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Gill Sans MT" panose="020B0502020104020203" pitchFamily="34" charset="0"/>
              </a:rPr>
              <a:t>H</a:t>
            </a:r>
            <a:r>
              <a:rPr lang="en-US" sz="4000" i="1" baseline="-25000" dirty="0" smtClean="0">
                <a:latin typeface="Gill Sans MT" panose="020B0502020104020203" pitchFamily="34" charset="0"/>
              </a:rPr>
              <a:t>0</a:t>
            </a:r>
            <a:r>
              <a:rPr lang="en-US" sz="4000" dirty="0" smtClean="0">
                <a:latin typeface="Gill Sans MT" panose="020B0502020104020203" pitchFamily="34" charset="0"/>
              </a:rPr>
              <a:t>: </a:t>
            </a:r>
            <a:r>
              <a:rPr lang="en-US" sz="4000" i="1" dirty="0" smtClean="0">
                <a:latin typeface="Gill Sans MT" panose="020B0502020104020203" pitchFamily="34" charset="0"/>
              </a:rPr>
              <a:t>p</a:t>
            </a:r>
            <a:r>
              <a:rPr lang="en-US" sz="4000" dirty="0" smtClean="0">
                <a:latin typeface="Gill Sans MT" panose="020B0502020104020203" pitchFamily="34" charset="0"/>
              </a:rPr>
              <a:t>-values </a:t>
            </a:r>
            <a:r>
              <a:rPr lang="en-US" sz="4000" dirty="0" smtClean="0">
                <a:latin typeface="Gill Sans MT" panose="020B0502020104020203" pitchFamily="34" charset="0"/>
              </a:rPr>
              <a:t>are uniformly distributed (i.e., no effect)</a:t>
            </a:r>
          </a:p>
          <a:p>
            <a:r>
              <a:rPr lang="en-US" sz="4000" i="1" dirty="0" smtClean="0">
                <a:latin typeface="Gill Sans MT" panose="020B0502020104020203" pitchFamily="34" charset="0"/>
              </a:rPr>
              <a:t>H</a:t>
            </a:r>
            <a:r>
              <a:rPr lang="en-US" sz="4000" i="1" baseline="-25000" dirty="0" smtClean="0">
                <a:latin typeface="Gill Sans MT" panose="020B0502020104020203" pitchFamily="34" charset="0"/>
              </a:rPr>
              <a:t>1</a:t>
            </a:r>
            <a:r>
              <a:rPr lang="en-US" sz="4000" dirty="0" smtClean="0">
                <a:latin typeface="Gill Sans MT" panose="020B0502020104020203" pitchFamily="34" charset="0"/>
              </a:rPr>
              <a:t>: </a:t>
            </a:r>
            <a:r>
              <a:rPr lang="en-US" sz="4000" i="1" dirty="0" smtClean="0">
                <a:latin typeface="Gill Sans MT" panose="020B0502020104020203" pitchFamily="34" charset="0"/>
              </a:rPr>
              <a:t>p-</a:t>
            </a:r>
            <a:r>
              <a:rPr lang="en-US" sz="4000" dirty="0" smtClean="0">
                <a:latin typeface="Gill Sans MT" panose="020B0502020104020203" pitchFamily="34" charset="0"/>
              </a:rPr>
              <a:t>values are right-skew distributed (i.e., an effect)</a:t>
            </a:r>
            <a:endParaRPr lang="en-US" sz="4000" i="1" dirty="0"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4243" y="12416599"/>
            <a:ext cx="11474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Testing for </a:t>
            </a:r>
            <a:r>
              <a:rPr lang="en-US" sz="6000" dirty="0" smtClean="0">
                <a:latin typeface="Gill Sans MT" panose="020B0502020104020203" pitchFamily="34" charset="0"/>
              </a:rPr>
              <a:t>false </a:t>
            </a:r>
            <a:r>
              <a:rPr lang="en-US" sz="6000" dirty="0" smtClean="0">
                <a:latin typeface="Gill Sans MT" panose="020B0502020104020203" pitchFamily="34" charset="0"/>
              </a:rPr>
              <a:t>negatives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16412" y="3610732"/>
            <a:ext cx="11474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Application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75823" y="4524893"/>
            <a:ext cx="12755424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Use 54,595 nonsignificant results over 6,591 papers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Data collected with </a:t>
            </a:r>
            <a:r>
              <a:rPr lang="en-US" sz="4000" dirty="0" smtClean="0">
                <a:latin typeface="Gill Sans MT" panose="020B0502020104020203" pitchFamily="34" charset="0"/>
              </a:rPr>
              <a:t>`</a:t>
            </a:r>
            <a:r>
              <a:rPr lang="en-US" sz="4000" dirty="0" err="1" smtClean="0">
                <a:latin typeface="Gill Sans MT" panose="020B0502020104020203" pitchFamily="34" charset="0"/>
              </a:rPr>
              <a:t>statcheck</a:t>
            </a:r>
            <a:r>
              <a:rPr lang="en-US" sz="4000" dirty="0" smtClean="0">
                <a:latin typeface="Gill Sans MT" panose="020B0502020104020203" pitchFamily="34" charset="0"/>
              </a:rPr>
              <a:t>` </a:t>
            </a:r>
            <a:r>
              <a:rPr lang="en-US" sz="4000" dirty="0" smtClean="0">
                <a:latin typeface="Gill Sans MT" panose="020B0502020104020203" pitchFamily="34" charset="0"/>
              </a:rPr>
              <a:t>for </a:t>
            </a:r>
            <a:r>
              <a:rPr lang="en-US" sz="4000" dirty="0" smtClean="0">
                <a:latin typeface="Gill Sans MT" panose="020B0502020104020203" pitchFamily="34" charset="0"/>
              </a:rPr>
              <a:t>~30,000 papers </a:t>
            </a:r>
            <a:r>
              <a:rPr lang="en-US" sz="4000" dirty="0" smtClean="0">
                <a:latin typeface="Gill Sans MT" panose="020B0502020104020203" pitchFamily="34" charset="0"/>
              </a:rPr>
              <a:t>in eight psychology papers from 1985-2013 (data also used in Nuijten et al. 2015</a:t>
            </a:r>
            <a:r>
              <a:rPr lang="en-US" sz="4000" dirty="0" smtClean="0">
                <a:latin typeface="Gill Sans MT" panose="020B0502020104020203" pitchFamily="34" charset="0"/>
              </a:rPr>
              <a:t>)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Extracted 54,595 </a:t>
            </a:r>
            <a:r>
              <a:rPr lang="en-US" sz="4000" dirty="0" err="1" smtClean="0">
                <a:latin typeface="Gill Sans MT" panose="020B0502020104020203" pitchFamily="34" charset="0"/>
              </a:rPr>
              <a:t>nonsiginificant</a:t>
            </a:r>
            <a:r>
              <a:rPr lang="en-US" sz="4000" dirty="0" smtClean="0">
                <a:latin typeface="Gill Sans MT" panose="020B0502020104020203" pitchFamily="34" charset="0"/>
              </a:rPr>
              <a:t> results across 14,759 papers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6,951 of these 14,759 papers reporting nonsignificant results show evidence for at least one false negative (66.7%)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Percentage of papers with evidence for false negatives varies across journals, from 49.4% (</a:t>
            </a:r>
            <a:r>
              <a:rPr lang="en-US" sz="4000" i="1" dirty="0" smtClean="0">
                <a:latin typeface="Gill Sans MT" panose="020B0502020104020203" pitchFamily="34" charset="0"/>
              </a:rPr>
              <a:t>Journal of Applied Psychology</a:t>
            </a:r>
            <a:r>
              <a:rPr lang="en-US" sz="4000" dirty="0" smtClean="0">
                <a:latin typeface="Gill Sans MT" panose="020B0502020104020203" pitchFamily="34" charset="0"/>
              </a:rPr>
              <a:t>) to 81.3% (</a:t>
            </a:r>
            <a:r>
              <a:rPr lang="en-US" sz="4000" i="1" dirty="0" smtClean="0">
                <a:latin typeface="Gill Sans MT" panose="020B0502020104020203" pitchFamily="34" charset="0"/>
              </a:rPr>
              <a:t>Journal of Personality and Social Psychology</a:t>
            </a:r>
            <a:r>
              <a:rPr lang="en-US" sz="4000" dirty="0" smtClean="0">
                <a:latin typeface="Gill Sans MT" panose="020B0502020104020203" pitchFamily="34" charset="0"/>
              </a:rPr>
              <a:t>)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Correlation between median number of nonsignificant results strongly correlates with evidence of at least one false negative (</a:t>
            </a:r>
            <a:r>
              <a:rPr lang="en-US" sz="4000" i="1" dirty="0" smtClean="0">
                <a:latin typeface="Gill Sans MT" panose="020B0502020104020203" pitchFamily="34" charset="0"/>
              </a:rPr>
              <a:t>r</a:t>
            </a:r>
            <a:r>
              <a:rPr lang="en-US" sz="4000" dirty="0" smtClean="0">
                <a:latin typeface="Gill Sans MT" panose="020B0502020104020203" pitchFamily="34" charset="0"/>
              </a:rPr>
              <a:t> = .617)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Sample sizes in psychology highly stable throughout thirty years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 smtClean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 smtClean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 smtClean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 smtClean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 smtClean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 smtClean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 smtClean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 smtClean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More nonsignificant results reported throughout the years, but less evidence for false negatives. Data indicate more smaller effects are reported over time.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 smtClean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6000" dirty="0">
              <a:latin typeface="Gill Sans MT" panose="020B05020201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5638" y="19756558"/>
            <a:ext cx="11474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Simulation study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5932" y="21072809"/>
            <a:ext cx="11079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Gill Sans MT" panose="020B0502020104020203" pitchFamily="34" charset="0"/>
              </a:rPr>
              <a:t>What is the power to detect a false negative among a set of nonsignificant </a:t>
            </a:r>
            <a:r>
              <a:rPr lang="en-US" sz="4000" dirty="0" smtClean="0">
                <a:latin typeface="Gill Sans MT" panose="020B0502020104020203" pitchFamily="34" charset="0"/>
              </a:rPr>
              <a:t>p</a:t>
            </a:r>
            <a:r>
              <a:rPr lang="en-US" sz="4000" i="1" dirty="0" smtClean="0">
                <a:latin typeface="Gill Sans MT" panose="020B0502020104020203" pitchFamily="34" charset="0"/>
              </a:rPr>
              <a:t>-values?</a:t>
            </a:r>
          </a:p>
          <a:p>
            <a:endParaRPr lang="en-US" sz="4000" i="1" dirty="0">
              <a:latin typeface="Gill Sans MT" panose="020B0502020104020203" pitchFamily="34" charset="0"/>
            </a:endParaRPr>
          </a:p>
          <a:p>
            <a:r>
              <a:rPr lang="en-US" sz="4000" dirty="0" smtClean="0">
                <a:latin typeface="Gill Sans MT" panose="020B0502020104020203" pitchFamily="34" charset="0"/>
              </a:rPr>
              <a:t>Simulation design: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latin typeface="Gill Sans MT" panose="020B0502020104020203" pitchFamily="34" charset="0"/>
              </a:rPr>
              <a:t>Sample size single study (N = 33, 62, 119)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latin typeface="Gill Sans MT" panose="020B0502020104020203" pitchFamily="34" charset="0"/>
              </a:rPr>
              <a:t>Number of nonsignificant studies (k = 1, 2, .. 10, 15, 20, ..., 50)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latin typeface="Gill Sans MT" panose="020B0502020104020203" pitchFamily="34" charset="0"/>
              </a:rPr>
              <a:t>Underlying effect size </a:t>
            </a:r>
            <a:r>
              <a:rPr lang="en-US" sz="4000" dirty="0" smtClean="0">
                <a:latin typeface="Gill Sans MT" panose="020B0502020104020203" pitchFamily="34" charset="0"/>
              </a:rPr>
              <a:t>(r = .00, .01, .02, ..., .99)</a:t>
            </a:r>
            <a:endParaRPr lang="en-US" sz="4000" dirty="0">
              <a:latin typeface="Gill Sans MT" panose="020B0502020104020203" pitchFamily="34" charset="0"/>
            </a:endParaRPr>
          </a:p>
          <a:p>
            <a:pPr marL="742950" indent="-742950">
              <a:buAutoNum type="arabicPeriod"/>
            </a:pPr>
            <a:endParaRPr lang="en-US" sz="4000" dirty="0">
              <a:latin typeface="Gill Sans MT" panose="020B0502020104020203" pitchFamily="34" charset="0"/>
            </a:endParaRPr>
          </a:p>
        </p:txBody>
      </p:sp>
      <p:pic>
        <p:nvPicPr>
          <p:cNvPr id="1027" name="Picture 3" descr="http://nanc.nesochina.org/images/stories/tilburg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454" y="39059379"/>
            <a:ext cx="892492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cO2382a-KHfn6CRg9te84FF3vur8wP3eNGUbM4QBOj6ICaSeLoHn3P1DtQTNL6nRx_zpDjl1xYCbCgnOOodJgfNyMAYOfXuRmX3jShnVIO-YeiOa6X5X5N3I5R2LT7wn-rB7Fb_JyxAUKRJ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959" y="16111024"/>
            <a:ext cx="9328183" cy="799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375823" y="24106609"/>
            <a:ext cx="13748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Figure </a:t>
            </a:r>
            <a:r>
              <a:rPr lang="en-US" sz="3200" i="1" dirty="0"/>
              <a:t>2</a:t>
            </a:r>
            <a:r>
              <a:rPr lang="en-US" sz="3200" i="1" dirty="0" smtClean="0"/>
              <a:t>. </a:t>
            </a:r>
            <a:r>
              <a:rPr lang="en-US" sz="3200" dirty="0"/>
              <a:t>Sample size development throughout 1985-2013, based on degrees of freedom across 258,050 test results. P25 = 25th percentile. P50 = 50th percentile (i.e., median). P75 = 75th </a:t>
            </a:r>
            <a:r>
              <a:rPr lang="en-US" sz="3200" dirty="0" smtClean="0"/>
              <a:t>percentile.</a:t>
            </a:r>
            <a:endParaRPr lang="en-US" sz="3200" dirty="0"/>
          </a:p>
        </p:txBody>
      </p:sp>
      <p:pic>
        <p:nvPicPr>
          <p:cNvPr id="1033" name="Picture 9" descr="https://lh4.googleusercontent.com/lyAAKFHH3ihnDF9HtNnoRkdy4_zWHZkd82iNs5M7Z5_oH7r4JPUrF-eCqtEz6VJeVhHJK7daghiY1AgPL5PsYgC1dnBFBvGAauasdD9V8pU4um3v2oBeWy27AJjGzHUzijAqeEioxAeUy2O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959" y="28164377"/>
            <a:ext cx="9634349" cy="68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642523" y="35541869"/>
            <a:ext cx="137486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Figure </a:t>
            </a:r>
            <a:r>
              <a:rPr lang="en-US" sz="3200" i="1" dirty="0" smtClean="0"/>
              <a:t>3. </a:t>
            </a:r>
            <a:r>
              <a:rPr lang="en-US" sz="3200" dirty="0"/>
              <a:t>Proportion of papers reporting nonsignificant results in a given year, showing evidence for false negative results. Larger point size indicates a higher mean number of nonsignificant results reported in that year.</a:t>
            </a:r>
            <a:endParaRPr lang="en-US" sz="3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55" y="26221103"/>
            <a:ext cx="9960011" cy="113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2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670</TotalTime>
  <Words>1015</Words>
  <Application>Microsoft Office PowerPoint</Application>
  <PresentationFormat>Custom</PresentationFormat>
  <Paragraphs>176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Century Gothic</vt:lpstr>
      <vt:lpstr>Gill Sans MT</vt:lpstr>
      <vt:lpstr>Wingdings 3</vt:lpstr>
      <vt:lpstr>Ion</vt:lpstr>
      <vt:lpstr>Too good to be false: Nonsignificant results revisited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good to be false: Nonsignificant results revisited</dc:title>
  <dc:creator>C.H.J. Hartgerink</dc:creator>
  <cp:lastModifiedBy>C.H.J. Hartgerink</cp:lastModifiedBy>
  <cp:revision>21</cp:revision>
  <dcterms:created xsi:type="dcterms:W3CDTF">2015-11-05T12:08:37Z</dcterms:created>
  <dcterms:modified xsi:type="dcterms:W3CDTF">2015-11-25T14:58:46Z</dcterms:modified>
</cp:coreProperties>
</file>