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5" r:id="rId4"/>
    <p:sldId id="280" r:id="rId5"/>
    <p:sldId id="259" r:id="rId6"/>
    <p:sldId id="264" r:id="rId7"/>
    <p:sldId id="267" r:id="rId8"/>
    <p:sldId id="274" r:id="rId9"/>
    <p:sldId id="269" r:id="rId10"/>
    <p:sldId id="277" r:id="rId11"/>
    <p:sldId id="279" r:id="rId12"/>
    <p:sldId id="266" r:id="rId13"/>
    <p:sldId id="268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68753-BACA-467E-9293-D50D00CF80E1}" v="28" dt="2023-04-18T00:40:48.190"/>
    <p1510:client id="{338F3EB4-E83A-4167-901F-780EEF345848}" v="804" dt="2023-04-19T07:29:23.388"/>
    <p1510:client id="{38ADDF45-8148-4AA7-9859-041ACADEB28B}" v="11" dt="2023-04-18T00:41:44.526"/>
    <p1510:client id="{3BDF96C4-1A37-4D92-826B-2A81FF00D567}" v="1662" dt="2023-04-18T02:49:10.458"/>
    <p1510:client id="{3CD56E71-1AB5-42D4-8BE3-FA3A388851FD}" v="26" dt="2023-03-27T00:56:05.068"/>
    <p1510:client id="{892C4001-B57A-46B3-9850-C4BC53D34EA9}" v="496" dt="2023-04-19T05:24:29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56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56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208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521" y="160464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440" y="160464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600" y="368208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521" y="368208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440" y="3682080"/>
            <a:ext cx="353304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0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7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4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1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8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53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57BC-5F8F-4CED-B9D8-9C037C3A6CDE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E8419-7E7E-45A8-887E-70D29FEA8B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68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640"/>
            <a:ext cx="1097256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084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420320"/>
            <a:ext cx="5181360" cy="4542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084" b="0" strike="noStrike" spc="-1">
              <a:latin typeface="Noto Sans CJK JP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2080" y="368208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172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60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080" y="1604640"/>
            <a:ext cx="535440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600" y="3682080"/>
            <a:ext cx="10972560" cy="1896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84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420320"/>
            <a:ext cx="5181360" cy="97968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ctr">
              <a:lnSpc>
                <a:spcPct val="100000"/>
              </a:lnSpc>
            </a:pPr>
            <a:r>
              <a:rPr lang="en-US" sz="2908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304800" y="4237680"/>
            <a:ext cx="1422240" cy="24312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>
              <a:lnSpc>
                <a:spcPct val="100000"/>
              </a:lnSpc>
            </a:pPr>
            <a:fld id="{B5D52549-836A-4180-B0CB-69DAA836F0B1}" type="datetime">
              <a:rPr lang="en-US" sz="781" b="0" strike="noStrike" spc="-1">
                <a:solidFill>
                  <a:srgbClr val="8B8B8B"/>
                </a:solidFill>
                <a:latin typeface="Calibri"/>
              </a:rPr>
              <a:t>4/19/2023</a:t>
            </a:fld>
            <a:endParaRPr lang="en-US" sz="781" b="0" strike="noStrike" spc="-1">
              <a:latin typeface="Noto Sans CJK JP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2082720" y="4237680"/>
            <a:ext cx="1930080" cy="24312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endParaRPr lang="en-US" sz="1563" b="0" strike="noStrike" spc="-1">
              <a:latin typeface="Noto Sans CJK JP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4368720" y="4237680"/>
            <a:ext cx="1422240" cy="243120"/>
          </a:xfrm>
          <a:prstGeom prst="rect">
            <a:avLst/>
          </a:prstGeom>
        </p:spPr>
        <p:txBody>
          <a:bodyPr lIns="138257" tIns="69129" rIns="138257" bIns="69129" anchor="ctr"/>
          <a:lstStyle/>
          <a:p>
            <a:pPr algn="r">
              <a:lnSpc>
                <a:spcPct val="100000"/>
              </a:lnSpc>
            </a:pPr>
            <a:fld id="{BED67CD0-BDBE-4E03-9029-92E5A1C269A1}" type="slidenum">
              <a:rPr lang="en-US" sz="781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781" b="0" strike="noStrike" spc="-1">
              <a:latin typeface="Noto Sans CJK JP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600" y="1604640"/>
            <a:ext cx="109725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187531" indent="-140648">
              <a:spcBef>
                <a:spcPts val="6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84" b="0" strike="noStrike" spc="-1">
                <a:solidFill>
                  <a:srgbClr val="000000"/>
                </a:solidFill>
                <a:latin typeface="Calibri"/>
              </a:rPr>
              <a:t>개요 텍스트의 서식을 편집하려면 클릭하십시오</a:t>
            </a:r>
          </a:p>
          <a:p>
            <a:pPr marL="567094" lvl="1" indent="-212660">
              <a:spcBef>
                <a:spcPts val="74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63" b="0" strike="noStrike" spc="-1">
                <a:solidFill>
                  <a:srgbClr val="000000"/>
                </a:solidFill>
                <a:latin typeface="Calibri"/>
              </a:rPr>
              <a:t>2번째 개요 수준</a:t>
            </a:r>
          </a:p>
          <a:p>
            <a:pPr marL="850642" lvl="2" indent="-189031">
              <a:spcBef>
                <a:spcPts val="55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3번째 개요 수준</a:t>
            </a:r>
          </a:p>
          <a:p>
            <a:pPr marL="1134189" lvl="3" indent="-141774">
              <a:spcBef>
                <a:spcPts val="37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4번째 개요 수준</a:t>
            </a:r>
          </a:p>
          <a:p>
            <a:pPr marL="1417736" lvl="4" indent="-141774">
              <a:spcBef>
                <a:spcPts val="1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5번째 개요 수준</a:t>
            </a:r>
          </a:p>
          <a:p>
            <a:pPr marL="1701283" lvl="5" indent="-141774">
              <a:spcBef>
                <a:spcPts val="1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6번째 개요 수준</a:t>
            </a:r>
          </a:p>
          <a:p>
            <a:pPr marL="1984830" lvl="6" indent="-141774">
              <a:spcBef>
                <a:spcPts val="18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02" b="0" strike="noStrike" spc="-1">
                <a:solidFill>
                  <a:srgbClr val="000000"/>
                </a:solidFill>
                <a:latin typeface="Calibri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00175" rtl="0" eaLnBrk="1" latinLnBrk="1" hangingPunct="1">
        <a:lnSpc>
          <a:spcPct val="90000"/>
        </a:lnSpc>
        <a:spcBef>
          <a:spcPct val="0"/>
        </a:spcBef>
        <a:buNone/>
        <a:defRPr sz="29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547" indent="-212660" algn="l" defTabSz="600175" rtl="0" eaLnBrk="1" latinLnBrk="1" hangingPunct="1">
        <a:lnSpc>
          <a:spcPct val="90000"/>
        </a:lnSpc>
        <a:spcBef>
          <a:spcPts val="930"/>
        </a:spcBef>
        <a:buClr>
          <a:srgbClr val="000000"/>
        </a:buClr>
        <a:buSzPct val="45000"/>
        <a:buFont typeface="Wingdings" charset="2"/>
        <a:buChar char=""/>
        <a:defRPr sz="1823" kern="1200">
          <a:solidFill>
            <a:schemeClr val="tx1"/>
          </a:solidFill>
          <a:latin typeface="+mn-lt"/>
          <a:ea typeface="+mn-ea"/>
          <a:cs typeface="+mn-cs"/>
        </a:defRPr>
      </a:lvl1pPr>
      <a:lvl2pPr marL="450131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563" kern="1200">
          <a:solidFill>
            <a:schemeClr val="tx1"/>
          </a:solidFill>
          <a:latin typeface="+mn-lt"/>
          <a:ea typeface="+mn-ea"/>
          <a:cs typeface="+mn-cs"/>
        </a:defRPr>
      </a:lvl2pPr>
      <a:lvl3pPr marL="750219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3pPr>
      <a:lvl4pPr marL="1050306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350394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650481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950568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250656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550743" indent="-150044" algn="l" defTabSz="600175" rtl="0" eaLnBrk="1" latinLnBrk="1" hangingPunct="1">
        <a:lnSpc>
          <a:spcPct val="90000"/>
        </a:lnSpc>
        <a:spcBef>
          <a:spcPts val="328"/>
        </a:spcBef>
        <a:buFont typeface="Arial" panose="020B0604020202020204" pitchFamily="34" charset="0"/>
        <a:buChar char="•"/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1pPr>
      <a:lvl2pPr marL="300087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2pPr>
      <a:lvl3pPr marL="600175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3pPr>
      <a:lvl4pPr marL="900262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4pPr>
      <a:lvl5pPr marL="1200350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5pPr>
      <a:lvl6pPr marL="1500437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6pPr>
      <a:lvl7pPr marL="1800524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7pPr>
      <a:lvl8pPr marL="2100612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8pPr>
      <a:lvl9pPr marL="2400699" algn="l" defTabSz="600175" rtl="0" eaLnBrk="1" latinLnBrk="1" hangingPunct="1">
        <a:defRPr sz="11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hannel/UCIebQquyoopk-lblDdfqG7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4.jpeg"/><Relationship Id="rId2" Type="http://schemas.openxmlformats.org/officeDocument/2006/relationships/video" Target="https://www.youtube.com/embed/ktzT7sTK4Gs?feature=oembed" TargetMode="External"/><Relationship Id="rId1" Type="http://schemas.openxmlformats.org/officeDocument/2006/relationships/video" Target="https://www.youtube.com/embed/mDBeT_DWBWg?feature=oembed" TargetMode="External"/><Relationship Id="rId6" Type="http://schemas.openxmlformats.org/officeDocument/2006/relationships/image" Target="../media/image13.jpeg"/><Relationship Id="rId5" Type="http://schemas.openxmlformats.org/officeDocument/2006/relationships/image" Target="../media/image1.png"/><Relationship Id="rId4" Type="http://schemas.openxmlformats.org/officeDocument/2006/relationships/hyperlink" Target="https://youtube.com/shorts/3gtVchS0ss0?feature=shar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6.jpeg"/><Relationship Id="rId2" Type="http://schemas.openxmlformats.org/officeDocument/2006/relationships/video" Target="https://www.youtube.com/embed/zaHHFD4sKlc?feature=oembed" TargetMode="External"/><Relationship Id="rId1" Type="http://schemas.openxmlformats.org/officeDocument/2006/relationships/video" Target="https://www.youtube.com/embed/HhWcQi-oiAU?feature=oembed" TargetMode="External"/><Relationship Id="rId6" Type="http://schemas.openxmlformats.org/officeDocument/2006/relationships/image" Target="../media/image15.jpeg"/><Relationship Id="rId5" Type="http://schemas.openxmlformats.org/officeDocument/2006/relationships/image" Target="../media/image1.png"/><Relationship Id="rId4" Type="http://schemas.openxmlformats.org/officeDocument/2006/relationships/hyperlink" Target="https://youtube.com/shorts/3gtVchS0ss0?feature=shar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8.jpeg"/><Relationship Id="rId2" Type="http://schemas.openxmlformats.org/officeDocument/2006/relationships/video" Target="https://www.youtube.com/embed/QEgvrDgvzIM?feature=oembed" TargetMode="External"/><Relationship Id="rId1" Type="http://schemas.openxmlformats.org/officeDocument/2006/relationships/video" Target="https://www.youtube.com/embed/Zoaealx-Xf8?feature=oembed" TargetMode="External"/><Relationship Id="rId6" Type="http://schemas.openxmlformats.org/officeDocument/2006/relationships/image" Target="../media/image17.jpeg"/><Relationship Id="rId5" Type="http://schemas.openxmlformats.org/officeDocument/2006/relationships/image" Target="../media/image1.png"/><Relationship Id="rId4" Type="http://schemas.openxmlformats.org/officeDocument/2006/relationships/hyperlink" Target="https://youtube.com/shorts/3gtVchS0ss0?feature=shar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VaixNTwMG7o?feature=oembed" TargetMode="Externa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encgVQKLdc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Eub8VI-7ipc?feature=oembed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3gtVchS0ss0?feature=share" TargetMode="Externa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7aNRCzfdoTI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be.com/shorts/3gtVchS0ss0?feature=shar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2"/>
          <p:cNvGrpSpPr/>
          <p:nvPr/>
        </p:nvGrpSpPr>
        <p:grpSpPr>
          <a:xfrm>
            <a:off x="-447" y="-26484"/>
            <a:ext cx="12189934" cy="6880341"/>
            <a:chOff x="28800" y="0"/>
            <a:chExt cx="18256680" cy="10314000"/>
          </a:xfrm>
        </p:grpSpPr>
        <p:pic>
          <p:nvPicPr>
            <p:cNvPr id="92" name="Object 5">
              <a:hlinkClick r:id="rId2"/>
            </p:cNvPr>
            <p:cNvPicPr/>
            <p:nvPr/>
          </p:nvPicPr>
          <p:blipFill>
            <a:blip r:embed="rId3"/>
            <a:stretch/>
          </p:blipFill>
          <p:spPr>
            <a:xfrm>
              <a:off x="28800" y="0"/>
              <a:ext cx="18256680" cy="1031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5" name="CustomShape 5"/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/>
          <a:lstStyle/>
          <a:p>
            <a:pPr>
              <a:lnSpc>
                <a:spcPct val="100000"/>
              </a:lnSpc>
            </a:pPr>
            <a:r>
              <a:rPr lang="en-US" sz="781" spc="-1">
                <a:solidFill>
                  <a:srgbClr val="FFFFFF"/>
                </a:solidFill>
                <a:latin typeface="Noto Sans CJK KR Medium"/>
              </a:rPr>
              <a:t>autonomous-driving - Smart Cart</a:t>
            </a:r>
            <a:endParaRPr lang="en-US" sz="781" spc="-1">
              <a:latin typeface="Noto Sans CJK JP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18507" y="597614"/>
            <a:ext cx="648787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600" err="1">
                <a:solidFill>
                  <a:schemeClr val="accent5">
                    <a:lumMod val="40000"/>
                    <a:lumOff val="60000"/>
                  </a:schemeClr>
                </a:solidFill>
                <a:latin typeface="HY울릉도M" panose="02030600000101010101" pitchFamily="18" charset="-127"/>
                <a:ea typeface="문체부 제목 돋음체"/>
              </a:rPr>
              <a:t>아이포_개인일정_이승헌</a:t>
            </a:r>
            <a:endParaRPr lang="ko-KR" altLang="en-US" sz="2605" err="1">
              <a:solidFill>
                <a:schemeClr val="accent5">
                  <a:lumMod val="40000"/>
                  <a:lumOff val="60000"/>
                </a:schemeClr>
              </a:solidFill>
              <a:latin typeface="HY울릉도M" panose="02030600000101010101" pitchFamily="18" charset="-127"/>
              <a:ea typeface="문체부 제목 돋음체" panose="020B0609000101010101" pitchFamily="49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0B20D3-BF1B-81DE-9D5B-A5AD3D54CDA5}"/>
              </a:ext>
            </a:extLst>
          </p:cNvPr>
          <p:cNvSpPr txBox="1"/>
          <p:nvPr/>
        </p:nvSpPr>
        <p:spPr>
          <a:xfrm>
            <a:off x="1218534" y="1189086"/>
            <a:ext cx="10388405" cy="55659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8531" tIns="44265" rIns="88531" bIns="4426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ko-KR" altLang="en-US" sz="4400">
              <a:solidFill>
                <a:schemeClr val="bg1"/>
              </a:solidFill>
              <a:cs typeface="Arial"/>
            </a:endParaRPr>
          </a:p>
          <a:p>
            <a:r>
              <a:rPr lang="en-US" altLang="ko-KR" sz="4400">
                <a:solidFill>
                  <a:schemeClr val="bg1"/>
                </a:solidFill>
                <a:cs typeface="Arial"/>
              </a:rPr>
              <a:t>1.</a:t>
            </a:r>
            <a:r>
              <a:rPr lang="ko-KR" sz="4400">
                <a:solidFill>
                  <a:schemeClr val="bg1"/>
                </a:solidFill>
                <a:cs typeface="Arial"/>
              </a:rPr>
              <a:t>  와이어 프레임 제작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 sz="4400">
                <a:solidFill>
                  <a:schemeClr val="bg1"/>
                </a:solidFill>
              </a:rPr>
              <a:t>2.  </a:t>
            </a:r>
            <a:r>
              <a:rPr lang="ko-KR" altLang="en-US" sz="4400" err="1">
                <a:solidFill>
                  <a:schemeClr val="bg1"/>
                </a:solidFill>
              </a:rPr>
              <a:t>Tracker</a:t>
            </a:r>
            <a:r>
              <a:rPr lang="ko-KR" altLang="en-US" sz="4400">
                <a:solidFill>
                  <a:schemeClr val="bg1"/>
                </a:solidFill>
              </a:rPr>
              <a:t> 기능(yolov5-opencv)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 sz="4400">
                <a:solidFill>
                  <a:schemeClr val="bg1"/>
                </a:solidFill>
              </a:rPr>
              <a:t>3.  </a:t>
            </a:r>
            <a:r>
              <a:rPr lang="ko-KR" altLang="en-US" sz="4400" err="1">
                <a:solidFill>
                  <a:schemeClr val="bg1"/>
                </a:solidFill>
              </a:rPr>
              <a:t>Pocketsphinx</a:t>
            </a:r>
            <a:r>
              <a:rPr lang="ko-KR" altLang="en-US" sz="4400">
                <a:solidFill>
                  <a:schemeClr val="bg1"/>
                </a:solidFill>
              </a:rPr>
              <a:t> 기능(대화형)</a:t>
            </a:r>
            <a:endParaRPr lang="ko-KR">
              <a:solidFill>
                <a:schemeClr val="bg1"/>
              </a:solidFill>
            </a:endParaRPr>
          </a:p>
          <a:p>
            <a:r>
              <a:rPr lang="ko-KR" altLang="en-US" sz="4400">
                <a:solidFill>
                  <a:schemeClr val="bg1"/>
                </a:solidFill>
              </a:rPr>
              <a:t>4.  배터리 기능 구현</a:t>
            </a:r>
            <a:endParaRPr lang="ko-KR" sz="4400">
              <a:solidFill>
                <a:schemeClr val="bg1"/>
              </a:solidFill>
              <a:cs typeface="Arial"/>
            </a:endParaRPr>
          </a:p>
          <a:p>
            <a:r>
              <a:rPr lang="ko-KR" altLang="en-US" sz="4400">
                <a:solidFill>
                  <a:schemeClr val="bg1"/>
                </a:solidFill>
                <a:cs typeface="Arial"/>
              </a:rPr>
              <a:t>5.  추가 기능 및 개선</a:t>
            </a:r>
          </a:p>
          <a:p>
            <a:endParaRPr lang="ko-KR" altLang="en-US" sz="2850">
              <a:solidFill>
                <a:schemeClr val="bg1"/>
              </a:solidFill>
            </a:endParaRPr>
          </a:p>
          <a:p>
            <a:endParaRPr lang="ko-KR" altLang="en-US" sz="2865">
              <a:solidFill>
                <a:schemeClr val="bg1"/>
              </a:solidFill>
            </a:endParaRPr>
          </a:p>
          <a:p>
            <a:endParaRPr lang="ko-KR" altLang="en-US" sz="3473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9994E-83FE-FE7D-0D3C-B3345D78B51C}"/>
              </a:ext>
            </a:extLst>
          </p:cNvPr>
          <p:cNvSpPr txBox="1"/>
          <p:nvPr/>
        </p:nvSpPr>
        <p:spPr>
          <a:xfrm>
            <a:off x="582782" y="5716314"/>
            <a:ext cx="5202991" cy="286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err="1">
                <a:solidFill>
                  <a:schemeClr val="bg1"/>
                </a:solidFill>
              </a:rPr>
              <a:t>Ref</a:t>
            </a:r>
            <a:r>
              <a:rPr lang="ko-KR" altLang="en-US" sz="800">
                <a:solidFill>
                  <a:schemeClr val="bg1"/>
                </a:solidFill>
              </a:rPr>
              <a:t>. </a:t>
            </a:r>
            <a:r>
              <a:rPr lang="ko-KR" altLang="en-US" sz="800">
                <a:solidFill>
                  <a:schemeClr val="bg1"/>
                </a:solidFill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이승헌</a:t>
            </a:r>
            <a:r>
              <a:rPr lang="en-US" altLang="ko-KR" sz="800">
                <a:solidFill>
                  <a:schemeClr val="bg1"/>
                </a:solidFill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800">
                <a:solidFill>
                  <a:schemeClr val="bg1"/>
                </a:solidFill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유튜브</a:t>
            </a:r>
          </a:p>
          <a:p>
            <a:r>
              <a:rPr lang="en-US" altLang="ko-KR" sz="800">
                <a:solidFill>
                  <a:schemeClr val="bg1"/>
                </a:solidFill>
                <a:ea typeface="+mn-lt"/>
                <a:cs typeface="+mn-lt"/>
              </a:rPr>
              <a:t>https://www.</a:t>
            </a:r>
            <a:r>
              <a:rPr lang="en-US" altLang="ko-KR" sz="800">
                <a:solidFill>
                  <a:schemeClr val="bg1"/>
                </a:solidFill>
              </a:rPr>
              <a:t>youtube</a:t>
            </a:r>
            <a:r>
              <a:rPr lang="en-US" altLang="ko-KR" sz="800">
                <a:solidFill>
                  <a:schemeClr val="bg1"/>
                </a:solidFill>
                <a:ea typeface="+mn-lt"/>
                <a:cs typeface="+mn-lt"/>
              </a:rPr>
              <a:t>.com/channel/UCIebQquyoopk-lblDdfqG7g</a:t>
            </a:r>
            <a:endParaRPr lang="ko-KR" altLang="en-US" sz="80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3121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28F79-766E-7E8F-7F81-F9EF84B5F47D}"/>
              </a:ext>
            </a:extLst>
          </p:cNvPr>
          <p:cNvSpPr txBox="1"/>
          <p:nvPr/>
        </p:nvSpPr>
        <p:spPr>
          <a:xfrm>
            <a:off x="475227" y="686279"/>
            <a:ext cx="4180552" cy="280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50">
                <a:solidFill>
                  <a:srgbClr val="FFFFFF"/>
                </a:solidFill>
              </a:rPr>
              <a:t>3. </a:t>
            </a:r>
            <a:r>
              <a:rPr lang="ko-KR" altLang="en-US" sz="1550" err="1">
                <a:solidFill>
                  <a:srgbClr val="FFFFFF"/>
                </a:solidFill>
              </a:rPr>
              <a:t>pocketsphinx</a:t>
            </a:r>
            <a:r>
              <a:rPr lang="ko-KR" altLang="en-US" sz="1550">
                <a:solidFill>
                  <a:srgbClr val="FFFFFF"/>
                </a:solidFill>
              </a:rPr>
              <a:t> 기능 (대화형) -문제점</a:t>
            </a:r>
            <a:endParaRPr lang="ko-KR" altLang="en-US" sz="1563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072A0B-9F33-DA4D-DA22-673A23C24783}"/>
              </a:ext>
            </a:extLst>
          </p:cNvPr>
          <p:cNvSpPr txBox="1"/>
          <p:nvPr/>
        </p:nvSpPr>
        <p:spPr>
          <a:xfrm>
            <a:off x="3160888" y="1194740"/>
            <a:ext cx="6754516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800">
                <a:solidFill>
                  <a:schemeClr val="bg1"/>
                </a:solidFill>
              </a:rPr>
              <a:t>잡음이 명령어로 인식</a:t>
            </a:r>
          </a:p>
          <a:p>
            <a:pPr marL="342900" indent="-342900">
              <a:buAutoNum type="arabicParenR"/>
            </a:pPr>
            <a:endParaRPr lang="ko-KR" altLang="en-US" sz="28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sz="28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sz="28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sz="28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800">
                <a:solidFill>
                  <a:schemeClr val="bg1"/>
                </a:solidFill>
              </a:rPr>
              <a:t>로봇의 활용성</a:t>
            </a:r>
          </a:p>
          <a:p>
            <a:pPr marL="342900" indent="-342900">
              <a:buAutoNum type="arabicParenR"/>
            </a:pPr>
            <a:endParaRPr lang="ko-KR" altLang="en-US" sz="28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sz="28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sz="28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 sz="280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ko-KR" altLang="en-US" sz="2800">
                <a:solidFill>
                  <a:schemeClr val="bg1"/>
                </a:solidFill>
              </a:rPr>
              <a:t>잘못된 명령어 인식 되었을 때 대비책</a:t>
            </a:r>
          </a:p>
          <a:p>
            <a:pPr marL="342900" indent="-342900">
              <a:buAutoNum type="arabicParenR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3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A471F-38B7-CB2D-71F3-4311DA118A36}"/>
              </a:ext>
            </a:extLst>
          </p:cNvPr>
          <p:cNvSpPr txBox="1"/>
          <p:nvPr/>
        </p:nvSpPr>
        <p:spPr>
          <a:xfrm>
            <a:off x="437597" y="234723"/>
            <a:ext cx="4180552" cy="280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50">
                <a:solidFill>
                  <a:srgbClr val="FFFFFF"/>
                </a:solidFill>
              </a:rPr>
              <a:t>3. </a:t>
            </a:r>
            <a:r>
              <a:rPr lang="ko-KR" altLang="en-US" sz="1550" err="1">
                <a:solidFill>
                  <a:srgbClr val="FFFFFF"/>
                </a:solidFill>
              </a:rPr>
              <a:t>pocketsphinx</a:t>
            </a:r>
            <a:r>
              <a:rPr lang="ko-KR" altLang="en-US" sz="1550">
                <a:solidFill>
                  <a:srgbClr val="FFFFFF"/>
                </a:solidFill>
              </a:rPr>
              <a:t> 기능 (대화형)</a:t>
            </a:r>
            <a:endParaRPr lang="ko-KR" altLang="en-US" sz="1563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84603-E6C9-5E0D-99A8-1C0F720158D8}"/>
              </a:ext>
            </a:extLst>
          </p:cNvPr>
          <p:cNvSpPr txBox="1"/>
          <p:nvPr/>
        </p:nvSpPr>
        <p:spPr>
          <a:xfrm>
            <a:off x="1045995" y="2330730"/>
            <a:ext cx="365894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dirty="0">
                <a:solidFill>
                  <a:schemeClr val="bg1"/>
                </a:solidFill>
              </a:rPr>
              <a:t>문제점: 잡음이 명령어로 인식</a:t>
            </a:r>
            <a:r>
              <a:rPr lang="ko-KR" sz="1600" dirty="0">
                <a:solidFill>
                  <a:schemeClr val="bg1"/>
                </a:solidFill>
                <a:cs typeface="Arial"/>
              </a:rPr>
              <a:t>-</a:t>
            </a:r>
            <a:r>
              <a:rPr lang="ko-KR" altLang="en-US" sz="1600" dirty="0">
                <a:solidFill>
                  <a:schemeClr val="bg1"/>
                </a:solidFill>
                <a:cs typeface="Arial"/>
              </a:rPr>
              <a:t> </a:t>
            </a:r>
            <a:endParaRPr lang="ko-KR" sz="1600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ko-KR" sz="1600" dirty="0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ko-KR" sz="1600" dirty="0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ko-KR" altLang="en-US" sz="1600" dirty="0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ko-KR" sz="1600" dirty="0">
                <a:solidFill>
                  <a:schemeClr val="bg1"/>
                </a:solidFill>
                <a:cs typeface="Arial"/>
              </a:rPr>
              <a:t>흐름도를 </a:t>
            </a:r>
            <a:r>
              <a:rPr lang="ko-KR" altLang="en-US" sz="1600" dirty="0">
                <a:solidFill>
                  <a:schemeClr val="bg1"/>
                </a:solidFill>
                <a:cs typeface="Arial"/>
              </a:rPr>
              <a:t>그려서 </a:t>
            </a:r>
            <a:r>
              <a:rPr lang="ko-KR" sz="1600" dirty="0">
                <a:solidFill>
                  <a:schemeClr val="bg1"/>
                </a:solidFill>
                <a:cs typeface="Arial"/>
              </a:rPr>
              <a:t>해결 방법 찾기</a:t>
            </a:r>
            <a:endParaRPr lang="ko-KR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15" name="그림 15" descr="도표이(가) 표시된 사진&#10;&#10;자동 생성된 설명">
            <a:extLst>
              <a:ext uri="{FF2B5EF4-FFF2-40B4-BE49-F238E27FC236}">
                <a16:creationId xmlns:a16="http://schemas.microsoft.com/office/drawing/2014/main" id="{9571268B-E1E1-4410-1258-05815C4AC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7" y="48884"/>
            <a:ext cx="4050953" cy="667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6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4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A471F-38B7-CB2D-71F3-4311DA118A36}"/>
              </a:ext>
            </a:extLst>
          </p:cNvPr>
          <p:cNvSpPr txBox="1"/>
          <p:nvPr/>
        </p:nvSpPr>
        <p:spPr>
          <a:xfrm>
            <a:off x="437597" y="234723"/>
            <a:ext cx="4180552" cy="280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50">
                <a:solidFill>
                  <a:srgbClr val="FFFFFF"/>
                </a:solidFill>
              </a:rPr>
              <a:t>3. </a:t>
            </a:r>
            <a:r>
              <a:rPr lang="ko-KR" altLang="en-US" sz="1550" err="1">
                <a:solidFill>
                  <a:srgbClr val="FFFFFF"/>
                </a:solidFill>
              </a:rPr>
              <a:t>pocketsphinx</a:t>
            </a:r>
            <a:r>
              <a:rPr lang="ko-KR" altLang="en-US" sz="1550">
                <a:solidFill>
                  <a:srgbClr val="FFFFFF"/>
                </a:solidFill>
              </a:rPr>
              <a:t> 기능 (대화형)</a:t>
            </a:r>
            <a:endParaRPr lang="ko-KR" altLang="en-US" sz="1563">
              <a:solidFill>
                <a:srgbClr val="FFFFFF"/>
              </a:solidFill>
            </a:endParaRPr>
          </a:p>
        </p:txBody>
      </p:sp>
      <p:pic>
        <p:nvPicPr>
          <p:cNvPr id="2" name="온라인 미디어 1" title="pocketsphinx 인식을 위해 사전 학습 모델 수정. #ros #pocketsphinx">
            <a:hlinkClick r:id="" action="ppaction://media"/>
            <a:extLst>
              <a:ext uri="{FF2B5EF4-FFF2-40B4-BE49-F238E27FC236}">
                <a16:creationId xmlns:a16="http://schemas.microsoft.com/office/drawing/2014/main" id="{26967B11-B227-E8F1-E65F-547496A5BE7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797045" y="1566334"/>
            <a:ext cx="4341987" cy="3160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AADFD-1B36-29D0-CF2F-4EC6A4B577F8}"/>
              </a:ext>
            </a:extLst>
          </p:cNvPr>
          <p:cNvSpPr txBox="1"/>
          <p:nvPr/>
        </p:nvSpPr>
        <p:spPr>
          <a:xfrm>
            <a:off x="291628" y="4741333"/>
            <a:ext cx="4807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ko-KR" altLang="en-US">
                <a:solidFill>
                  <a:schemeClr val="bg1"/>
                </a:solidFill>
              </a:rPr>
              <a:t>Sol1) 사전 학습 모델 수정 </a:t>
            </a:r>
          </a:p>
          <a:p>
            <a:pPr lvl="3"/>
            <a:r>
              <a:rPr lang="ko-KR" altLang="en-US">
                <a:solidFill>
                  <a:schemeClr val="bg1"/>
                </a:solidFill>
              </a:rPr>
              <a:t>          (인식률 증가)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84603-E6C9-5E0D-99A8-1C0F720158D8}"/>
              </a:ext>
            </a:extLst>
          </p:cNvPr>
          <p:cNvSpPr txBox="1"/>
          <p:nvPr/>
        </p:nvSpPr>
        <p:spPr>
          <a:xfrm>
            <a:off x="442147" y="677333"/>
            <a:ext cx="368770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>
                <a:solidFill>
                  <a:schemeClr val="bg1"/>
                </a:solidFill>
              </a:rPr>
              <a:t>잡음이 명령어로 인식</a:t>
            </a:r>
            <a:r>
              <a:rPr lang="ko-KR" sz="1600">
                <a:solidFill>
                  <a:schemeClr val="bg1"/>
                </a:solidFill>
                <a:cs typeface="Arial"/>
              </a:rPr>
              <a:t>- 문제해결</a:t>
            </a:r>
          </a:p>
          <a:p>
            <a:pPr marL="342900" indent="-342900">
              <a:buAutoNum type="arabicParenR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8" name="온라인 미디어 5" title="pocketsphinx-tts 대화형 만들기">
            <a:hlinkClick r:id="" action="ppaction://media"/>
            <a:extLst>
              <a:ext uri="{FF2B5EF4-FFF2-40B4-BE49-F238E27FC236}">
                <a16:creationId xmlns:a16="http://schemas.microsoft.com/office/drawing/2014/main" id="{1B67ABF9-1A02-DF2C-7EE3-FB307F5DDE8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5491339" y="1030112"/>
            <a:ext cx="5329766" cy="36406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79CC63-5014-29B8-88DE-86A4DAE3BBE8}"/>
              </a:ext>
            </a:extLst>
          </p:cNvPr>
          <p:cNvSpPr txBox="1"/>
          <p:nvPr/>
        </p:nvSpPr>
        <p:spPr>
          <a:xfrm>
            <a:off x="5315182" y="4741334"/>
            <a:ext cx="52117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ko-KR" altLang="en-US">
                <a:solidFill>
                  <a:schemeClr val="bg1"/>
                </a:solidFill>
              </a:rPr>
              <a:t>Sol2) 대화형으로 만든 후 실행</a:t>
            </a:r>
          </a:p>
        </p:txBody>
      </p:sp>
    </p:spTree>
    <p:extLst>
      <p:ext uri="{BB962C8B-B14F-4D97-AF65-F5344CB8AC3E}">
        <p14:creationId xmlns:p14="http://schemas.microsoft.com/office/powerpoint/2010/main" val="406016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4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28F79-766E-7E8F-7F81-F9EF84B5F47D}"/>
              </a:ext>
            </a:extLst>
          </p:cNvPr>
          <p:cNvSpPr txBox="1"/>
          <p:nvPr/>
        </p:nvSpPr>
        <p:spPr>
          <a:xfrm>
            <a:off x="475227" y="686279"/>
            <a:ext cx="4180552" cy="280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50">
                <a:solidFill>
                  <a:srgbClr val="FFFFFF"/>
                </a:solidFill>
              </a:rPr>
              <a:t>3. </a:t>
            </a:r>
            <a:r>
              <a:rPr lang="ko-KR" altLang="en-US" sz="1550" err="1">
                <a:solidFill>
                  <a:srgbClr val="FFFFFF"/>
                </a:solidFill>
              </a:rPr>
              <a:t>pocketsphinx</a:t>
            </a:r>
            <a:r>
              <a:rPr lang="ko-KR" altLang="en-US" sz="1550">
                <a:solidFill>
                  <a:srgbClr val="FFFFFF"/>
                </a:solidFill>
              </a:rPr>
              <a:t> 기능 (대화형)</a:t>
            </a:r>
            <a:endParaRPr lang="ko-KR" altLang="en-US" sz="1563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D846F-9E0F-D3E0-75E0-F433A88C8399}"/>
              </a:ext>
            </a:extLst>
          </p:cNvPr>
          <p:cNvSpPr txBox="1"/>
          <p:nvPr/>
        </p:nvSpPr>
        <p:spPr>
          <a:xfrm>
            <a:off x="432740" y="1147704"/>
            <a:ext cx="36877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2) 로봇의 활용성 - 해결 완료</a:t>
            </a:r>
            <a:endParaRPr lang="ko-KR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온라인 미디어 3" title="ROS pocketsphinx활용해서 마이크로 로봇 움직이기">
            <a:hlinkClick r:id="" action="ppaction://media"/>
            <a:extLst>
              <a:ext uri="{FF2B5EF4-FFF2-40B4-BE49-F238E27FC236}">
                <a16:creationId xmlns:a16="http://schemas.microsoft.com/office/drawing/2014/main" id="{B0954AAF-0175-8639-CBDA-7766C841D66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787636" y="1632186"/>
            <a:ext cx="4784136" cy="3828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CECB2-B37E-26E4-78C2-C2DC902DAC33}"/>
              </a:ext>
            </a:extLst>
          </p:cNvPr>
          <p:cNvSpPr txBox="1"/>
          <p:nvPr/>
        </p:nvSpPr>
        <p:spPr>
          <a:xfrm>
            <a:off x="2455333" y="5531556"/>
            <a:ext cx="2822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cs typeface="Arial"/>
              </a:rPr>
              <a:t>기존 </a:t>
            </a:r>
            <a:r>
              <a:rPr lang="en-US" altLang="ko-KR" dirty="0" err="1">
                <a:solidFill>
                  <a:schemeClr val="bg1"/>
                </a:solidFill>
                <a:cs typeface="Arial"/>
              </a:rPr>
              <a:t>rostopic</a:t>
            </a:r>
            <a:endParaRPr lang="ko-KR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CF545-6463-B973-476B-8168E8359806}"/>
              </a:ext>
            </a:extLst>
          </p:cNvPr>
          <p:cNvSpPr txBox="1"/>
          <p:nvPr/>
        </p:nvSpPr>
        <p:spPr>
          <a:xfrm>
            <a:off x="997185" y="5936074"/>
            <a:ext cx="4854222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문제점: 로봇 위치를 확인하기 </a:t>
            </a:r>
            <a:r>
              <a:rPr lang="ko-KR" altLang="en-US" sz="1400" dirty="0" err="1">
                <a:solidFill>
                  <a:schemeClr val="bg1"/>
                </a:solidFill>
              </a:rPr>
              <a:t>힘듬</a:t>
            </a:r>
            <a:r>
              <a:rPr lang="ko-KR" altLang="en-US" sz="1400" dirty="0">
                <a:solidFill>
                  <a:schemeClr val="bg1"/>
                </a:solidFill>
              </a:rPr>
              <a:t>. 활용하기 </a:t>
            </a:r>
            <a:r>
              <a:rPr lang="ko-KR" altLang="en-US" sz="1400" dirty="0" err="1">
                <a:solidFill>
                  <a:schemeClr val="bg1"/>
                </a:solidFill>
              </a:rPr>
              <a:t>힘듬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1" name="온라인 미디어 10" title="액션토픽으로 로봇 이동 #ros #tracker #slam #로봇">
            <a:hlinkClick r:id="" action="ppaction://media"/>
            <a:extLst>
              <a:ext uri="{FF2B5EF4-FFF2-40B4-BE49-F238E27FC236}">
                <a16:creationId xmlns:a16="http://schemas.microsoft.com/office/drawing/2014/main" id="{7AFDA78B-8F2C-7B40-AE26-2162821CE036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6253340" y="1641594"/>
            <a:ext cx="4558358" cy="37911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5BE4DB-76A8-BE93-04CA-300F184A7F6F}"/>
              </a:ext>
            </a:extLst>
          </p:cNvPr>
          <p:cNvSpPr txBox="1"/>
          <p:nvPr/>
        </p:nvSpPr>
        <p:spPr>
          <a:xfrm>
            <a:off x="6161851" y="5898444"/>
            <a:ext cx="572911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해결: 액션 통신으로 </a:t>
            </a:r>
            <a:r>
              <a:rPr lang="ko-KR" altLang="en-US" sz="1400" dirty="0" err="1">
                <a:solidFill>
                  <a:schemeClr val="bg1"/>
                </a:solidFill>
              </a:rPr>
              <a:t>navigation</a:t>
            </a:r>
            <a:r>
              <a:rPr lang="ko-KR" altLang="en-US" sz="1400" dirty="0">
                <a:solidFill>
                  <a:schemeClr val="bg1"/>
                </a:solidFill>
              </a:rPr>
              <a:t> 연동 후 위치 파악 및 피하는 기능 활용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좌표 이용해서 원활하게 이동 가능.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D1BBC-8547-A2F6-3EB6-41C5CA1CB2DF}"/>
              </a:ext>
            </a:extLst>
          </p:cNvPr>
          <p:cNvSpPr txBox="1"/>
          <p:nvPr/>
        </p:nvSpPr>
        <p:spPr>
          <a:xfrm>
            <a:off x="7638814" y="5503333"/>
            <a:ext cx="2944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/>
              </a:rPr>
              <a:t>액션</a:t>
            </a:r>
            <a:r>
              <a:rPr lang="en-US" altLang="ko-KR" dirty="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dirty="0" err="1">
                <a:solidFill>
                  <a:schemeClr val="bg1"/>
                </a:solidFill>
                <a:cs typeface="Arial"/>
              </a:rPr>
              <a:t>통신</a:t>
            </a:r>
            <a:r>
              <a:rPr lang="en-US" altLang="ko-KR" dirty="0">
                <a:solidFill>
                  <a:schemeClr val="bg1"/>
                </a:solidFill>
                <a:cs typeface="Arial"/>
              </a:rPr>
              <a:t>-navigation</a:t>
            </a:r>
          </a:p>
        </p:txBody>
      </p:sp>
    </p:spTree>
    <p:extLst>
      <p:ext uri="{BB962C8B-B14F-4D97-AF65-F5344CB8AC3E}">
        <p14:creationId xmlns:p14="http://schemas.microsoft.com/office/powerpoint/2010/main" val="199261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4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0EAB8A-E85F-BEAC-AC34-809B2E89E161}"/>
              </a:ext>
            </a:extLst>
          </p:cNvPr>
          <p:cNvSpPr txBox="1"/>
          <p:nvPr/>
        </p:nvSpPr>
        <p:spPr>
          <a:xfrm>
            <a:off x="475227" y="686279"/>
            <a:ext cx="4180552" cy="280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50">
                <a:solidFill>
                  <a:srgbClr val="FFFFFF"/>
                </a:solidFill>
              </a:rPr>
              <a:t>3. </a:t>
            </a:r>
            <a:r>
              <a:rPr lang="ko-KR" altLang="en-US" sz="1550" err="1">
                <a:solidFill>
                  <a:srgbClr val="FFFFFF"/>
                </a:solidFill>
              </a:rPr>
              <a:t>pocketsphinx</a:t>
            </a:r>
            <a:r>
              <a:rPr lang="ko-KR" altLang="en-US" sz="1550">
                <a:solidFill>
                  <a:srgbClr val="FFFFFF"/>
                </a:solidFill>
              </a:rPr>
              <a:t> 기능 (대화형) -시현 영상</a:t>
            </a:r>
            <a:endParaRPr lang="ko-KR" altLang="en-US" sz="1563">
              <a:solidFill>
                <a:srgbClr val="FFFFFF"/>
              </a:solidFill>
            </a:endParaRPr>
          </a:p>
        </p:txBody>
      </p:sp>
      <p:pic>
        <p:nvPicPr>
          <p:cNvPr id="2" name="온라인 미디어 1" title="pocketsphinx로 로봇과 대화하고 로봇제어하기 #ros #tracker #slam #로봇">
            <a:hlinkClick r:id="" action="ppaction://media"/>
            <a:extLst>
              <a:ext uri="{FF2B5EF4-FFF2-40B4-BE49-F238E27FC236}">
                <a16:creationId xmlns:a16="http://schemas.microsoft.com/office/drawing/2014/main" id="{B2480459-0009-3521-4BC3-0FF4B2C6AD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608895" y="1675250"/>
            <a:ext cx="5329766" cy="3612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10B79C-DE29-C689-B641-9E89237CA8E1}"/>
              </a:ext>
            </a:extLst>
          </p:cNvPr>
          <p:cNvSpPr txBox="1"/>
          <p:nvPr/>
        </p:nvSpPr>
        <p:spPr>
          <a:xfrm>
            <a:off x="2126073" y="5362222"/>
            <a:ext cx="2944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/>
              </a:rPr>
              <a:t>Pocketsphinx</a:t>
            </a:r>
            <a:r>
              <a:rPr lang="en-US" altLang="ko-KR" dirty="0">
                <a:solidFill>
                  <a:schemeClr val="bg1"/>
                </a:solidFill>
                <a:cs typeface="Arial"/>
              </a:rPr>
              <a:t> – a point</a:t>
            </a:r>
          </a:p>
        </p:txBody>
      </p:sp>
      <p:pic>
        <p:nvPicPr>
          <p:cNvPr id="8" name="온라인 미디어 7" title="pocketsphinx활용 대화형으로 로봇 제어 #ros #tracker #slam #로봇">
            <a:hlinkClick r:id="" action="ppaction://media"/>
            <a:extLst>
              <a:ext uri="{FF2B5EF4-FFF2-40B4-BE49-F238E27FC236}">
                <a16:creationId xmlns:a16="http://schemas.microsoft.com/office/drawing/2014/main" id="{AC9A12A6-6F42-3923-DDC9-F825D2DF755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7"/>
          <a:stretch>
            <a:fillRect/>
          </a:stretch>
        </p:blipFill>
        <p:spPr>
          <a:xfrm>
            <a:off x="6422672" y="1679223"/>
            <a:ext cx="4793544" cy="3574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2C4A3-CB29-F204-5CE2-B05403660949}"/>
              </a:ext>
            </a:extLst>
          </p:cNvPr>
          <p:cNvSpPr txBox="1"/>
          <p:nvPr/>
        </p:nvSpPr>
        <p:spPr>
          <a:xfrm>
            <a:off x="7460073" y="5305777"/>
            <a:ext cx="29445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cs typeface="Arial"/>
              </a:rPr>
              <a:t>Pocketsphinx</a:t>
            </a:r>
            <a:r>
              <a:rPr lang="en-US" altLang="ko-KR" dirty="0">
                <a:solidFill>
                  <a:schemeClr val="bg1"/>
                </a:solidFill>
                <a:cs typeface="Arial"/>
              </a:rPr>
              <a:t> – home</a:t>
            </a:r>
          </a:p>
        </p:txBody>
      </p:sp>
    </p:spTree>
    <p:extLst>
      <p:ext uri="{BB962C8B-B14F-4D97-AF65-F5344CB8AC3E}">
        <p14:creationId xmlns:p14="http://schemas.microsoft.com/office/powerpoint/2010/main" val="284630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0EAB8A-E85F-BEAC-AC34-809B2E89E161}"/>
              </a:ext>
            </a:extLst>
          </p:cNvPr>
          <p:cNvSpPr txBox="1"/>
          <p:nvPr/>
        </p:nvSpPr>
        <p:spPr>
          <a:xfrm>
            <a:off x="475227" y="686279"/>
            <a:ext cx="4180552" cy="5171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1550">
                <a:solidFill>
                  <a:schemeClr val="bg1"/>
                </a:solidFill>
                <a:cs typeface="Arial"/>
              </a:rPr>
              <a:t>4.  배터리 기능 구현</a:t>
            </a:r>
          </a:p>
          <a:p>
            <a:endParaRPr lang="ko-KR" altLang="en-US" sz="155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11132-E15B-6E47-54D6-301472889E24}"/>
              </a:ext>
            </a:extLst>
          </p:cNvPr>
          <p:cNvSpPr txBox="1"/>
          <p:nvPr/>
        </p:nvSpPr>
        <p:spPr>
          <a:xfrm>
            <a:off x="8286749" y="2074333"/>
            <a:ext cx="3217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>
                <a:solidFill>
                  <a:schemeClr val="bg1"/>
                </a:solidFill>
              </a:rPr>
              <a:t>/</a:t>
            </a:r>
            <a:r>
              <a:rPr lang="af-ZA" err="1">
                <a:solidFill>
                  <a:schemeClr val="bg1"/>
                </a:solidFill>
              </a:rPr>
              <a:t>mobile_base</a:t>
            </a:r>
            <a:r>
              <a:rPr lang="af-ZA">
                <a:solidFill>
                  <a:schemeClr val="bg1"/>
                </a:solidFill>
              </a:rPr>
              <a:t>/sensors/</a:t>
            </a:r>
            <a:r>
              <a:rPr lang="af-ZA" err="1">
                <a:solidFill>
                  <a:schemeClr val="bg1"/>
                </a:solidFill>
              </a:rPr>
              <a:t>core</a:t>
            </a:r>
            <a:endParaRPr lang="ko-KR" altLang="en-US" err="1">
              <a:solidFill>
                <a:schemeClr val="bg1"/>
              </a:solidFill>
            </a:endParaRPr>
          </a:p>
        </p:txBody>
      </p:sp>
      <p:pic>
        <p:nvPicPr>
          <p:cNvPr id="4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77EC0B6-D3E4-23C4-A5DD-39A97EAD7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84" y="1859289"/>
            <a:ext cx="7336365" cy="3626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6CDC7-B8A3-F5F1-2214-1D20926D3CBE}"/>
              </a:ext>
            </a:extLst>
          </p:cNvPr>
          <p:cNvSpPr txBox="1"/>
          <p:nvPr/>
        </p:nvSpPr>
        <p:spPr>
          <a:xfrm>
            <a:off x="8138582" y="3397251"/>
            <a:ext cx="38311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>
                <a:solidFill>
                  <a:schemeClr val="bg1"/>
                </a:solidFill>
              </a:rPr>
              <a:t>2주차 때 만든 배터리 파일 이용</a:t>
            </a: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endParaRPr lang="ko-KR" altLang="en-US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13.2V (5%)일 때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액션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토픽</a:t>
            </a:r>
            <a:r>
              <a:rPr lang="en-US" altLang="ko-KR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altLang="ko-KR" err="1">
                <a:solidFill>
                  <a:schemeClr val="bg1"/>
                </a:solidFill>
                <a:ea typeface="+mn-lt"/>
                <a:cs typeface="+mn-lt"/>
              </a:rPr>
              <a:t>전송</a:t>
            </a:r>
            <a:endParaRPr lang="ko-KR" altLang="en-US" err="1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altLang="ko-KR">
              <a:solidFill>
                <a:schemeClr val="bg1"/>
              </a:solidFill>
              <a:cs typeface="Arial"/>
            </a:endParaRPr>
          </a:p>
          <a:p>
            <a:pPr marL="342900" indent="-342900">
              <a:buAutoNum type="arabicPeriod"/>
            </a:pPr>
            <a:r>
              <a:rPr lang="en-US" altLang="ko-KR">
                <a:solidFill>
                  <a:schemeClr val="bg1"/>
                </a:solidFill>
                <a:cs typeface="Arial"/>
              </a:rPr>
              <a:t>x= 0.0 , y = 0.0 </a:t>
            </a:r>
            <a:r>
              <a:rPr lang="en-US" altLang="ko-KR" err="1">
                <a:solidFill>
                  <a:schemeClr val="bg1"/>
                </a:solidFill>
                <a:cs typeface="Arial"/>
              </a:rPr>
              <a:t>으로</a:t>
            </a:r>
            <a:r>
              <a:rPr lang="en-US" altLang="ko-KR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err="1">
                <a:solidFill>
                  <a:schemeClr val="bg1"/>
                </a:solidFill>
                <a:cs typeface="Arial"/>
              </a:rPr>
              <a:t>로봇</a:t>
            </a:r>
            <a:r>
              <a:rPr lang="en-US" altLang="ko-KR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err="1">
                <a:solidFill>
                  <a:schemeClr val="bg1"/>
                </a:solidFill>
                <a:cs typeface="Arial"/>
              </a:rPr>
              <a:t>이동</a:t>
            </a:r>
            <a:endParaRPr lang="en-US" altLang="ko-KR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3782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3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1D270-4946-D620-4719-3E3C617CECA6}"/>
              </a:ext>
            </a:extLst>
          </p:cNvPr>
          <p:cNvSpPr txBox="1"/>
          <p:nvPr/>
        </p:nvSpPr>
        <p:spPr>
          <a:xfrm>
            <a:off x="475227" y="686279"/>
            <a:ext cx="4180552" cy="5171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50">
                <a:solidFill>
                  <a:schemeClr val="bg1"/>
                </a:solidFill>
                <a:cs typeface="Arial"/>
              </a:rPr>
              <a:t>5. </a:t>
            </a:r>
            <a:r>
              <a:rPr lang="en-US" altLang="ko-KR" sz="1550" err="1">
                <a:solidFill>
                  <a:schemeClr val="bg1"/>
                </a:solidFill>
                <a:cs typeface="Arial"/>
              </a:rPr>
              <a:t>추가</a:t>
            </a:r>
            <a:r>
              <a:rPr lang="en-US" altLang="ko-KR" sz="1550">
                <a:solidFill>
                  <a:schemeClr val="bg1"/>
                </a:solidFill>
                <a:cs typeface="Arial"/>
              </a:rPr>
              <a:t> </a:t>
            </a:r>
            <a:r>
              <a:rPr lang="en-US" altLang="ko-KR" sz="1550" err="1">
                <a:solidFill>
                  <a:schemeClr val="bg1"/>
                </a:solidFill>
                <a:cs typeface="Arial"/>
              </a:rPr>
              <a:t>기능</a:t>
            </a:r>
            <a:r>
              <a:rPr lang="en-US" altLang="ko-KR" sz="1550">
                <a:solidFill>
                  <a:schemeClr val="bg1"/>
                </a:solidFill>
                <a:cs typeface="Arial"/>
              </a:rPr>
              <a:t> 및 </a:t>
            </a:r>
            <a:r>
              <a:rPr lang="en-US" altLang="ko-KR" sz="1550" err="1">
                <a:solidFill>
                  <a:schemeClr val="bg1"/>
                </a:solidFill>
                <a:cs typeface="Arial"/>
              </a:rPr>
              <a:t>개선</a:t>
            </a:r>
          </a:p>
          <a:p>
            <a:endParaRPr lang="ko-KR" altLang="en-US" sz="1550">
              <a:solidFill>
                <a:srgbClr val="FFFFFF"/>
              </a:solidFill>
            </a:endParaRPr>
          </a:p>
        </p:txBody>
      </p:sp>
      <p:pic>
        <p:nvPicPr>
          <p:cNvPr id="6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EADC5E97-2951-F54B-9068-25B27435C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33" y="1848711"/>
            <a:ext cx="6129867" cy="2999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EAB32-D84F-8F60-037C-C0783D8BA073}"/>
              </a:ext>
            </a:extLst>
          </p:cNvPr>
          <p:cNvSpPr txBox="1"/>
          <p:nvPr/>
        </p:nvSpPr>
        <p:spPr>
          <a:xfrm>
            <a:off x="1780352" y="4910667"/>
            <a:ext cx="3725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solidFill>
                  <a:schemeClr val="bg1"/>
                </a:solidFill>
              </a:rPr>
              <a:t>Pocketsphinx로</a:t>
            </a:r>
            <a:r>
              <a:rPr lang="ko-KR" altLang="en-US">
                <a:solidFill>
                  <a:schemeClr val="bg1"/>
                </a:solidFill>
              </a:rPr>
              <a:t> </a:t>
            </a:r>
            <a:r>
              <a:rPr lang="ko-KR" altLang="en-US" err="1">
                <a:solidFill>
                  <a:schemeClr val="bg1"/>
                </a:solidFill>
              </a:rPr>
              <a:t>tracker기능</a:t>
            </a:r>
            <a:r>
              <a:rPr lang="ko-KR" altLang="en-US">
                <a:solidFill>
                  <a:schemeClr val="bg1"/>
                </a:solidFill>
              </a:rPr>
              <a:t> 실행</a:t>
            </a:r>
          </a:p>
        </p:txBody>
      </p:sp>
      <p:pic>
        <p:nvPicPr>
          <p:cNvPr id="2" name="온라인 미디어 1" title="ros lidar 사용해서 일정 거리 들어오면 경고음 소리 내기">
            <a:hlinkClick r:id="" action="ppaction://media"/>
            <a:extLst>
              <a:ext uri="{FF2B5EF4-FFF2-40B4-BE49-F238E27FC236}">
                <a16:creationId xmlns:a16="http://schemas.microsoft.com/office/drawing/2014/main" id="{97140AE6-14CD-E521-1F2C-CEE725D3034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7356593" y="1855377"/>
            <a:ext cx="4092222" cy="3024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71F588-3D12-9533-E861-AF18CCCD9806}"/>
              </a:ext>
            </a:extLst>
          </p:cNvPr>
          <p:cNvSpPr txBox="1"/>
          <p:nvPr/>
        </p:nvSpPr>
        <p:spPr>
          <a:xfrm>
            <a:off x="7622351" y="4910667"/>
            <a:ext cx="3725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            라이다 - 경고음 출력</a:t>
            </a:r>
          </a:p>
        </p:txBody>
      </p:sp>
    </p:spTree>
    <p:extLst>
      <p:ext uri="{BB962C8B-B14F-4D97-AF65-F5344CB8AC3E}">
        <p14:creationId xmlns:p14="http://schemas.microsoft.com/office/powerpoint/2010/main" val="248140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0B333D-36A3-E71E-8CE7-20B39345BC8B}"/>
              </a:ext>
            </a:extLst>
          </p:cNvPr>
          <p:cNvSpPr txBox="1"/>
          <p:nvPr/>
        </p:nvSpPr>
        <p:spPr>
          <a:xfrm>
            <a:off x="562904" y="479692"/>
            <a:ext cx="4180552" cy="955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31470" indent="-331470">
              <a:buAutoNum type="arabicPeriod"/>
            </a:pPr>
            <a:r>
              <a:rPr lang="ko-KR" altLang="en-US" sz="1550">
                <a:solidFill>
                  <a:schemeClr val="bg1"/>
                </a:solidFill>
                <a:cs typeface="Arial"/>
              </a:rPr>
              <a:t>  와이어 프레임 제작</a:t>
            </a:r>
            <a:endParaRPr lang="en-US" altLang="ko-KR" sz="1550">
              <a:solidFill>
                <a:schemeClr val="bg1"/>
              </a:solidFill>
              <a:cs typeface="Arial"/>
            </a:endParaRPr>
          </a:p>
          <a:p>
            <a:pPr marL="331470" indent="-331470">
              <a:buAutoNum type="arabicPeriod"/>
            </a:pPr>
            <a:endParaRPr lang="ko-KR" sz="4400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그림 5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B9096C58-2947-B8FD-0528-B3431627C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20" y="883234"/>
            <a:ext cx="6390640" cy="5833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0EDA37-9F7C-1C46-9A73-377A1DBA3F36}"/>
              </a:ext>
            </a:extLst>
          </p:cNvPr>
          <p:cNvSpPr txBox="1"/>
          <p:nvPr/>
        </p:nvSpPr>
        <p:spPr>
          <a:xfrm>
            <a:off x="7691120" y="2032000"/>
            <a:ext cx="450088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2400" err="1">
                <a:solidFill>
                  <a:schemeClr val="bg1"/>
                </a:solidFill>
              </a:rPr>
              <a:t>아이포_이승헌_기능</a:t>
            </a:r>
            <a:r>
              <a:rPr lang="ko-KR" altLang="en-US" sz="2400">
                <a:solidFill>
                  <a:schemeClr val="bg1"/>
                </a:solidFill>
              </a:rPr>
              <a:t> 구현</a:t>
            </a:r>
          </a:p>
          <a:p>
            <a:endParaRPr lang="ko-K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bg1"/>
                </a:solidFill>
              </a:rPr>
              <a:t>배터리 기능 (부족할 때)</a:t>
            </a:r>
          </a:p>
          <a:p>
            <a:pPr marL="457200" indent="-457200">
              <a:buAutoNum type="arabicPeriod"/>
            </a:pPr>
            <a:endParaRPr lang="ko-K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err="1">
                <a:solidFill>
                  <a:schemeClr val="bg1"/>
                </a:solidFill>
              </a:rPr>
              <a:t>Tracker</a:t>
            </a:r>
            <a:r>
              <a:rPr lang="ko-KR" altLang="en-US" sz="2400">
                <a:solidFill>
                  <a:schemeClr val="bg1"/>
                </a:solidFill>
              </a:rPr>
              <a:t> 기능(yolov5-opencv)</a:t>
            </a:r>
          </a:p>
          <a:p>
            <a:pPr marL="457200" indent="-457200">
              <a:buAutoNum type="arabicPeriod"/>
            </a:pPr>
            <a:endParaRPr lang="ko-K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err="1">
                <a:solidFill>
                  <a:schemeClr val="bg1"/>
                </a:solidFill>
              </a:rPr>
              <a:t>Lidar</a:t>
            </a:r>
            <a:r>
              <a:rPr lang="ko-KR" altLang="en-US" sz="2400">
                <a:solidFill>
                  <a:schemeClr val="bg1"/>
                </a:solidFill>
              </a:rPr>
              <a:t> 기능(거리 유지 및 회피)</a:t>
            </a:r>
          </a:p>
          <a:p>
            <a:pPr marL="457200" indent="-457200">
              <a:buAutoNum type="arabicPeriod"/>
            </a:pPr>
            <a:endParaRPr lang="ko-KR" altLang="en-US" sz="240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bg1"/>
                </a:solidFill>
              </a:rPr>
              <a:t>마이크 기능(대화형)</a:t>
            </a:r>
          </a:p>
          <a:p>
            <a:pPr marL="457200" indent="-457200">
              <a:buAutoNum type="arabicPeriod"/>
            </a:pPr>
            <a:endParaRPr lang="ko-KR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8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A471F-38B7-CB2D-71F3-4311DA118A36}"/>
              </a:ext>
            </a:extLst>
          </p:cNvPr>
          <p:cNvSpPr txBox="1"/>
          <p:nvPr/>
        </p:nvSpPr>
        <p:spPr>
          <a:xfrm>
            <a:off x="475227" y="686279"/>
            <a:ext cx="4180552" cy="280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50">
                <a:solidFill>
                  <a:srgbClr val="FFFFFF"/>
                </a:solidFill>
              </a:rPr>
              <a:t>기능에 대한 생각 정리</a:t>
            </a:r>
            <a:endParaRPr lang="ko-KR" altLang="en-US" sz="1563">
              <a:solidFill>
                <a:srgbClr val="FFFFFF"/>
              </a:solidFill>
            </a:endParaRPr>
          </a:p>
        </p:txBody>
      </p:sp>
      <p:pic>
        <p:nvPicPr>
          <p:cNvPr id="2" name="그림 2" descr="도표, 개략도이(가) 표시된 사진&#10;&#10;자동 생성된 설명">
            <a:extLst>
              <a:ext uri="{FF2B5EF4-FFF2-40B4-BE49-F238E27FC236}">
                <a16:creationId xmlns:a16="http://schemas.microsoft.com/office/drawing/2014/main" id="{19A17D8B-109F-F628-D8FB-BB8DAD9C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979326" y="136991"/>
            <a:ext cx="5584236" cy="74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A471F-38B7-CB2D-71F3-4311DA118A36}"/>
              </a:ext>
            </a:extLst>
          </p:cNvPr>
          <p:cNvSpPr txBox="1"/>
          <p:nvPr/>
        </p:nvSpPr>
        <p:spPr>
          <a:xfrm>
            <a:off x="522264" y="601612"/>
            <a:ext cx="4180552" cy="955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50">
                <a:solidFill>
                  <a:schemeClr val="bg1"/>
                </a:solidFill>
                <a:cs typeface="Arial"/>
              </a:rPr>
              <a:t>2.     Tracker</a:t>
            </a:r>
            <a:r>
              <a:rPr lang="ko-KR" altLang="en-US" sz="1550">
                <a:solidFill>
                  <a:schemeClr val="bg1"/>
                </a:solidFill>
                <a:cs typeface="Arial"/>
              </a:rPr>
              <a:t> 기능</a:t>
            </a:r>
            <a:r>
              <a:rPr lang="en-US" altLang="ko-KR" sz="1550">
                <a:solidFill>
                  <a:schemeClr val="bg1"/>
                </a:solidFill>
                <a:cs typeface="Arial"/>
              </a:rPr>
              <a:t>(yolov5-opencv)</a:t>
            </a:r>
            <a:endParaRPr lang="ko-KR" altLang="en-US">
              <a:solidFill>
                <a:schemeClr val="bg1"/>
              </a:solidFill>
            </a:endParaRPr>
          </a:p>
          <a:p>
            <a:pPr marL="331470" indent="-331470">
              <a:buAutoNum type="arabicPeriod"/>
            </a:pPr>
            <a:endParaRPr lang="ko-KR" sz="440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6DFEE-A4DF-4282-26CC-AD4640BCE0D4}"/>
              </a:ext>
            </a:extLst>
          </p:cNvPr>
          <p:cNvSpPr txBox="1"/>
          <p:nvPr/>
        </p:nvSpPr>
        <p:spPr>
          <a:xfrm>
            <a:off x="-487589" y="2727260"/>
            <a:ext cx="88429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ko-KR" altLang="en-US" dirty="0">
                <a:solidFill>
                  <a:schemeClr val="bg1"/>
                </a:solidFill>
              </a:rPr>
              <a:t>&lt;</a:t>
            </a:r>
            <a:r>
              <a:rPr lang="ko-KR" altLang="en-US" dirty="0" err="1">
                <a:solidFill>
                  <a:schemeClr val="bg1"/>
                </a:solidFill>
              </a:rPr>
              <a:t>Tracker</a:t>
            </a:r>
            <a:r>
              <a:rPr lang="ko-KR" altLang="en-US" dirty="0">
                <a:solidFill>
                  <a:schemeClr val="bg1"/>
                </a:solidFill>
              </a:rPr>
              <a:t> 흐름도&gt; </a:t>
            </a:r>
          </a:p>
          <a:p>
            <a:pPr lvl="3"/>
            <a:r>
              <a:rPr lang="ko-KR" altLang="en-US" dirty="0">
                <a:solidFill>
                  <a:schemeClr val="bg1"/>
                </a:solidFill>
              </a:rPr>
              <a:t>프로젝트 기간 동안 생각했던 </a:t>
            </a:r>
          </a:p>
          <a:p>
            <a:pPr lvl="3"/>
            <a:r>
              <a:rPr lang="ko-KR" altLang="en-US" dirty="0">
                <a:solidFill>
                  <a:schemeClr val="bg1"/>
                </a:solidFill>
              </a:rPr>
              <a:t>내용들을 정리하고 구현.</a:t>
            </a:r>
          </a:p>
        </p:txBody>
      </p:sp>
      <p:pic>
        <p:nvPicPr>
          <p:cNvPr id="11" name="그림 11" descr="도표이(가) 표시된 사진&#10;&#10;자동 생성된 설명">
            <a:extLst>
              <a:ext uri="{FF2B5EF4-FFF2-40B4-BE49-F238E27FC236}">
                <a16:creationId xmlns:a16="http://schemas.microsoft.com/office/drawing/2014/main" id="{FB987AEB-3B59-D236-2E0D-37B0415D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362" y="380863"/>
            <a:ext cx="5287992" cy="608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0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3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CA471F-38B7-CB2D-71F3-4311DA118A36}"/>
              </a:ext>
            </a:extLst>
          </p:cNvPr>
          <p:cNvSpPr txBox="1"/>
          <p:nvPr/>
        </p:nvSpPr>
        <p:spPr>
          <a:xfrm>
            <a:off x="522264" y="601612"/>
            <a:ext cx="4180552" cy="955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50">
                <a:solidFill>
                  <a:schemeClr val="bg1"/>
                </a:solidFill>
                <a:cs typeface="Arial"/>
              </a:rPr>
              <a:t>2.     Tracker</a:t>
            </a:r>
            <a:r>
              <a:rPr lang="ko-KR" altLang="en-US" sz="1550">
                <a:solidFill>
                  <a:schemeClr val="bg1"/>
                </a:solidFill>
                <a:cs typeface="Arial"/>
              </a:rPr>
              <a:t> 기능</a:t>
            </a:r>
            <a:r>
              <a:rPr lang="en-US" altLang="ko-KR" sz="1550">
                <a:solidFill>
                  <a:schemeClr val="bg1"/>
                </a:solidFill>
                <a:cs typeface="Arial"/>
              </a:rPr>
              <a:t>(yolov5-opencv)</a:t>
            </a:r>
            <a:endParaRPr lang="ko-KR" altLang="en-US">
              <a:solidFill>
                <a:schemeClr val="bg1"/>
              </a:solidFill>
            </a:endParaRPr>
          </a:p>
          <a:p>
            <a:pPr marL="331470" indent="-331470">
              <a:buAutoNum type="arabicPeriod"/>
            </a:pPr>
            <a:endParaRPr lang="ko-KR" sz="4400">
              <a:solidFill>
                <a:schemeClr val="bg1"/>
              </a:solidFill>
              <a:cs typeface="Arial"/>
            </a:endParaRPr>
          </a:p>
        </p:txBody>
      </p:sp>
      <p:pic>
        <p:nvPicPr>
          <p:cNvPr id="2" name="온라인 미디어 1" title="kobuki tracker #로봇 #slam #ros #tracker">
            <a:hlinkClick r:id="" action="ppaction://media"/>
            <a:extLst>
              <a:ext uri="{FF2B5EF4-FFF2-40B4-BE49-F238E27FC236}">
                <a16:creationId xmlns:a16="http://schemas.microsoft.com/office/drawing/2014/main" id="{D25F2240-0146-C6E3-4A82-68CB2CED8A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606080" y="1397000"/>
            <a:ext cx="8349544" cy="40828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1CD861-5A92-6851-1A1A-F4693432BBEF}"/>
              </a:ext>
            </a:extLst>
          </p:cNvPr>
          <p:cNvSpPr txBox="1"/>
          <p:nvPr/>
        </p:nvSpPr>
        <p:spPr>
          <a:xfrm>
            <a:off x="3922888" y="5710296"/>
            <a:ext cx="43650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ko-KR" altLang="en-US" err="1">
                <a:solidFill>
                  <a:schemeClr val="bg1"/>
                </a:solidFill>
              </a:rPr>
              <a:t>Tracker</a:t>
            </a:r>
            <a:r>
              <a:rPr lang="ko-KR" altLang="en-US">
                <a:solidFill>
                  <a:schemeClr val="bg1"/>
                </a:solidFill>
              </a:rPr>
              <a:t> 기능</a:t>
            </a:r>
            <a:endParaRPr 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66978-9906-31FA-3C8B-FDD899BBF141}"/>
              </a:ext>
            </a:extLst>
          </p:cNvPr>
          <p:cNvSpPr txBox="1"/>
          <p:nvPr/>
        </p:nvSpPr>
        <p:spPr>
          <a:xfrm>
            <a:off x="188147" y="6077185"/>
            <a:ext cx="8842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ko-KR" altLang="en-US">
                <a:solidFill>
                  <a:schemeClr val="bg1"/>
                </a:solidFill>
              </a:rPr>
              <a:t>거리가 멀어지면 속도 조절 -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37798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3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B95047-0C38-F763-4E0F-190353229ED8}"/>
              </a:ext>
            </a:extLst>
          </p:cNvPr>
          <p:cNvSpPr txBox="1"/>
          <p:nvPr/>
        </p:nvSpPr>
        <p:spPr>
          <a:xfrm>
            <a:off x="522264" y="601612"/>
            <a:ext cx="4180552" cy="955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50">
                <a:solidFill>
                  <a:schemeClr val="bg1"/>
                </a:solidFill>
                <a:cs typeface="Arial"/>
              </a:rPr>
              <a:t>2.     Tracker</a:t>
            </a:r>
            <a:r>
              <a:rPr lang="ko-KR" altLang="en-US" sz="1550">
                <a:solidFill>
                  <a:schemeClr val="bg1"/>
                </a:solidFill>
                <a:cs typeface="Arial"/>
              </a:rPr>
              <a:t> 기능</a:t>
            </a:r>
            <a:r>
              <a:rPr lang="en-US" altLang="ko-KR" sz="1550">
                <a:solidFill>
                  <a:schemeClr val="bg1"/>
                </a:solidFill>
                <a:cs typeface="Arial"/>
              </a:rPr>
              <a:t>(yolov5-opencv)</a:t>
            </a:r>
            <a:endParaRPr lang="ko-KR" altLang="en-US">
              <a:solidFill>
                <a:schemeClr val="bg1"/>
              </a:solidFill>
            </a:endParaRPr>
          </a:p>
          <a:p>
            <a:pPr marL="331470" indent="-331470">
              <a:buAutoNum type="arabicPeriod"/>
            </a:pPr>
            <a:endParaRPr lang="ko-KR" sz="4400">
              <a:solidFill>
                <a:schemeClr val="bg1"/>
              </a:solidFill>
              <a:cs typeface="Arial"/>
            </a:endParaRPr>
          </a:p>
        </p:txBody>
      </p:sp>
      <p:pic>
        <p:nvPicPr>
          <p:cNvPr id="4" name="온라인 미디어 3" title="라이다 로봇 간격 #로봇 겁주기">
            <a:hlinkClick r:id="" action="ppaction://media"/>
            <a:extLst>
              <a:ext uri="{FF2B5EF4-FFF2-40B4-BE49-F238E27FC236}">
                <a16:creationId xmlns:a16="http://schemas.microsoft.com/office/drawing/2014/main" id="{A9B0D307-F13A-D7DF-1DB2-5B3075D48D2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78895" y="1321741"/>
            <a:ext cx="7841543" cy="4129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314FD-D516-CF2A-744E-4BE28815239C}"/>
              </a:ext>
            </a:extLst>
          </p:cNvPr>
          <p:cNvSpPr txBox="1"/>
          <p:nvPr/>
        </p:nvSpPr>
        <p:spPr>
          <a:xfrm>
            <a:off x="3189111" y="5672667"/>
            <a:ext cx="4383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ko-KR" altLang="en-US" err="1">
                <a:solidFill>
                  <a:schemeClr val="bg1"/>
                </a:solidFill>
              </a:rPr>
              <a:t>Lidar</a:t>
            </a:r>
            <a:r>
              <a:rPr lang="ko-KR" altLang="en-US">
                <a:solidFill>
                  <a:schemeClr val="bg1"/>
                </a:solidFill>
              </a:rPr>
              <a:t> 간격으로 거리 조절</a:t>
            </a:r>
          </a:p>
        </p:txBody>
      </p:sp>
    </p:spTree>
    <p:extLst>
      <p:ext uri="{BB962C8B-B14F-4D97-AF65-F5344CB8AC3E}">
        <p14:creationId xmlns:p14="http://schemas.microsoft.com/office/powerpoint/2010/main" val="232711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3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90414-2B17-47CA-5280-CE2BB98E36B5}"/>
              </a:ext>
            </a:extLst>
          </p:cNvPr>
          <p:cNvSpPr txBox="1"/>
          <p:nvPr/>
        </p:nvSpPr>
        <p:spPr>
          <a:xfrm>
            <a:off x="522264" y="601612"/>
            <a:ext cx="4180552" cy="955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50">
                <a:solidFill>
                  <a:schemeClr val="bg1"/>
                </a:solidFill>
                <a:cs typeface="Arial"/>
              </a:rPr>
              <a:t>2.     Tracker</a:t>
            </a:r>
            <a:r>
              <a:rPr lang="ko-KR" altLang="en-US" sz="1550">
                <a:solidFill>
                  <a:schemeClr val="bg1"/>
                </a:solidFill>
                <a:cs typeface="Arial"/>
              </a:rPr>
              <a:t> 기능</a:t>
            </a:r>
            <a:r>
              <a:rPr lang="en-US" altLang="ko-KR" sz="1550">
                <a:solidFill>
                  <a:schemeClr val="bg1"/>
                </a:solidFill>
                <a:cs typeface="Arial"/>
              </a:rPr>
              <a:t>(yolov5-opencv)</a:t>
            </a:r>
            <a:endParaRPr lang="ko-KR" altLang="en-US">
              <a:solidFill>
                <a:schemeClr val="bg1"/>
              </a:solidFill>
            </a:endParaRPr>
          </a:p>
          <a:p>
            <a:pPr marL="331470" indent="-331470">
              <a:buAutoNum type="arabicPeriod"/>
            </a:pPr>
            <a:endParaRPr lang="ko-KR" sz="4400">
              <a:solidFill>
                <a:schemeClr val="bg1"/>
              </a:solidFill>
              <a:cs typeface="Arial"/>
            </a:endParaRPr>
          </a:p>
        </p:txBody>
      </p:sp>
      <p:pic>
        <p:nvPicPr>
          <p:cNvPr id="6" name="온라인 미디어 5" title="tracker 사람이 지나가도 기존 객체 추적 #ros #tracker">
            <a:hlinkClick r:id="" action="ppaction://media"/>
            <a:extLst>
              <a:ext uri="{FF2B5EF4-FFF2-40B4-BE49-F238E27FC236}">
                <a16:creationId xmlns:a16="http://schemas.microsoft.com/office/drawing/2014/main" id="{241EA190-4452-1616-2D3E-8A9D6E21F0C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342445" y="1149821"/>
            <a:ext cx="6688666" cy="43513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E0907-E9C3-F69C-140A-81A77EA370BD}"/>
              </a:ext>
            </a:extLst>
          </p:cNvPr>
          <p:cNvSpPr txBox="1"/>
          <p:nvPr/>
        </p:nvSpPr>
        <p:spPr>
          <a:xfrm>
            <a:off x="2859851" y="5597408"/>
            <a:ext cx="5653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ko-KR" altLang="en-US">
                <a:solidFill>
                  <a:schemeClr val="bg1"/>
                </a:solidFill>
              </a:rPr>
              <a:t>사람이 지나가도 기존 객체 추적</a:t>
            </a:r>
          </a:p>
        </p:txBody>
      </p:sp>
    </p:spTree>
    <p:extLst>
      <p:ext uri="{BB962C8B-B14F-4D97-AF65-F5344CB8AC3E}">
        <p14:creationId xmlns:p14="http://schemas.microsoft.com/office/powerpoint/2010/main" val="297799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8891B-CBE5-731C-A384-9410DE83F913}"/>
              </a:ext>
            </a:extLst>
          </p:cNvPr>
          <p:cNvSpPr txBox="1"/>
          <p:nvPr/>
        </p:nvSpPr>
        <p:spPr>
          <a:xfrm>
            <a:off x="522264" y="601612"/>
            <a:ext cx="4180552" cy="955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550">
                <a:solidFill>
                  <a:schemeClr val="bg1"/>
                </a:solidFill>
                <a:cs typeface="Arial"/>
              </a:rPr>
              <a:t>2.     Tracker</a:t>
            </a:r>
            <a:r>
              <a:rPr lang="ko-KR" altLang="en-US" sz="1550">
                <a:solidFill>
                  <a:schemeClr val="bg1"/>
                </a:solidFill>
                <a:cs typeface="Arial"/>
              </a:rPr>
              <a:t> 기능</a:t>
            </a:r>
            <a:r>
              <a:rPr lang="en-US" altLang="ko-KR" sz="1550">
                <a:solidFill>
                  <a:schemeClr val="bg1"/>
                </a:solidFill>
                <a:cs typeface="Arial"/>
              </a:rPr>
              <a:t>(yolov5-opencv)</a:t>
            </a:r>
            <a:endParaRPr lang="ko-KR" altLang="en-US">
              <a:solidFill>
                <a:schemeClr val="bg1"/>
              </a:solidFill>
            </a:endParaRPr>
          </a:p>
          <a:p>
            <a:pPr marL="331470" indent="-331470">
              <a:buAutoNum type="arabicPeriod"/>
            </a:pPr>
            <a:endParaRPr lang="ko-KR" sz="4400">
              <a:solidFill>
                <a:schemeClr val="bg1"/>
              </a:solidFill>
              <a:cs typeface="Arial"/>
            </a:endParaRPr>
          </a:p>
        </p:txBody>
      </p:sp>
      <p:pic>
        <p:nvPicPr>
          <p:cNvPr id="6" name="그림 7" descr="도표이(가) 표시된 사진&#10;&#10;자동 생성된 설명">
            <a:extLst>
              <a:ext uri="{FF2B5EF4-FFF2-40B4-BE49-F238E27FC236}">
                <a16:creationId xmlns:a16="http://schemas.microsoft.com/office/drawing/2014/main" id="{6E971FC6-D745-1C67-EAA5-F3A2630A7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780" y="1446107"/>
            <a:ext cx="3251200" cy="3596640"/>
          </a:xfrm>
          <a:prstGeom prst="rect">
            <a:avLst/>
          </a:prstGeom>
        </p:spPr>
      </p:pic>
      <p:pic>
        <p:nvPicPr>
          <p:cNvPr id="8" name="그림 9" descr="텍스트, 전자제품, 모니터, 실내이(가) 표시된 사진&#10;&#10;자동 생성된 설명">
            <a:extLst>
              <a:ext uri="{FF2B5EF4-FFF2-40B4-BE49-F238E27FC236}">
                <a16:creationId xmlns:a16="http://schemas.microsoft.com/office/drawing/2014/main" id="{E99C70F8-F671-6F7C-8C50-1ADF33472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3428062"/>
            <a:ext cx="3647440" cy="3273395"/>
          </a:xfrm>
          <a:prstGeom prst="rect">
            <a:avLst/>
          </a:prstGeom>
        </p:spPr>
      </p:pic>
      <p:pic>
        <p:nvPicPr>
          <p:cNvPr id="10" name="그림 10">
            <a:extLst>
              <a:ext uri="{FF2B5EF4-FFF2-40B4-BE49-F238E27FC236}">
                <a16:creationId xmlns:a16="http://schemas.microsoft.com/office/drawing/2014/main" id="{945BB647-0F0C-ABC4-B814-E9D20F302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367" y="44256"/>
            <a:ext cx="3698240" cy="3190204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7CCA636-38E5-661F-11CC-4BF809AF5B4A}"/>
              </a:ext>
            </a:extLst>
          </p:cNvPr>
          <p:cNvCxnSpPr/>
          <p:nvPr/>
        </p:nvCxnSpPr>
        <p:spPr>
          <a:xfrm>
            <a:off x="4961467" y="3342216"/>
            <a:ext cx="1517649" cy="1686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21DFF0A-2B40-DD87-1799-F756D844A2E1}"/>
              </a:ext>
            </a:extLst>
          </p:cNvPr>
          <p:cNvCxnSpPr/>
          <p:nvPr/>
        </p:nvCxnSpPr>
        <p:spPr>
          <a:xfrm flipH="1" flipV="1">
            <a:off x="5711826" y="1859492"/>
            <a:ext cx="16932" cy="148801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46B697F-BF37-853D-5E5C-CF4F4FD7E218}"/>
              </a:ext>
            </a:extLst>
          </p:cNvPr>
          <p:cNvCxnSpPr/>
          <p:nvPr/>
        </p:nvCxnSpPr>
        <p:spPr>
          <a:xfrm>
            <a:off x="5712883" y="1849967"/>
            <a:ext cx="660400" cy="1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64A814-264B-3B14-FA59-8C428706E921}"/>
              </a:ext>
            </a:extLst>
          </p:cNvPr>
          <p:cNvSpPr txBox="1"/>
          <p:nvPr/>
        </p:nvSpPr>
        <p:spPr>
          <a:xfrm>
            <a:off x="5662082" y="1386418"/>
            <a:ext cx="12170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cs typeface="Arial"/>
              </a:rPr>
              <a:t>변경(전)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780C6F-9C7E-D8BE-82F7-EA34F8AB2B6D}"/>
              </a:ext>
            </a:extLst>
          </p:cNvPr>
          <p:cNvSpPr txBox="1"/>
          <p:nvPr/>
        </p:nvSpPr>
        <p:spPr>
          <a:xfrm>
            <a:off x="5714998" y="4614334"/>
            <a:ext cx="12170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cs typeface="Arial"/>
              </a:rPr>
              <a:t>변경(후)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416C5-9965-8C74-26B9-0D762A56D1DD}"/>
              </a:ext>
            </a:extLst>
          </p:cNvPr>
          <p:cNvSpPr txBox="1"/>
          <p:nvPr/>
        </p:nvSpPr>
        <p:spPr>
          <a:xfrm>
            <a:off x="1714500" y="5259916"/>
            <a:ext cx="2434166" cy="12170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80D83-B029-2C38-2D7B-9D5F0D978F3E}"/>
              </a:ext>
            </a:extLst>
          </p:cNvPr>
          <p:cNvSpPr txBox="1"/>
          <p:nvPr/>
        </p:nvSpPr>
        <p:spPr>
          <a:xfrm>
            <a:off x="2222498" y="5196418"/>
            <a:ext cx="282574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600">
                <a:solidFill>
                  <a:schemeClr val="bg1"/>
                </a:solidFill>
                <a:cs typeface="Arial"/>
              </a:rPr>
              <a:t>집에 있는 장비로 교체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71514-FF61-A018-4AE2-C7D20A3E923C}"/>
              </a:ext>
            </a:extLst>
          </p:cNvPr>
          <p:cNvSpPr txBox="1"/>
          <p:nvPr/>
        </p:nvSpPr>
        <p:spPr>
          <a:xfrm>
            <a:off x="4459111" y="6237111"/>
            <a:ext cx="2285999" cy="416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023D3-72D7-591F-A635-0D749054C7AC}"/>
              </a:ext>
            </a:extLst>
          </p:cNvPr>
          <p:cNvSpPr txBox="1"/>
          <p:nvPr/>
        </p:nvSpPr>
        <p:spPr>
          <a:xfrm>
            <a:off x="4703705" y="6331183"/>
            <a:ext cx="28034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태우님과 같이 확인</a:t>
            </a:r>
          </a:p>
        </p:txBody>
      </p:sp>
    </p:spTree>
    <p:extLst>
      <p:ext uri="{BB962C8B-B14F-4D97-AF65-F5344CB8AC3E}">
        <p14:creationId xmlns:p14="http://schemas.microsoft.com/office/powerpoint/2010/main" val="352618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4">
            <a:extLst>
              <a:ext uri="{FF2B5EF4-FFF2-40B4-BE49-F238E27FC236}">
                <a16:creationId xmlns:a16="http://schemas.microsoft.com/office/drawing/2014/main" id="{23F0B442-4D2D-17BE-B83C-01EF89FCC758}"/>
              </a:ext>
            </a:extLst>
          </p:cNvPr>
          <p:cNvSpPr/>
          <p:nvPr/>
        </p:nvSpPr>
        <p:spPr>
          <a:xfrm>
            <a:off x="3906338" y="3120552"/>
            <a:ext cx="4377570" cy="617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pPr algn="ctr"/>
            <a:endParaRPr lang="ko-KR" altLang="en-US" sz="3733" b="1" spc="-1">
              <a:solidFill>
                <a:srgbClr val="FC5230"/>
              </a:solidFill>
              <a:latin typeface="Gmarket Sans Bold"/>
            </a:endParaRPr>
          </a:p>
        </p:txBody>
      </p:sp>
      <p:sp>
        <p:nvSpPr>
          <p:cNvPr id="7" name="CustomShape 18">
            <a:extLst>
              <a:ext uri="{FF2B5EF4-FFF2-40B4-BE49-F238E27FC236}">
                <a16:creationId xmlns:a16="http://schemas.microsoft.com/office/drawing/2014/main" id="{319501CC-9B2B-8702-2455-8F2DBCE708BD}"/>
              </a:ext>
            </a:extLst>
          </p:cNvPr>
          <p:cNvSpPr/>
          <p:nvPr/>
        </p:nvSpPr>
        <p:spPr>
          <a:xfrm>
            <a:off x="818640" y="720262"/>
            <a:ext cx="4500000" cy="1658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9078" tIns="29539" rIns="59078" bIns="29539" anchor="t"/>
          <a:lstStyle/>
          <a:p>
            <a:r>
              <a:rPr lang="en-US" sz="781" spc="-1">
                <a:solidFill>
                  <a:srgbClr val="FFFFFF"/>
                </a:solidFill>
                <a:ea typeface="+mn-lt"/>
                <a:cs typeface="+mn-lt"/>
              </a:rPr>
              <a:t>autonomous-driving - Smart Cart</a:t>
            </a:r>
            <a:endParaRPr lang="en-US" sz="781" spc="-1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endParaRPr lang="en-US" sz="781" spc="-1">
              <a:solidFill>
                <a:srgbClr val="FFFFFF"/>
              </a:solidFill>
              <a:latin typeface="Noto Sans CJK KR Medium"/>
            </a:endParaRPr>
          </a:p>
        </p:txBody>
      </p:sp>
      <p:pic>
        <p:nvPicPr>
          <p:cNvPr id="9" name="Object 5">
            <a:hlinkClick r:id="rId2"/>
            <a:extLst>
              <a:ext uri="{FF2B5EF4-FFF2-40B4-BE49-F238E27FC236}">
                <a16:creationId xmlns:a16="http://schemas.microsoft.com/office/drawing/2014/main" id="{0D8DD187-B58E-1D3B-8D97-12E25871A48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378" y="-176936"/>
            <a:ext cx="12189934" cy="7030859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0EAB8A-E85F-BEAC-AC34-809B2E89E161}"/>
              </a:ext>
            </a:extLst>
          </p:cNvPr>
          <p:cNvSpPr txBox="1"/>
          <p:nvPr/>
        </p:nvSpPr>
        <p:spPr>
          <a:xfrm>
            <a:off x="475227" y="686279"/>
            <a:ext cx="4180552" cy="2806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39698" tIns="19849" rIns="39698" bIns="19849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50">
                <a:solidFill>
                  <a:srgbClr val="FFFFFF"/>
                </a:solidFill>
              </a:rPr>
              <a:t>3. </a:t>
            </a:r>
            <a:r>
              <a:rPr lang="ko-KR" altLang="en-US" sz="1550" err="1">
                <a:solidFill>
                  <a:srgbClr val="FFFFFF"/>
                </a:solidFill>
              </a:rPr>
              <a:t>pocketsphinx</a:t>
            </a:r>
            <a:r>
              <a:rPr lang="ko-KR" altLang="en-US" sz="1550">
                <a:solidFill>
                  <a:srgbClr val="FFFFFF"/>
                </a:solidFill>
              </a:rPr>
              <a:t> 기능 (대화형)</a:t>
            </a:r>
            <a:endParaRPr lang="ko-KR" altLang="en-US" sz="1563">
              <a:solidFill>
                <a:srgbClr val="FFFFFF"/>
              </a:solidFill>
            </a:endParaRPr>
          </a:p>
        </p:txBody>
      </p:sp>
      <p:pic>
        <p:nvPicPr>
          <p:cNvPr id="2" name="그림 3" descr="도표이(가) 표시된 사진&#10;&#10;자동 생성된 설명">
            <a:extLst>
              <a:ext uri="{FF2B5EF4-FFF2-40B4-BE49-F238E27FC236}">
                <a16:creationId xmlns:a16="http://schemas.microsoft.com/office/drawing/2014/main" id="{0F6A30A2-363B-43BA-B329-4249358E9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1158240"/>
            <a:ext cx="5547360" cy="533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CE845D-AB2B-820A-C0AE-FAE10FA8B9F3}"/>
              </a:ext>
            </a:extLst>
          </p:cNvPr>
          <p:cNvSpPr txBox="1"/>
          <p:nvPr/>
        </p:nvSpPr>
        <p:spPr>
          <a:xfrm>
            <a:off x="7081520" y="2956560"/>
            <a:ext cx="48768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err="1">
                <a:solidFill>
                  <a:schemeClr val="bg1"/>
                </a:solidFill>
              </a:rPr>
              <a:t>Gtts활용</a:t>
            </a:r>
            <a:r>
              <a:rPr lang="ko-KR" altLang="en-US" sz="2400">
                <a:solidFill>
                  <a:schemeClr val="bg1"/>
                </a:solidFill>
              </a:rPr>
              <a:t> 대화형으로 만들기</a:t>
            </a:r>
            <a:endParaRPr lang="ko-KR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bg1"/>
                </a:solidFill>
              </a:rPr>
              <a:t>인식 테스트하기</a:t>
            </a: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bg1"/>
                </a:solidFill>
              </a:rPr>
              <a:t>잡음 제거 기능</a:t>
            </a: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bg1"/>
                </a:solidFill>
              </a:rPr>
              <a:t>액션으로 로봇 제어</a:t>
            </a:r>
          </a:p>
        </p:txBody>
      </p:sp>
    </p:spTree>
    <p:extLst>
      <p:ext uri="{BB962C8B-B14F-4D97-AF65-F5344CB8AC3E}">
        <p14:creationId xmlns:p14="http://schemas.microsoft.com/office/powerpoint/2010/main" val="255614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16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revision>120</cp:revision>
  <dcterms:created xsi:type="dcterms:W3CDTF">2023-03-27T00:44:22Z</dcterms:created>
  <dcterms:modified xsi:type="dcterms:W3CDTF">2023-04-19T07:29:28Z</dcterms:modified>
</cp:coreProperties>
</file>