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69" r:id="rId2"/>
    <p:sldId id="283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</p:sldIdLst>
  <p:sldSz cx="28082875" cy="14401800"/>
  <p:notesSz cx="7559675" cy="10691813"/>
  <p:defaultTextStyle>
    <a:defPPr>
      <a:defRPr lang="ko-KR"/>
    </a:defPPr>
    <a:lvl1pPr marL="0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>
          <p15:clr>
            <a:srgbClr val="A4A3A4"/>
          </p15:clr>
        </p15:guide>
        <p15:guide id="2" pos="8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BB098-3589-4D28-8A47-F20ADCF30F40}" v="2164" dt="2023-04-10T06:20:23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536"/>
        <p:guide pos="884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76505-1DBB-44AC-A351-D88091BD6D0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8" y="801688"/>
            <a:ext cx="7816851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02C4-671C-4886-AC5B-5F6D1927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0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04144" y="7732368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354882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949520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8494895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04144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9949520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8494895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800" b="0" strike="noStrike" spc="-2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53108" y="2982672"/>
            <a:ext cx="11934669" cy="953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800" b="0" strike="noStrike" spc="-2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354882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ctr">
              <a:lnSpc>
                <a:spcPct val="100000"/>
              </a:lnSpc>
            </a:pPr>
            <a:r>
              <a:rPr lang="en-US" sz="6700" b="0" strike="noStrike" spc="-2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2072" y="8899128"/>
            <a:ext cx="3275967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>
              <a:lnSpc>
                <a:spcPct val="100000"/>
              </a:lnSpc>
            </a:pPr>
            <a:fld id="{B5D52549-836A-4180-B0CB-69DAA836F0B1}" type="datetime">
              <a:rPr lang="en-US" sz="1800" b="0" strike="noStrike" spc="-2">
                <a:solidFill>
                  <a:srgbClr val="8B8B8B"/>
                </a:solidFill>
                <a:latin typeface="Calibri"/>
              </a:rPr>
              <a:t>4/9/2023</a:t>
            </a:fld>
            <a:endParaRPr lang="en-US" sz="1800" b="0" strike="noStrike" spc="-2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797307" y="8899128"/>
            <a:ext cx="4445718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endParaRPr lang="en-US" sz="3600" b="0" strike="noStrike" spc="-2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062846" y="8899128"/>
            <a:ext cx="3275967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r">
              <a:lnSpc>
                <a:spcPct val="100000"/>
              </a:lnSpc>
            </a:pPr>
            <a:fld id="{BED67CD0-BDBE-4E03-9029-92E5A1C269A1}" type="slidenum">
              <a:rPr lang="en-US" sz="1800" b="0" strike="noStrike" spc="-2">
                <a:solidFill>
                  <a:srgbClr val="8B8B8B"/>
                </a:solidFill>
                <a:latin typeface="Calibri"/>
              </a:rPr>
              <a:t>‹#›</a:t>
            </a:fld>
            <a:endParaRPr lang="en-US" sz="1800" b="0" strike="noStrike" spc="-2">
              <a:latin typeface="Noto Sans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2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1306368" lvl="1" indent="-489888">
              <a:spcBef>
                <a:spcPts val="17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2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1959552" lvl="2" indent="-435456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2612736" lvl="3" indent="-326592">
              <a:spcBef>
                <a:spcPts val="85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3265920" lvl="4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3919104" lvl="5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4572288" lvl="6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382573" rtl="0" eaLnBrk="1" latinLnBrk="1" hangingPunct="1">
        <a:lnSpc>
          <a:spcPct val="90000"/>
        </a:lnSpc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3184" indent="-489888" algn="l" defTabSz="1382573" rtl="0" eaLnBrk="1" latinLnBrk="1" hangingPunct="1">
        <a:lnSpc>
          <a:spcPct val="90000"/>
        </a:lnSpc>
        <a:spcBef>
          <a:spcPts val="2143"/>
        </a:spcBef>
        <a:buClr>
          <a:srgbClr val="000000"/>
        </a:buClr>
        <a:buSzPct val="45000"/>
        <a:buFont typeface="Wingdings" charset="2"/>
        <a:buChar char="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36930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216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19502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110789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802075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93362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84648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75934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1286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573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73859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5146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6432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47718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9005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30291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ebQquyoopk-lblDdfqG7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aixNTwMG7o?feature=oembed" TargetMode="Externa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77VrTlv0xU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video" Target="https://www.youtube.com/embed/_RvAnz-5NMw?feature=oembed" TargetMode="External"/><Relationship Id="rId7" Type="http://schemas.openxmlformats.org/officeDocument/2006/relationships/image" Target="../media/image3.png"/><Relationship Id="rId2" Type="http://schemas.openxmlformats.org/officeDocument/2006/relationships/video" Target="https://www.youtube.com/embed/Uri1Dc4VbvY?feature=oembed" TargetMode="External"/><Relationship Id="rId1" Type="http://schemas.openxmlformats.org/officeDocument/2006/relationships/video" Target="https://www.youtube.com/embed/kdxA1KECNdY?feature=oembed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7.jpeg"/><Relationship Id="rId5" Type="http://schemas.openxmlformats.org/officeDocument/2006/relationships/hyperlink" Target="https://youtube.com/shorts/3gtVchS0ss0?feature=share" TargetMode="Externa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video" Target="https://www.youtube.com/embed/dFt0a85XNFg?feature=oembed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www.youtube.com/channel/UCIebQquyoopk-lblDdfqG7g" TargetMode="External"/><Relationship Id="rId2" Type="http://schemas.openxmlformats.org/officeDocument/2006/relationships/video" Target="https://www.youtube.com/embed/_BN7Fvc08yc?feature=oembed" TargetMode="External"/><Relationship Id="rId1" Type="http://schemas.openxmlformats.org/officeDocument/2006/relationships/video" Target="https://www.youtube.com/embed/-gNeII0GLz8?feature=oembed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12.jpeg"/><Relationship Id="rId5" Type="http://schemas.openxmlformats.org/officeDocument/2006/relationships/hyperlink" Target="https://youtube.com/shorts/3gtVchS0ss0?feature=share" TargetMode="Externa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DBeT_DWBWg?feature=oembed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2"/>
          <p:cNvGrpSpPr/>
          <p:nvPr/>
        </p:nvGrpSpPr>
        <p:grpSpPr>
          <a:xfrm>
            <a:off x="20637" y="0"/>
            <a:ext cx="28034780" cy="14439600"/>
            <a:chOff x="28800" y="0"/>
            <a:chExt cx="18256680" cy="10314000"/>
          </a:xfrm>
        </p:grpSpPr>
        <p:pic>
          <p:nvPicPr>
            <p:cNvPr id="92" name="Object 5">
              <a:hlinkClick r:id="rId2"/>
            </p:cNvPr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63285" y="419100"/>
            <a:ext cx="254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5">
                    <a:lumMod val="40000"/>
                    <a:lumOff val="60000"/>
                  </a:schemeClr>
                </a:solidFill>
                <a:latin typeface="HY울릉도M" panose="02030600000101010101" pitchFamily="18" charset="-127"/>
                <a:ea typeface="문체부 제목 돋음체" panose="020B0609000101010101" pitchFamily="49" charset="-127"/>
              </a:rPr>
              <a:t>이승헌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B20D3-BF1B-81DE-9D5B-A5AD3D54CDA5}"/>
              </a:ext>
            </a:extLst>
          </p:cNvPr>
          <p:cNvSpPr txBox="1"/>
          <p:nvPr/>
        </p:nvSpPr>
        <p:spPr>
          <a:xfrm>
            <a:off x="2936766" y="3233303"/>
            <a:ext cx="23928501" cy="10577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03920" tIns="101960" rIns="203920" bIns="101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64540" indent="-764540">
              <a:buAutoNum type="arabicPeriod"/>
            </a:pPr>
            <a:endParaRPr lang="ko-KR" sz="660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ko-KR" altLang="en-US" sz="6600" dirty="0" err="1">
                <a:solidFill>
                  <a:schemeClr val="bg1"/>
                </a:solidFill>
              </a:rPr>
              <a:t>Slam</a:t>
            </a:r>
            <a:r>
              <a:rPr lang="ko-KR" altLang="en-US" sz="6600" dirty="0">
                <a:solidFill>
                  <a:schemeClr val="bg1"/>
                </a:solidFill>
              </a:rPr>
              <a:t> </a:t>
            </a:r>
            <a:r>
              <a:rPr lang="ko-KR" altLang="en-US" sz="6600" dirty="0" err="1">
                <a:solidFill>
                  <a:schemeClr val="bg1"/>
                </a:solidFill>
              </a:rPr>
              <a:t>mapping</a:t>
            </a:r>
            <a:r>
              <a:rPr lang="ko-KR" altLang="en-US" sz="6600" dirty="0">
                <a:solidFill>
                  <a:schemeClr val="bg1"/>
                </a:solidFill>
              </a:rPr>
              <a:t> - 실습실에서 태우님과 </a:t>
            </a:r>
            <a:r>
              <a:rPr lang="ko-KR" altLang="en-US" sz="6600" dirty="0" err="1">
                <a:solidFill>
                  <a:schemeClr val="bg1"/>
                </a:solidFill>
              </a:rPr>
              <a:t>맵핑함</a:t>
            </a:r>
            <a:r>
              <a:rPr lang="ko-KR" altLang="en-US" sz="6600" dirty="0">
                <a:solidFill>
                  <a:schemeClr val="bg1"/>
                </a:solidFill>
              </a:rPr>
              <a:t>.</a:t>
            </a:r>
          </a:p>
          <a:p>
            <a:pPr marL="1143000" indent="-1143000">
              <a:buAutoNum type="arabicPeriod"/>
            </a:pPr>
            <a:r>
              <a:rPr lang="ko-KR" altLang="en-US" sz="6600" dirty="0">
                <a:solidFill>
                  <a:schemeClr val="bg1"/>
                </a:solidFill>
              </a:rPr>
              <a:t>오픈 소스 활용 - yolov5로 변경 후 테스트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3.  PID 테스트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4.  TTS 사용 - 대화형을 위해 / </a:t>
            </a:r>
            <a:r>
              <a:rPr lang="ko-KR" altLang="en-US" sz="6600" dirty="0" err="1">
                <a:solidFill>
                  <a:schemeClr val="bg1"/>
                </a:solidFill>
              </a:rPr>
              <a:t>gtts</a:t>
            </a:r>
            <a:r>
              <a:rPr lang="ko-KR" altLang="en-US" sz="6600" dirty="0">
                <a:solidFill>
                  <a:schemeClr val="bg1"/>
                </a:solidFill>
              </a:rPr>
              <a:t> 테스트</a:t>
            </a:r>
            <a:endParaRPr lang="ko-KR" dirty="0">
              <a:solidFill>
                <a:schemeClr val="bg1"/>
              </a:solidFill>
            </a:endParaRPr>
          </a:p>
          <a:p>
            <a:r>
              <a:rPr lang="ko-KR" altLang="en-US" sz="6600" dirty="0">
                <a:solidFill>
                  <a:schemeClr val="bg1"/>
                </a:solidFill>
              </a:rPr>
              <a:t>5.  기능 명세서 작성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6.  기능 추가 및 개선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7. </a:t>
            </a:r>
            <a:r>
              <a:rPr lang="ko-KR" altLang="en-US" sz="6600" dirty="0" err="1">
                <a:solidFill>
                  <a:schemeClr val="bg1"/>
                </a:solidFill>
              </a:rPr>
              <a:t>젠킨스</a:t>
            </a:r>
            <a:r>
              <a:rPr lang="ko-KR" altLang="en-US" sz="6600" dirty="0">
                <a:solidFill>
                  <a:schemeClr val="bg1"/>
                </a:solidFill>
              </a:rPr>
              <a:t> 연동 - 영구적 에이전트 연결</a:t>
            </a:r>
          </a:p>
          <a:p>
            <a:endParaRPr lang="ko-KR" altLang="en-US" sz="6600">
              <a:solidFill>
                <a:schemeClr val="bg1"/>
              </a:solidFill>
            </a:endParaRPr>
          </a:p>
          <a:p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9994E-83FE-FE7D-0D3C-B3345D78B51C}"/>
              </a:ext>
            </a:extLst>
          </p:cNvPr>
          <p:cNvSpPr txBox="1"/>
          <p:nvPr/>
        </p:nvSpPr>
        <p:spPr>
          <a:xfrm>
            <a:off x="1190689" y="12889800"/>
            <a:ext cx="103593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Ref</a:t>
            </a:r>
            <a:r>
              <a:rPr lang="ko-KR" altLang="en-US" dirty="0"/>
              <a:t>. </a:t>
            </a:r>
            <a:r>
              <a:rPr lang="ko-KR" dirty="0">
                <a:cs typeface="Arial"/>
                <a:hlinkClick r:id="rId4"/>
              </a:rPr>
              <a:t>이승헌_유튜브</a:t>
            </a:r>
          </a:p>
          <a:p>
            <a:r>
              <a:rPr lang="ko-KR" dirty="0">
                <a:ea typeface="+mn-lt"/>
                <a:cs typeface="+mn-lt"/>
              </a:rPr>
              <a:t>https://www.youtube.com/channel/UCIebQquyoopk-lblDdfqG7g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587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DA61-BB1D-8257-1D6A-C40C0CC5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B0E313-BB4E-9697-44F3-AB74D619F41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50DDA13A-7235-F271-BDA1-45E511A7D77E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B422F3DF-F7D9-92AE-2723-4746B9AF2687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D4699E99-DC16-C8B7-C097-4A07418B34E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B9D17-E7EF-D77C-53C2-B72A5A990673}"/>
              </a:ext>
            </a:extLst>
          </p:cNvPr>
          <p:cNvSpPr txBox="1"/>
          <p:nvPr/>
        </p:nvSpPr>
        <p:spPr>
          <a:xfrm>
            <a:off x="1094630" y="883357"/>
            <a:ext cx="9629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6. 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추가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기능</a:t>
            </a:r>
            <a:endParaRPr lang="ko-KR" dirty="0" err="1">
              <a:solidFill>
                <a:schemeClr val="bg1"/>
              </a:solidFill>
            </a:endParaRPr>
          </a:p>
        </p:txBody>
      </p:sp>
      <p:pic>
        <p:nvPicPr>
          <p:cNvPr id="12" name="온라인 미디어 11" title="ros lidar 사용해서 일정 거리 들어오면 경고음 소리 내기">
            <a:hlinkClick r:id="" action="ppaction://media"/>
            <a:extLst>
              <a:ext uri="{FF2B5EF4-FFF2-40B4-BE49-F238E27FC236}">
                <a16:creationId xmlns:a16="http://schemas.microsoft.com/office/drawing/2014/main" id="{0B9F7CA8-17B3-4206-20A6-40979D053C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65513" y="3156950"/>
            <a:ext cx="10047676" cy="742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BF2218-E7CB-C713-E44A-30C3B873222D}"/>
              </a:ext>
            </a:extLst>
          </p:cNvPr>
          <p:cNvSpPr txBox="1"/>
          <p:nvPr/>
        </p:nvSpPr>
        <p:spPr>
          <a:xfrm>
            <a:off x="3742255" y="10791900"/>
            <a:ext cx="5159545" cy="1338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이전에 만들었던 </a:t>
            </a:r>
            <a:r>
              <a:rPr lang="ko-KR" altLang="en-US" dirty="0" err="1"/>
              <a:t>lidar</a:t>
            </a:r>
            <a:r>
              <a:rPr lang="ko-KR" altLang="en-US" dirty="0"/>
              <a:t> 거리 감지로 yolov5와 같이 병행 해서 거리 간격 받아오기 및 경고음 출력.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EA6DF-9336-605A-6464-E0175A5FB6D7}"/>
              </a:ext>
            </a:extLst>
          </p:cNvPr>
          <p:cNvSpPr txBox="1"/>
          <p:nvPr/>
        </p:nvSpPr>
        <p:spPr>
          <a:xfrm>
            <a:off x="13063031" y="9015299"/>
            <a:ext cx="46867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PID 오차가 심해서 5초간 검출  된 객체만 따라가게 설정</a:t>
            </a: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198DF6B-395F-5C11-2D2A-8C7785892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0619" y="6320376"/>
            <a:ext cx="8361375" cy="24312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3DD377-B62B-3B11-6270-2D907955280B}"/>
              </a:ext>
            </a:extLst>
          </p:cNvPr>
          <p:cNvSpPr txBox="1"/>
          <p:nvPr/>
        </p:nvSpPr>
        <p:spPr>
          <a:xfrm>
            <a:off x="21395133" y="11094299"/>
            <a:ext cx="568905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완벽한 대화형을 위한 </a:t>
            </a:r>
            <a:r>
              <a:rPr lang="ko-KR" altLang="en-US" dirty="0" err="1"/>
              <a:t>gtts</a:t>
            </a:r>
            <a:r>
              <a:rPr lang="ko-KR" altLang="en-US" dirty="0"/>
              <a:t> 파일 세팅</a:t>
            </a: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241DDB91-FDED-0865-1270-332DA9EF4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2415" y="9369686"/>
            <a:ext cx="9344748" cy="14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98A2-4B08-5CD0-4966-24808BC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2889B-40E7-6515-CAD0-E17DB442303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86BF87EF-93FF-9CD1-14E5-F7CB90D03134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B1F2C823-7EC4-0A6C-EF85-80A5864C3EF1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752F6E2D-9EA7-31CF-923E-C0EEC0B9801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6FA25-CB71-4029-C53D-ED0A610C34CD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7.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3600" dirty="0" err="1">
                <a:solidFill>
                  <a:schemeClr val="bg1"/>
                </a:solidFill>
                <a:ea typeface="+mn-lt"/>
                <a:cs typeface="+mn-lt"/>
              </a:rPr>
              <a:t>젠킨스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 연동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 영구적 에이전트 연결</a:t>
            </a:r>
          </a:p>
          <a:p>
            <a:endParaRPr lang="ko-KR" sz="360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BBAD422-28F0-C5A5-9658-138C9A33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62" y="2474759"/>
            <a:ext cx="11632982" cy="9433382"/>
          </a:xfrm>
          <a:prstGeom prst="rect">
            <a:avLst/>
          </a:prstGeom>
        </p:spPr>
      </p:pic>
      <p:pic>
        <p:nvPicPr>
          <p:cNvPr id="10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C77CD3A2-029B-D910-67BD-52DD4DC06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976" y="2322872"/>
            <a:ext cx="9666235" cy="6902156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2161C234-585F-121B-A8FF-E007895D2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6586" y="7140043"/>
            <a:ext cx="7472556" cy="7058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2D580B-DE86-1A1C-A035-E6807C9C11DD}"/>
              </a:ext>
            </a:extLst>
          </p:cNvPr>
          <p:cNvSpPr txBox="1"/>
          <p:nvPr/>
        </p:nvSpPr>
        <p:spPr>
          <a:xfrm>
            <a:off x="3553541" y="12266100"/>
            <a:ext cx="5593011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      영구적 에이전트 연결 완료 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F7334-6AB6-32A8-5447-0B22491863FD}"/>
              </a:ext>
            </a:extLst>
          </p:cNvPr>
          <p:cNvSpPr txBox="1"/>
          <p:nvPr/>
        </p:nvSpPr>
        <p:spPr>
          <a:xfrm>
            <a:off x="13895712" y="9941399"/>
            <a:ext cx="5593011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멀티 스테이지 및 </a:t>
            </a:r>
            <a:r>
              <a:rPr lang="ko-KR" altLang="en-US" dirty="0" err="1"/>
              <a:t>checkout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24941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4"/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3" name="Object 5">
            <a:hlinkClick r:id="rId3"/>
            <a:extLst>
              <a:ext uri="{FF2B5EF4-FFF2-40B4-BE49-F238E27FC236}">
                <a16:creationId xmlns:a16="http://schemas.microsoft.com/office/drawing/2014/main" id="{76CDA918-5B2E-9FC2-A990-51F32E3EAA2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73738-EE52-1FF0-4984-33B7EC3D1914}"/>
              </a:ext>
            </a:extLst>
          </p:cNvPr>
          <p:cNvSpPr txBox="1"/>
          <p:nvPr/>
        </p:nvSpPr>
        <p:spPr>
          <a:xfrm>
            <a:off x="1094630" y="883357"/>
            <a:ext cx="9629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>
                <a:solidFill>
                  <a:srgbClr val="FFFFFF"/>
                </a:solidFill>
              </a:rPr>
              <a:t>1. </a:t>
            </a:r>
            <a:r>
              <a:rPr lang="en-US" altLang="ko-KR" sz="3600">
                <a:solidFill>
                  <a:schemeClr val="bg1"/>
                </a:solidFill>
                <a:ea typeface="+mn-lt"/>
                <a:cs typeface="+mn-lt"/>
              </a:rPr>
              <a:t>Slam</a:t>
            </a:r>
            <a:r>
              <a:rPr lang="ko-KR" altLang="en-US" sz="36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>
                <a:solidFill>
                  <a:schemeClr val="bg1"/>
                </a:solidFill>
                <a:ea typeface="+mn-lt"/>
                <a:cs typeface="+mn-lt"/>
              </a:rPr>
              <a:t>mapping</a:t>
            </a:r>
            <a:r>
              <a:rPr lang="ko-KR" altLang="en-US" sz="36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>
                <a:solidFill>
                  <a:schemeClr val="bg1"/>
                </a:solidFill>
                <a:ea typeface="+mn-lt"/>
                <a:cs typeface="+mn-lt"/>
              </a:rPr>
              <a:t> 실습실에서 태우님과 맵핑</a:t>
            </a:r>
            <a:endParaRPr lang="en-US" altLang="ko-KR" sz="360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온라인 미디어 1" title="ros mapping, ros 맵핑 #slam #ros slam #ros">
            <a:hlinkClick r:id="" action="ppaction://media"/>
            <a:extLst>
              <a:ext uri="{FF2B5EF4-FFF2-40B4-BE49-F238E27FC236}">
                <a16:creationId xmlns:a16="http://schemas.microsoft.com/office/drawing/2014/main" id="{68146637-28A0-7FDE-3FD0-FA55B727E8B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927394" y="3171500"/>
            <a:ext cx="16753029" cy="92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9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86EB70AF-D688-5FC2-E076-B8E638DAC0DF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461CB0E7-8146-7A07-844D-37C8A05A07DF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5"/>
            <a:extLst>
              <a:ext uri="{FF2B5EF4-FFF2-40B4-BE49-F238E27FC236}">
                <a16:creationId xmlns:a16="http://schemas.microsoft.com/office/drawing/2014/main" id="{90328F73-A7C0-D29F-7597-8BA4CDD455D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AF3AA5-9FE5-BF49-6EF9-059E9D20C87E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2. 오픈 소스 활용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yolov5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로 변경 후 테스트</a:t>
            </a:r>
            <a:endParaRPr lang="en-US" altLang="ko-KR" sz="36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A5D3D-086C-DE72-1E78-5BCBFE269C41}"/>
              </a:ext>
            </a:extLst>
          </p:cNvPr>
          <p:cNvSpPr txBox="1"/>
          <p:nvPr/>
        </p:nvSpPr>
        <p:spPr>
          <a:xfrm>
            <a:off x="9322111" y="2022300"/>
            <a:ext cx="3912774" cy="1738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4000" b="1" dirty="0"/>
          </a:p>
          <a:p>
            <a:r>
              <a:rPr lang="ko-KR" altLang="en-US" sz="4000" b="1" dirty="0"/>
              <a:t> </a:t>
            </a:r>
            <a:r>
              <a:rPr lang="ko-KR" sz="4000" b="1" dirty="0" err="1"/>
              <a:t>MobileNetSSD</a:t>
            </a:r>
            <a:endParaRPr lang="ko-KR" sz="4000" dirty="0" err="1"/>
          </a:p>
          <a:p>
            <a:pPr algn="l"/>
            <a:endParaRPr lang="ko-KR" altLang="en-US" dirty="0"/>
          </a:p>
        </p:txBody>
      </p:sp>
      <p:pic>
        <p:nvPicPr>
          <p:cNvPr id="6" name="그래픽 7" descr="갈매기형 화살표 단색으로 채워진">
            <a:extLst>
              <a:ext uri="{FF2B5EF4-FFF2-40B4-BE49-F238E27FC236}">
                <a16:creationId xmlns:a16="http://schemas.microsoft.com/office/drawing/2014/main" id="{398EBFB7-7971-2A4E-DB88-D17E5898F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30974" y="2453400"/>
            <a:ext cx="914933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8DCA5A-AD99-3AFC-5115-E5BF28D6474F}"/>
              </a:ext>
            </a:extLst>
          </p:cNvPr>
          <p:cNvSpPr txBox="1"/>
          <p:nvPr/>
        </p:nvSpPr>
        <p:spPr>
          <a:xfrm>
            <a:off x="15352655" y="2022300"/>
            <a:ext cx="3912774" cy="1738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4000" b="1" dirty="0"/>
          </a:p>
          <a:p>
            <a:r>
              <a:rPr lang="ko-KR" altLang="en-US" sz="4000" b="1" dirty="0"/>
              <a:t>        Yolov5</a:t>
            </a:r>
            <a:endParaRPr lang="ko-KR" dirty="0"/>
          </a:p>
          <a:p>
            <a:pPr algn="l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5111B-72C5-CF5E-5C1C-84600986345D}"/>
              </a:ext>
            </a:extLst>
          </p:cNvPr>
          <p:cNvSpPr txBox="1"/>
          <p:nvPr/>
        </p:nvSpPr>
        <p:spPr>
          <a:xfrm>
            <a:off x="1209755" y="4383000"/>
            <a:ext cx="75465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solidFill>
                  <a:srgbClr val="FFFFFF"/>
                </a:solidFill>
              </a:rPr>
              <a:t>Angular</a:t>
            </a:r>
            <a:r>
              <a:rPr lang="ko-KR" altLang="en-US" sz="3200" dirty="0">
                <a:solidFill>
                  <a:srgbClr val="FFFFFF"/>
                </a:solidFill>
              </a:rPr>
              <a:t> 테스트 - 태우님과 같이 테스트</a:t>
            </a:r>
          </a:p>
        </p:txBody>
      </p:sp>
      <p:pic>
        <p:nvPicPr>
          <p:cNvPr id="12" name="온라인 미디어 11" title="ros tracker, 따라가는 로봇 angular값 1.3 #ros #tracker">
            <a:hlinkClick r:id="" action="ppaction://media"/>
            <a:extLst>
              <a:ext uri="{FF2B5EF4-FFF2-40B4-BE49-F238E27FC236}">
                <a16:creationId xmlns:a16="http://schemas.microsoft.com/office/drawing/2014/main" id="{9E6C4EB3-CE98-1D44-5F24-651547D9A8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577856" y="5288300"/>
            <a:ext cx="8923865" cy="715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3D174-B710-AE7F-0860-228BFB100FE4}"/>
              </a:ext>
            </a:extLst>
          </p:cNvPr>
          <p:cNvSpPr txBox="1"/>
          <p:nvPr/>
        </p:nvSpPr>
        <p:spPr>
          <a:xfrm>
            <a:off x="3591144" y="12719699"/>
            <a:ext cx="2493598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Angular</a:t>
            </a:r>
            <a:r>
              <a:rPr lang="ko-KR" altLang="en-US" dirty="0"/>
              <a:t> = 1.3</a:t>
            </a:r>
          </a:p>
        </p:txBody>
      </p:sp>
      <p:pic>
        <p:nvPicPr>
          <p:cNvPr id="14" name="온라인 미디어 13" title="ros tracker, 따라가는 로봇, angluar 1.0 #ros #tracker">
            <a:hlinkClick r:id="" action="ppaction://media"/>
            <a:extLst>
              <a:ext uri="{FF2B5EF4-FFF2-40B4-BE49-F238E27FC236}">
                <a16:creationId xmlns:a16="http://schemas.microsoft.com/office/drawing/2014/main" id="{E69697E5-97D2-CEEE-B2DE-A28EF1F36E2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9844260" y="5345000"/>
            <a:ext cx="9150798" cy="7000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A31BA-8A0B-21F9-9AD0-379A95015EA2}"/>
              </a:ext>
            </a:extLst>
          </p:cNvPr>
          <p:cNvSpPr txBox="1"/>
          <p:nvPr/>
        </p:nvSpPr>
        <p:spPr>
          <a:xfrm>
            <a:off x="13233099" y="12719699"/>
            <a:ext cx="2493598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Angular</a:t>
            </a:r>
            <a:r>
              <a:rPr lang="ko-KR" altLang="en-US" dirty="0"/>
              <a:t> = 1.0</a:t>
            </a:r>
          </a:p>
        </p:txBody>
      </p:sp>
      <p:pic>
        <p:nvPicPr>
          <p:cNvPr id="16" name="온라인 미디어 15" title="ros tracker, 따라가는 로봇, angular=2.0 #ros #tracker">
            <a:hlinkClick r:id="" action="ppaction://media"/>
            <a:extLst>
              <a:ext uri="{FF2B5EF4-FFF2-40B4-BE49-F238E27FC236}">
                <a16:creationId xmlns:a16="http://schemas.microsoft.com/office/drawing/2014/main" id="{82B26CD1-3C49-654B-A501-40F8747D8E79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19318683" y="5345000"/>
            <a:ext cx="8640200" cy="7057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5FE3D-AD0C-9254-49A6-819E67405794}"/>
              </a:ext>
            </a:extLst>
          </p:cNvPr>
          <p:cNvSpPr txBox="1"/>
          <p:nvPr/>
        </p:nvSpPr>
        <p:spPr>
          <a:xfrm>
            <a:off x="22575544" y="12719699"/>
            <a:ext cx="2493598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Angular</a:t>
            </a:r>
            <a:r>
              <a:rPr lang="ko-KR" altLang="en-US" dirty="0"/>
              <a:t> = 2.0</a:t>
            </a:r>
          </a:p>
        </p:txBody>
      </p:sp>
    </p:spTree>
    <p:extLst>
      <p:ext uri="{BB962C8B-B14F-4D97-AF65-F5344CB8AC3E}">
        <p14:creationId xmlns:p14="http://schemas.microsoft.com/office/powerpoint/2010/main" val="28224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0AD8-31B9-9E60-69B8-8039E524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F6E631-14B2-A218-6414-8732A9BA1A8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266D0603-1B7A-BD15-457E-E9314553BBC4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9E38D651-9453-D96B-0B59-7960ED5C1367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5"/>
            <a:extLst>
              <a:ext uri="{FF2B5EF4-FFF2-40B4-BE49-F238E27FC236}">
                <a16:creationId xmlns:a16="http://schemas.microsoft.com/office/drawing/2014/main" id="{CA3076B5-2CA7-D48D-C307-296FDFB86DD7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235B1-FC85-A526-7D1C-E09FC163DE1D}"/>
              </a:ext>
            </a:extLst>
          </p:cNvPr>
          <p:cNvSpPr txBox="1"/>
          <p:nvPr/>
        </p:nvSpPr>
        <p:spPr>
          <a:xfrm>
            <a:off x="1094630" y="883357"/>
            <a:ext cx="9629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PID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테스트 - 이승헌/ 04.05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AA5E6-E1D1-BEE1-B3CA-5AFDE922442D}"/>
              </a:ext>
            </a:extLst>
          </p:cNvPr>
          <p:cNvSpPr txBox="1"/>
          <p:nvPr/>
        </p:nvSpPr>
        <p:spPr>
          <a:xfrm>
            <a:off x="623181" y="1871100"/>
            <a:ext cx="4102005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dirty="0"/>
              <a:t>Ref. http://wiki.ros.org/pid</a:t>
            </a:r>
            <a:endParaRPr lang="ko-KR" altLang="en-US" dirty="0"/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FAC59A5F-2FA3-DBE0-435B-143F138C5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18" y="2516073"/>
            <a:ext cx="16965891" cy="921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B81DD-F643-8ACF-E4CF-FB49C2D9CABA}"/>
              </a:ext>
            </a:extLst>
          </p:cNvPr>
          <p:cNvSpPr txBox="1"/>
          <p:nvPr/>
        </p:nvSpPr>
        <p:spPr>
          <a:xfrm>
            <a:off x="1001589" y="5726700"/>
            <a:ext cx="1341007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게인 값</a:t>
            </a:r>
          </a:p>
        </p:txBody>
      </p:sp>
      <p:pic>
        <p:nvPicPr>
          <p:cNvPr id="12" name="그림 12" descr="달력이(가) 표시된 사진&#10;&#10;자동 생성된 설명">
            <a:extLst>
              <a:ext uri="{FF2B5EF4-FFF2-40B4-BE49-F238E27FC236}">
                <a16:creationId xmlns:a16="http://schemas.microsoft.com/office/drawing/2014/main" id="{2900F4D2-9ECF-6B75-D979-0F126BD52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51" y="6574050"/>
            <a:ext cx="2749603" cy="2312100"/>
          </a:xfrm>
          <a:prstGeom prst="rect">
            <a:avLst/>
          </a:prstGeom>
        </p:spPr>
      </p:pic>
      <p:pic>
        <p:nvPicPr>
          <p:cNvPr id="13" name="온라인 미디어 12" title="pid제어 , kp 0.5 #ros #rospid">
            <a:hlinkClick r:id="" action="ppaction://media"/>
            <a:extLst>
              <a:ext uri="{FF2B5EF4-FFF2-40B4-BE49-F238E27FC236}">
                <a16:creationId xmlns:a16="http://schemas.microsoft.com/office/drawing/2014/main" id="{ABAC3D13-8269-16FF-ADE7-1E97408BD6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4095307" y="4116500"/>
            <a:ext cx="6276323" cy="4921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FE57FE-FB54-ADC1-DE30-5AA50950C72A}"/>
              </a:ext>
            </a:extLst>
          </p:cNvPr>
          <p:cNvSpPr txBox="1"/>
          <p:nvPr/>
        </p:nvSpPr>
        <p:spPr>
          <a:xfrm>
            <a:off x="4707699" y="9204300"/>
            <a:ext cx="4726080" cy="526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KP = 0.5, KI= 0.01, KD= 0.05</a:t>
            </a:r>
          </a:p>
        </p:txBody>
      </p:sp>
      <p:pic>
        <p:nvPicPr>
          <p:cNvPr id="15" name="온라인 미디어 14" title="ros kp 1.0 , kobuki pid제어">
            <a:hlinkClick r:id="" action="ppaction://media"/>
            <a:extLst>
              <a:ext uri="{FF2B5EF4-FFF2-40B4-BE49-F238E27FC236}">
                <a16:creationId xmlns:a16="http://schemas.microsoft.com/office/drawing/2014/main" id="{FFA5E91F-C901-2939-E754-72CAE9052F0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11035653" y="4078700"/>
            <a:ext cx="6295233" cy="4978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DD7BC-B8B8-0BD4-1609-703C3CD71476}"/>
              </a:ext>
            </a:extLst>
          </p:cNvPr>
          <p:cNvSpPr txBox="1"/>
          <p:nvPr/>
        </p:nvSpPr>
        <p:spPr>
          <a:xfrm>
            <a:off x="11758678" y="9204299"/>
            <a:ext cx="4726080" cy="526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KP = 1.0, KI= 0.01, KD= 0.05</a:t>
            </a:r>
          </a:p>
        </p:txBody>
      </p:sp>
      <p:pic>
        <p:nvPicPr>
          <p:cNvPr id="17" name="온라인 미디어 16" title="kobuki pid제어 , kp=0.5 , ki = 0.1, kd = 0.05">
            <a:hlinkClick r:id="" action="ppaction://media"/>
            <a:extLst>
              <a:ext uri="{FF2B5EF4-FFF2-40B4-BE49-F238E27FC236}">
                <a16:creationId xmlns:a16="http://schemas.microsoft.com/office/drawing/2014/main" id="{F0F3F218-A9B3-A2CD-34A9-B35006F871E0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18089467" y="4040900"/>
            <a:ext cx="6314144" cy="5072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AAF516-4658-7F7F-8D93-67B5D36CF99D}"/>
              </a:ext>
            </a:extLst>
          </p:cNvPr>
          <p:cNvSpPr txBox="1"/>
          <p:nvPr/>
        </p:nvSpPr>
        <p:spPr>
          <a:xfrm>
            <a:off x="18578613" y="9204299"/>
            <a:ext cx="4726080" cy="526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KP = 0.5, KI= 0.1, KD= 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FF036-4056-A76D-4427-A33F2288E938}"/>
              </a:ext>
            </a:extLst>
          </p:cNvPr>
          <p:cNvSpPr txBox="1"/>
          <p:nvPr/>
        </p:nvSpPr>
        <p:spPr>
          <a:xfrm>
            <a:off x="7998658" y="11944800"/>
            <a:ext cx="103593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그 외 추가 </a:t>
            </a:r>
            <a:r>
              <a:rPr lang="ko-KR" altLang="en-US" dirty="0" err="1"/>
              <a:t>pid</a:t>
            </a:r>
            <a:r>
              <a:rPr lang="ko-KR" altLang="en-US" dirty="0"/>
              <a:t> 영상. </a:t>
            </a:r>
            <a:r>
              <a:rPr lang="ko-KR" dirty="0">
                <a:cs typeface="Arial"/>
                <a:hlinkClick r:id="rId12"/>
              </a:rPr>
              <a:t>이승헌_유튜브</a:t>
            </a:r>
          </a:p>
          <a:p>
            <a:r>
              <a:rPr lang="ko-KR" dirty="0">
                <a:ea typeface="+mn-lt"/>
                <a:cs typeface="+mn-lt"/>
              </a:rPr>
              <a:t>https://www.youtube.com/channel/UCIebQquyoopk-lblDdfqG7g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0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4EEB-4B63-2587-3F37-69749837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90AEE-60EF-B5CE-CBBA-8E604F04FB9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184CDF78-EFDA-239E-1884-375372CBFAF5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F3F02312-505F-76C4-30B4-B40C29883B9C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67E31A89-F8CA-8BDC-A098-A49891689A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C02FFC-E28F-1A4A-B45E-30B27F8E8332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4. </a:t>
            </a:r>
            <a:r>
              <a:rPr lang="ko-KR" sz="3600" dirty="0">
                <a:solidFill>
                  <a:srgbClr val="FFFFFF"/>
                </a:solidFill>
              </a:rPr>
              <a:t> 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사용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대화형을 위해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gtts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테스트</a:t>
            </a: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5CCD2E7-97A3-A550-6F46-37FE8C808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1788371"/>
            <a:ext cx="10290300" cy="10995159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A37E410-ADB6-9CF3-F6C3-B5AB31CE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806" y="1894551"/>
            <a:ext cx="8815239" cy="8798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F7BD0-69D5-CDA4-6F53-0E1B7ABD23DF}"/>
              </a:ext>
            </a:extLst>
          </p:cNvPr>
          <p:cNvSpPr txBox="1"/>
          <p:nvPr/>
        </p:nvSpPr>
        <p:spPr>
          <a:xfrm>
            <a:off x="2930326" y="129465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ko-KR" dirty="0"/>
              <a:t>          </a:t>
            </a:r>
            <a:r>
              <a:rPr lang="af-ZA" altLang="ko-KR" dirty="0" err="1"/>
              <a:t>Api</a:t>
            </a:r>
            <a:r>
              <a:rPr lang="af-ZA" altLang="ko-KR" dirty="0"/>
              <a:t> </a:t>
            </a:r>
            <a:r>
              <a:rPr lang="af-ZA" altLang="ko-KR" dirty="0" err="1"/>
              <a:t>연동</a:t>
            </a:r>
            <a:r>
              <a:rPr lang="af-ZA" altLang="ko-KR" dirty="0"/>
              <a:t> 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B80D1-6458-A688-AD50-C07E6760AEA8}"/>
              </a:ext>
            </a:extLst>
          </p:cNvPr>
          <p:cNvSpPr txBox="1"/>
          <p:nvPr/>
        </p:nvSpPr>
        <p:spPr>
          <a:xfrm>
            <a:off x="13783458" y="110187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ko-KR" dirty="0"/>
              <a:t>          키 </a:t>
            </a:r>
            <a:r>
              <a:rPr lang="af-ZA" altLang="ko-KR" dirty="0" err="1"/>
              <a:t>생성</a:t>
            </a: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FB1E2627-648B-E7CD-0F6C-1E2625352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2614" y="5325086"/>
            <a:ext cx="9306926" cy="37516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798663-A27D-1A5A-887B-A63BE0BFF5D4}"/>
              </a:ext>
            </a:extLst>
          </p:cNvPr>
          <p:cNvSpPr txBox="1"/>
          <p:nvPr/>
        </p:nvSpPr>
        <p:spPr>
          <a:xfrm>
            <a:off x="21907074" y="9657899"/>
            <a:ext cx="353467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ko-KR" dirty="0" err="1"/>
              <a:t>TTS로</a:t>
            </a:r>
            <a:r>
              <a:rPr lang="af-ZA" altLang="ko-KR" dirty="0"/>
              <a:t> </a:t>
            </a:r>
            <a:r>
              <a:rPr lang="af-ZA" altLang="ko-KR" dirty="0" err="1"/>
              <a:t>만든</a:t>
            </a:r>
            <a:r>
              <a:rPr lang="af-ZA" altLang="ko-KR" dirty="0"/>
              <a:t> </a:t>
            </a:r>
            <a:r>
              <a:rPr lang="af-ZA" altLang="ko-KR" dirty="0" err="1"/>
              <a:t>음성파일</a:t>
            </a:r>
          </a:p>
        </p:txBody>
      </p:sp>
    </p:spTree>
    <p:extLst>
      <p:ext uri="{BB962C8B-B14F-4D97-AF65-F5344CB8AC3E}">
        <p14:creationId xmlns:p14="http://schemas.microsoft.com/office/powerpoint/2010/main" val="242965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C042A-BEF9-194F-3105-BC445A21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21CEF-EA07-F06F-DE9A-9B9A5849D23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A8AE8E79-C930-C985-AC7A-873E0163B017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51957673-D4DB-0B8A-F0DE-3E6F8AFDB752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BD32FC0A-42D9-F137-C71C-3017A7AA3AC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E44FE-A28E-9DE7-6528-B415F10C70E4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4. </a:t>
            </a:r>
            <a:r>
              <a:rPr lang="ko-KR" sz="3600" dirty="0">
                <a:solidFill>
                  <a:srgbClr val="FFFFFF"/>
                </a:solidFill>
              </a:rPr>
              <a:t> 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사용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대화형을 위해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gtts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테스트</a:t>
            </a: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8" name="그림 9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2FA777D0-EAAE-9035-F5B5-178339C58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200" y="1782771"/>
            <a:ext cx="10555053" cy="11138658"/>
          </a:xfrm>
          <a:prstGeom prst="rect">
            <a:avLst/>
          </a:prstGeom>
        </p:spPr>
      </p:pic>
      <p:pic>
        <p:nvPicPr>
          <p:cNvPr id="10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8C53C5E2-7CFB-63A8-66AF-0BF8B72C5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6052" y="1782900"/>
            <a:ext cx="10819808" cy="11138400"/>
          </a:xfrm>
          <a:prstGeom prst="rect">
            <a:avLst/>
          </a:prstGeom>
        </p:spPr>
      </p:pic>
      <p:pic>
        <p:nvPicPr>
          <p:cNvPr id="12" name="그래픽 12" descr="갈매기형 화살표 단색으로 채워진">
            <a:extLst>
              <a:ext uri="{FF2B5EF4-FFF2-40B4-BE49-F238E27FC236}">
                <a16:creationId xmlns:a16="http://schemas.microsoft.com/office/drawing/2014/main" id="{6A378AA4-2A60-65AB-4B13-239D84AD8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42156" y="6233400"/>
            <a:ext cx="1709196" cy="1708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8B4FE2-B635-5BEB-001D-9AF436A3FB56}"/>
              </a:ext>
            </a:extLst>
          </p:cNvPr>
          <p:cNvSpPr txBox="1"/>
          <p:nvPr/>
        </p:nvSpPr>
        <p:spPr>
          <a:xfrm>
            <a:off x="5937179" y="131544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/>
              <a:t> </a:t>
            </a:r>
            <a:r>
              <a:rPr lang="af-ZA" altLang="ko-KR" dirty="0" err="1"/>
              <a:t>변경</a:t>
            </a:r>
            <a:r>
              <a:rPr lang="af-ZA" altLang="ko-KR" dirty="0"/>
              <a:t> 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95F58-F0FC-9947-E6AF-47E4D29122C2}"/>
              </a:ext>
            </a:extLst>
          </p:cNvPr>
          <p:cNvSpPr txBox="1"/>
          <p:nvPr/>
        </p:nvSpPr>
        <p:spPr>
          <a:xfrm>
            <a:off x="19231631" y="131544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 err="1"/>
              <a:t>변경</a:t>
            </a:r>
            <a:r>
              <a:rPr lang="af-ZA" altLang="ko-KR" dirty="0"/>
              <a:t> 후</a:t>
            </a:r>
          </a:p>
        </p:txBody>
      </p:sp>
    </p:spTree>
    <p:extLst>
      <p:ext uri="{BB962C8B-B14F-4D97-AF65-F5344CB8AC3E}">
        <p14:creationId xmlns:p14="http://schemas.microsoft.com/office/powerpoint/2010/main" val="121038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73552-0821-392C-C3DE-58AFEAAC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EF7A11-6C16-24C2-B10C-F74320D46B8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DFECEA4B-2FB1-C1BC-3A5B-C57BC5E2104E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AEFC5AA5-75C5-03FD-8723-4E7BE0D7DE70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943F1F49-3756-6EF5-AB95-2368468BD03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6B93A-5868-E084-6503-121ACAA682B0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4. </a:t>
            </a:r>
            <a:r>
              <a:rPr lang="ko-KR" sz="3600" dirty="0">
                <a:solidFill>
                  <a:srgbClr val="FFFFFF"/>
                </a:solidFill>
              </a:rPr>
              <a:t> 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사용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대화형을 위해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gtts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테스트</a:t>
            </a: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C2CE0-71EF-D670-FEC3-C997B37A7F52}"/>
              </a:ext>
            </a:extLst>
          </p:cNvPr>
          <p:cNvSpPr txBox="1"/>
          <p:nvPr/>
        </p:nvSpPr>
        <p:spPr>
          <a:xfrm>
            <a:off x="1436355" y="2268000"/>
            <a:ext cx="4461315" cy="526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 err="1"/>
              <a:t>사전</a:t>
            </a:r>
            <a:r>
              <a:rPr lang="af-ZA" altLang="ko-KR" dirty="0"/>
              <a:t> </a:t>
            </a:r>
            <a:r>
              <a:rPr lang="af-ZA" altLang="ko-KR" dirty="0" err="1"/>
              <a:t>학습</a:t>
            </a:r>
            <a:r>
              <a:rPr lang="af-ZA" altLang="ko-KR" dirty="0"/>
              <a:t> </a:t>
            </a:r>
            <a:r>
              <a:rPr lang="af-ZA" altLang="ko-KR" dirty="0" err="1"/>
              <a:t>파일</a:t>
            </a:r>
            <a:r>
              <a:rPr lang="af-ZA" altLang="ko-KR" dirty="0"/>
              <a:t> </a:t>
            </a:r>
            <a:r>
              <a:rPr lang="af-ZA" altLang="ko-KR" dirty="0" err="1"/>
              <a:t>수정</a:t>
            </a:r>
          </a:p>
        </p:txBody>
      </p:sp>
      <p:pic>
        <p:nvPicPr>
          <p:cNvPr id="12" name="온라인 미디어 11" title="pocketsphinx 인식을 위해 사전 학습 모델 수정. #ros #pocketsphinx">
            <a:hlinkClick r:id="" action="ppaction://media"/>
            <a:extLst>
              <a:ext uri="{FF2B5EF4-FFF2-40B4-BE49-F238E27FC236}">
                <a16:creationId xmlns:a16="http://schemas.microsoft.com/office/drawing/2014/main" id="{792B8187-4A95-96B7-B61F-3E9EB6B458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341151" y="3114800"/>
            <a:ext cx="17036695" cy="1002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E4572A-DDF9-7FC5-DC71-5CCACB2BFBE2}"/>
              </a:ext>
            </a:extLst>
          </p:cNvPr>
          <p:cNvSpPr txBox="1"/>
          <p:nvPr/>
        </p:nvSpPr>
        <p:spPr>
          <a:xfrm>
            <a:off x="10985497" y="13324499"/>
            <a:ext cx="4461315" cy="526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 err="1"/>
              <a:t>인식률</a:t>
            </a:r>
            <a:r>
              <a:rPr lang="af-ZA" altLang="ko-KR" dirty="0"/>
              <a:t> </a:t>
            </a:r>
            <a:r>
              <a:rPr lang="af-ZA" altLang="ko-KR" dirty="0" err="1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97496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ED58-6D9C-4D13-4A04-1415AAC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1F64F-0379-7BEA-4EB7-93CF39F88D6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567DFD11-918C-D54A-B8A7-05AD4B3F1AE0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91E3E104-FC7E-59BF-9DDB-BDD0875F7AB6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F3E789DC-B7C4-85A5-072A-985E48C5859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B9095-275D-ADF8-2671-E7594F51AA80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5. 기능 명세서 작성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8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1389743-C702-EDA8-1C58-648C0276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330" y="1885729"/>
            <a:ext cx="22431178" cy="1185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2053-BEA4-B005-A2B2-1316427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30C0D-ABF7-D0B7-8BC7-A211BBD7116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A471F-38B7-CB2D-71F3-4311DA118A36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5. 기능 명세서 작성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14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F7BBAED-D516-44A3-A9C0-892DCA9F4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90" y="2235592"/>
            <a:ext cx="24341191" cy="10289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485073-377D-39D2-ED7F-1FA7BEB3CE03}"/>
              </a:ext>
            </a:extLst>
          </p:cNvPr>
          <p:cNvSpPr txBox="1"/>
          <p:nvPr/>
        </p:nvSpPr>
        <p:spPr>
          <a:xfrm>
            <a:off x="11434169" y="12927600"/>
            <a:ext cx="4536220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기능 </a:t>
            </a:r>
            <a:r>
              <a:rPr lang="ko-KR" altLang="en-US" dirty="0" err="1"/>
              <a:t>명세서_아이포_이승헌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4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사용자 지정</PresentationFormat>
  <Slides>11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revision>307</cp:revision>
  <dcterms:created xsi:type="dcterms:W3CDTF">2023-03-06T10:47:35Z</dcterms:created>
  <dcterms:modified xsi:type="dcterms:W3CDTF">2023-04-10T06:20:58Z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officegen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