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3" r:id="rId5"/>
    <p:sldId id="264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16F0B-5EAE-48DA-8C91-3D0C7935CAD7}" v="1536" dt="2023-03-31T06:21:03.965"/>
    <p1510:client id="{22573EE6-9F70-4A71-A9BF-25FC1F0431E8}" v="72" dt="2023-03-27T05:22:54.071"/>
    <p1510:client id="{82735B6A-5A8C-439A-98E0-03EF694918C2}" v="333" dt="2023-03-27T02:27:21.682"/>
    <p1510:client id="{84B91A51-3E4E-45FF-BB6F-EB1ADC011506}" v="942" dt="2023-03-27T02:04:46.669"/>
    <p1510:client id="{9A7C3278-043F-4402-85BC-EE8F829C1845}" v="1" dt="2023-03-27T01:09:28.262"/>
    <p1510:client id="{A1C5844D-3263-4E7E-8404-0BFDC32FE15D}" v="21" dt="2023-03-27T01:00:34.369"/>
    <p1510:client id="{BA7736C0-E509-42C5-8E82-4164FE3A6C2B}" v="720" dt="2023-03-27T02:47:24.030"/>
    <p1510:client id="{D6F01375-BD03-4CD0-9DE7-BC8E54C70615}" v="360" dt="2023-03-27T02:59:20.923"/>
    <p1510:client id="{F86409A6-6563-49A5-B3DB-DB96D040B4E2}" v="507" dt="2023-03-31T08:14:24.039"/>
    <p1510:client id="{FE3DB5B8-4EAE-4038-8717-6B51812D51ED}" v="1" dt="2023-03-31T04:12:15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31T06:16:58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35190 12621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31T06:16:58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35190 12621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31T06:16:58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35190 12621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31T06:16:58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35190 12621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2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56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56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2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08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2080" y="368208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2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353304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521" y="1604640"/>
            <a:ext cx="353304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440" y="1604640"/>
            <a:ext cx="353304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353304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521" y="3682080"/>
            <a:ext cx="353304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440" y="3682080"/>
            <a:ext cx="353304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3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0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7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4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1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8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15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57BC-5F8F-4CED-B9D8-9C037C3A6CDE}" type="datetimeFigureOut">
              <a:rPr lang="ko-KR" altLang="en-US" smtClean="0"/>
              <a:t>2023-03-31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8419-7E7E-45A8-887E-70D29FEA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68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2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084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2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2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08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2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1420320"/>
            <a:ext cx="5181360" cy="454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084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2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208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2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08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080" y="368208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2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08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56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138257" tIns="69129" rIns="138257" bIns="69129" anchor="ctr"/>
          <a:lstStyle/>
          <a:p>
            <a:pPr algn="ctr">
              <a:lnSpc>
                <a:spcPct val="100000"/>
              </a:lnSpc>
            </a:pPr>
            <a:r>
              <a:rPr lang="en-US" sz="2908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304800" y="4237680"/>
            <a:ext cx="1422240" cy="243120"/>
          </a:xfrm>
          <a:prstGeom prst="rect">
            <a:avLst/>
          </a:prstGeom>
        </p:spPr>
        <p:txBody>
          <a:bodyPr lIns="138257" tIns="69129" rIns="138257" bIns="69129" anchor="ctr"/>
          <a:lstStyle/>
          <a:p>
            <a:pPr>
              <a:lnSpc>
                <a:spcPct val="100000"/>
              </a:lnSpc>
            </a:pPr>
            <a:fld id="{B5D52549-836A-4180-B0CB-69DAA836F0B1}" type="datetime">
              <a:rPr lang="en-US" sz="781" b="0" strike="noStrike" spc="-1">
                <a:solidFill>
                  <a:srgbClr val="8B8B8B"/>
                </a:solidFill>
                <a:latin typeface="Calibri"/>
              </a:rPr>
              <a:t>3/31/2023</a:t>
            </a:fld>
            <a:endParaRPr lang="en-US" sz="781" b="0" strike="noStrike" spc="-1">
              <a:latin typeface="Noto Sans CJK JP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082720" y="4237680"/>
            <a:ext cx="1930080" cy="243120"/>
          </a:xfrm>
          <a:prstGeom prst="rect">
            <a:avLst/>
          </a:prstGeom>
        </p:spPr>
        <p:txBody>
          <a:bodyPr lIns="138257" tIns="69129" rIns="138257" bIns="69129" anchor="ctr"/>
          <a:lstStyle/>
          <a:p>
            <a:endParaRPr lang="en-US" sz="1563" b="0" strike="noStrike" spc="-1">
              <a:latin typeface="Noto Sans CJK JP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368720" y="4237680"/>
            <a:ext cx="1422240" cy="243120"/>
          </a:xfrm>
          <a:prstGeom prst="rect">
            <a:avLst/>
          </a:prstGeom>
        </p:spPr>
        <p:txBody>
          <a:bodyPr lIns="138257" tIns="69129" rIns="138257" bIns="69129" anchor="ctr"/>
          <a:lstStyle/>
          <a:p>
            <a:pPr algn="r">
              <a:lnSpc>
                <a:spcPct val="100000"/>
              </a:lnSpc>
            </a:pPr>
            <a:fld id="{BED67CD0-BDBE-4E03-9029-92E5A1C269A1}" type="slidenum">
              <a:rPr lang="en-US" sz="781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781" b="0" strike="noStrike" spc="-1">
              <a:latin typeface="Noto Sans CJK JP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187531" indent="-140648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84" b="0" strike="noStrike" spc="-1">
                <a:solidFill>
                  <a:srgbClr val="000000"/>
                </a:solidFill>
                <a:latin typeface="Calibri"/>
              </a:rPr>
              <a:t>개요 텍스트의 서식을 편집하려면 클릭하십시오</a:t>
            </a:r>
          </a:p>
          <a:p>
            <a:pPr marL="567094" lvl="1" indent="-212660">
              <a:spcBef>
                <a:spcPts val="74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63" b="0" strike="noStrike" spc="-1">
                <a:solidFill>
                  <a:srgbClr val="000000"/>
                </a:solidFill>
                <a:latin typeface="Calibri"/>
              </a:rPr>
              <a:t>2번째 개요 수준</a:t>
            </a:r>
          </a:p>
          <a:p>
            <a:pPr marL="850642" lvl="2" indent="-189031">
              <a:spcBef>
                <a:spcPts val="55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2" b="0" strike="noStrike" spc="-1">
                <a:solidFill>
                  <a:srgbClr val="000000"/>
                </a:solidFill>
                <a:latin typeface="Calibri"/>
              </a:rPr>
              <a:t>3번째 개요 수준</a:t>
            </a:r>
          </a:p>
          <a:p>
            <a:pPr marL="1134189" lvl="3" indent="-141774">
              <a:spcBef>
                <a:spcPts val="37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2" b="0" strike="noStrike" spc="-1">
                <a:solidFill>
                  <a:srgbClr val="000000"/>
                </a:solidFill>
                <a:latin typeface="Calibri"/>
              </a:rPr>
              <a:t>4번째 개요 수준</a:t>
            </a:r>
          </a:p>
          <a:p>
            <a:pPr marL="1417736" lvl="4" indent="-141774">
              <a:spcBef>
                <a:spcPts val="18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2" b="0" strike="noStrike" spc="-1">
                <a:solidFill>
                  <a:srgbClr val="000000"/>
                </a:solidFill>
                <a:latin typeface="Calibri"/>
              </a:rPr>
              <a:t>5번째 개요 수준</a:t>
            </a:r>
          </a:p>
          <a:p>
            <a:pPr marL="1701283" lvl="5" indent="-141774">
              <a:spcBef>
                <a:spcPts val="18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2" b="0" strike="noStrike" spc="-1">
                <a:solidFill>
                  <a:srgbClr val="000000"/>
                </a:solidFill>
                <a:latin typeface="Calibri"/>
              </a:rPr>
              <a:t>6번째 개요 수준</a:t>
            </a:r>
          </a:p>
          <a:p>
            <a:pPr marL="1984830" lvl="6" indent="-141774">
              <a:spcBef>
                <a:spcPts val="18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2" b="0" strike="noStrike" spc="-1">
                <a:solidFill>
                  <a:srgbClr val="000000"/>
                </a:solidFill>
                <a:latin typeface="Calibri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00175" rtl="0" eaLnBrk="1" latinLnBrk="1" hangingPunct="1">
        <a:lnSpc>
          <a:spcPct val="90000"/>
        </a:lnSpc>
        <a:spcBef>
          <a:spcPct val="0"/>
        </a:spcBef>
        <a:buNone/>
        <a:defRPr sz="29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547" indent="-212660" algn="l" defTabSz="600175" rtl="0" eaLnBrk="1" latinLnBrk="1" hangingPunct="1">
        <a:lnSpc>
          <a:spcPct val="90000"/>
        </a:lnSpc>
        <a:spcBef>
          <a:spcPts val="930"/>
        </a:spcBef>
        <a:buClr>
          <a:srgbClr val="000000"/>
        </a:buClr>
        <a:buSzPct val="45000"/>
        <a:buFont typeface="Wingdings" charset="2"/>
        <a:buChar char=""/>
        <a:defRPr sz="1823" kern="1200">
          <a:solidFill>
            <a:schemeClr val="tx1"/>
          </a:solidFill>
          <a:latin typeface="+mn-lt"/>
          <a:ea typeface="+mn-ea"/>
          <a:cs typeface="+mn-cs"/>
        </a:defRPr>
      </a:lvl1pPr>
      <a:lvl2pPr marL="450131" indent="-150044" algn="l" defTabSz="600175" rtl="0" eaLnBrk="1" latinLnBrk="1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2pPr>
      <a:lvl3pPr marL="750219" indent="-150044" algn="l" defTabSz="600175" rtl="0" eaLnBrk="1" latinLnBrk="1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302" kern="1200">
          <a:solidFill>
            <a:schemeClr val="tx1"/>
          </a:solidFill>
          <a:latin typeface="+mn-lt"/>
          <a:ea typeface="+mn-ea"/>
          <a:cs typeface="+mn-cs"/>
        </a:defRPr>
      </a:lvl3pPr>
      <a:lvl4pPr marL="1050306" indent="-150044" algn="l" defTabSz="600175" rtl="0" eaLnBrk="1" latinLnBrk="1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4pPr>
      <a:lvl5pPr marL="1350394" indent="-150044" algn="l" defTabSz="600175" rtl="0" eaLnBrk="1" latinLnBrk="1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5pPr>
      <a:lvl6pPr marL="1650481" indent="-150044" algn="l" defTabSz="600175" rtl="0" eaLnBrk="1" latinLnBrk="1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6pPr>
      <a:lvl7pPr marL="1950568" indent="-150044" algn="l" defTabSz="600175" rtl="0" eaLnBrk="1" latinLnBrk="1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7pPr>
      <a:lvl8pPr marL="2250656" indent="-150044" algn="l" defTabSz="600175" rtl="0" eaLnBrk="1" latinLnBrk="1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8pPr>
      <a:lvl9pPr marL="2550743" indent="-150044" algn="l" defTabSz="600175" rtl="0" eaLnBrk="1" latinLnBrk="1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00175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1pPr>
      <a:lvl2pPr marL="300087" algn="l" defTabSz="600175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2pPr>
      <a:lvl3pPr marL="600175" algn="l" defTabSz="600175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3pPr>
      <a:lvl4pPr marL="900262" algn="l" defTabSz="600175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4pPr>
      <a:lvl5pPr marL="1200350" algn="l" defTabSz="600175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5pPr>
      <a:lvl6pPr marL="1500437" algn="l" defTabSz="600175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6pPr>
      <a:lvl7pPr marL="1800524" algn="l" defTabSz="600175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7pPr>
      <a:lvl8pPr marL="2100612" algn="l" defTabSz="600175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8pPr>
      <a:lvl9pPr marL="2400699" algn="l" defTabSz="600175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5" Type="http://schemas.openxmlformats.org/officeDocument/2006/relationships/customXml" Target="../ink/ink1.xml"/><Relationship Id="rId10" Type="http://schemas.openxmlformats.org/officeDocument/2006/relationships/customXml" Target="../ink/ink4.xml"/><Relationship Id="rId4" Type="http://schemas.openxmlformats.org/officeDocument/2006/relationships/image" Target="../media/image8.png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hWcQi-oiAU?feature=oembed" TargetMode="Externa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low3PcdYzs?feature=oembed" TargetMode="Externa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2"/>
          <p:cNvGrpSpPr/>
          <p:nvPr/>
        </p:nvGrpSpPr>
        <p:grpSpPr>
          <a:xfrm>
            <a:off x="-102412" y="92568"/>
            <a:ext cx="12184866" cy="6253419"/>
            <a:chOff x="-14400" y="0"/>
            <a:chExt cx="7086960" cy="8316000"/>
          </a:xfrm>
        </p:grpSpPr>
        <p:pic>
          <p:nvPicPr>
            <p:cNvPr id="149" name="Object 5"/>
            <p:cNvPicPr/>
            <p:nvPr/>
          </p:nvPicPr>
          <p:blipFill>
            <a:blip r:embed="rId2"/>
            <a:stretch/>
          </p:blipFill>
          <p:spPr>
            <a:xfrm>
              <a:off x="-14400" y="0"/>
              <a:ext cx="7086960" cy="831600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</p:grpSp>
      <p:sp>
        <p:nvSpPr>
          <p:cNvPr id="167" name="CustomShape 14"/>
          <p:cNvSpPr/>
          <p:nvPr/>
        </p:nvSpPr>
        <p:spPr>
          <a:xfrm>
            <a:off x="3906338" y="3120552"/>
            <a:ext cx="4377570" cy="617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pPr algn="ctr"/>
            <a:endParaRPr lang="en-US" altLang="ko-KR" sz="3700" b="1" spc="-1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FC9712-1DFE-677C-AA79-5F7871E7993F}"/>
              </a:ext>
            </a:extLst>
          </p:cNvPr>
          <p:cNvSpPr txBox="1"/>
          <p:nvPr/>
        </p:nvSpPr>
        <p:spPr>
          <a:xfrm>
            <a:off x="2496206" y="551793"/>
            <a:ext cx="6805447" cy="58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/>
              <a:t>               </a:t>
            </a:r>
            <a:r>
              <a:rPr lang="ko-KR" altLang="en-US" sz="3200" err="1"/>
              <a:t>아이포</a:t>
            </a:r>
            <a:r>
              <a:rPr lang="ko-KR" altLang="en-US" sz="3200"/>
              <a:t> - 이승헌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0B20D3-BF1B-81DE-9D5B-A5AD3D54CDA5}"/>
              </a:ext>
            </a:extLst>
          </p:cNvPr>
          <p:cNvSpPr txBox="1"/>
          <p:nvPr/>
        </p:nvSpPr>
        <p:spPr>
          <a:xfrm>
            <a:off x="901456" y="1836807"/>
            <a:ext cx="10388405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endParaRPr lang="ko-KR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3600" dirty="0">
                <a:solidFill>
                  <a:schemeClr val="bg1"/>
                </a:solidFill>
              </a:rPr>
              <a:t> </a:t>
            </a:r>
            <a:r>
              <a:rPr lang="ko-KR" altLang="en-US" sz="3600" dirty="0" err="1">
                <a:solidFill>
                  <a:schemeClr val="bg1"/>
                </a:solidFill>
              </a:rPr>
              <a:t>Pocketsphinx</a:t>
            </a:r>
            <a:r>
              <a:rPr lang="ko-KR" altLang="en-US" sz="3600" dirty="0">
                <a:solidFill>
                  <a:schemeClr val="bg1"/>
                </a:solidFill>
              </a:rPr>
              <a:t> - </a:t>
            </a:r>
            <a:r>
              <a:rPr lang="ko-KR" altLang="en-US" sz="3600" dirty="0" err="1">
                <a:solidFill>
                  <a:schemeClr val="bg1"/>
                </a:solidFill>
              </a:rPr>
              <a:t>ros</a:t>
            </a:r>
            <a:r>
              <a:rPr lang="ko-KR" altLang="en-US" sz="3600" dirty="0">
                <a:solidFill>
                  <a:schemeClr val="bg1"/>
                </a:solidFill>
              </a:rPr>
              <a:t> 연동 및 인식률 수정</a:t>
            </a:r>
          </a:p>
          <a:p>
            <a:pPr marL="342900" indent="-342900">
              <a:buAutoNum type="arabicPeriod"/>
            </a:pPr>
            <a:endParaRPr lang="ko-KR" altLang="en-US" sz="36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3600" dirty="0">
                <a:solidFill>
                  <a:schemeClr val="bg1"/>
                </a:solidFill>
              </a:rPr>
              <a:t> </a:t>
            </a:r>
            <a:r>
              <a:rPr lang="ko-KR" altLang="en-US" sz="3600" dirty="0" err="1">
                <a:solidFill>
                  <a:schemeClr val="bg1"/>
                </a:solidFill>
              </a:rPr>
              <a:t>Pocketsphinx</a:t>
            </a:r>
            <a:r>
              <a:rPr lang="ko-KR" altLang="en-US" sz="3600" dirty="0">
                <a:solidFill>
                  <a:schemeClr val="bg1"/>
                </a:solidFill>
              </a:rPr>
              <a:t> - 로봇 제어</a:t>
            </a:r>
          </a:p>
          <a:p>
            <a:pPr marL="342900" indent="-342900">
              <a:buAutoNum type="arabicPeriod"/>
            </a:pPr>
            <a:endParaRPr lang="ko-KR" altLang="en-US" sz="3600">
              <a:solidFill>
                <a:schemeClr val="bg1"/>
              </a:solidFill>
            </a:endParaRPr>
          </a:p>
          <a:p>
            <a:r>
              <a:rPr lang="ko-KR" altLang="en-US" sz="3600" dirty="0">
                <a:solidFill>
                  <a:schemeClr val="bg1"/>
                </a:solidFill>
              </a:rPr>
              <a:t>3. 추가 기능 </a:t>
            </a:r>
          </a:p>
        </p:txBody>
      </p:sp>
    </p:spTree>
    <p:extLst>
      <p:ext uri="{BB962C8B-B14F-4D97-AF65-F5344CB8AC3E}">
        <p14:creationId xmlns:p14="http://schemas.microsoft.com/office/powerpoint/2010/main" val="30250020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2"/>
          <p:cNvGrpSpPr/>
          <p:nvPr/>
        </p:nvGrpSpPr>
        <p:grpSpPr>
          <a:xfrm>
            <a:off x="126563" y="238337"/>
            <a:ext cx="12184866" cy="6253419"/>
            <a:chOff x="-14400" y="0"/>
            <a:chExt cx="7086960" cy="8316000"/>
          </a:xfrm>
        </p:grpSpPr>
        <p:pic>
          <p:nvPicPr>
            <p:cNvPr id="149" name="Object 5"/>
            <p:cNvPicPr/>
            <p:nvPr/>
          </p:nvPicPr>
          <p:blipFill>
            <a:blip r:embed="rId2"/>
            <a:stretch/>
          </p:blipFill>
          <p:spPr>
            <a:xfrm>
              <a:off x="-14400" y="0"/>
              <a:ext cx="7086960" cy="8316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7" name="CustomShape 14"/>
          <p:cNvSpPr/>
          <p:nvPr/>
        </p:nvSpPr>
        <p:spPr>
          <a:xfrm>
            <a:off x="3906338" y="3120552"/>
            <a:ext cx="4377570" cy="617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pPr algn="ctr"/>
            <a:endParaRPr lang="en-US" altLang="ko-KR" sz="3700" b="1" spc="-1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1FE72-D5B2-84DB-20A0-AF94D9AD5F54}"/>
              </a:ext>
            </a:extLst>
          </p:cNvPr>
          <p:cNvSpPr txBox="1"/>
          <p:nvPr/>
        </p:nvSpPr>
        <p:spPr>
          <a:xfrm>
            <a:off x="3526312" y="639379"/>
            <a:ext cx="53568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1. </a:t>
            </a:r>
            <a:r>
              <a:rPr lang="ko-KR" altLang="en-US" dirty="0" err="1"/>
              <a:t>Pocketsphinx</a:t>
            </a:r>
            <a:r>
              <a:rPr lang="ko-KR" altLang="en-US" dirty="0"/>
              <a:t> – </a:t>
            </a:r>
            <a:r>
              <a:rPr lang="ko-KR" altLang="en-US" dirty="0" err="1"/>
              <a:t>ros</a:t>
            </a:r>
            <a:r>
              <a:rPr lang="ko-KR" altLang="en-US" dirty="0"/>
              <a:t> 연동 및 인식률 수정</a:t>
            </a:r>
            <a:endParaRPr lang="ko-KR" dirty="0"/>
          </a:p>
        </p:txBody>
      </p:sp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F8F92B5-1B2B-9A22-1FC6-EE4B993C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224" y="1021256"/>
            <a:ext cx="3962517" cy="5630040"/>
          </a:xfrm>
          <a:prstGeom prst="rect">
            <a:avLst/>
          </a:prstGeom>
        </p:spPr>
      </p:pic>
      <p:pic>
        <p:nvPicPr>
          <p:cNvPr id="4" name="그림 4" descr="달력이(가) 표시된 사진&#10;&#10;자동 생성된 설명">
            <a:extLst>
              <a:ext uri="{FF2B5EF4-FFF2-40B4-BE49-F238E27FC236}">
                <a16:creationId xmlns:a16="http://schemas.microsoft.com/office/drawing/2014/main" id="{9E26E5E3-7D6F-D1CB-B218-6B3AD91EA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296" y="1233751"/>
            <a:ext cx="4013200" cy="515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969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B5236-5CAB-6815-E73F-AD72856D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0EDE92-4F9B-48E2-E974-0C9686FA981F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288CB-5A60-C17C-74B5-69B85F05E825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solidFill>
                  <a:srgbClr val="FFFFFF"/>
                </a:solidFill>
              </a:rPr>
              <a:t>Pocketsphinx - ros 연동 / google assistant 연동</a:t>
            </a:r>
            <a:r>
              <a:rPr lang="ko-KR">
                <a:solidFill>
                  <a:srgbClr val="FFFFFF"/>
                </a:solidFill>
                <a:cs typeface="Arial"/>
              </a:rPr>
              <a:t>​</a:t>
            </a:r>
            <a:endParaRPr lang="ko-KR" altLang="en-US"/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284EF0EA-4FB0-18B2-8AEB-860268479EBA}"/>
              </a:ext>
            </a:extLst>
          </p:cNvPr>
          <p:cNvGrpSpPr/>
          <p:nvPr/>
        </p:nvGrpSpPr>
        <p:grpSpPr>
          <a:xfrm>
            <a:off x="126563" y="238337"/>
            <a:ext cx="12184866" cy="6253419"/>
            <a:chOff x="-14400" y="0"/>
            <a:chExt cx="7086960" cy="831600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C5FF696F-5D00-5CF2-D5E2-2A43842BC8C6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-14400" y="0"/>
              <a:ext cx="7086960" cy="8316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DE66B94-D054-7832-D7D6-D95DE5B490B9}"/>
              </a:ext>
            </a:extLst>
          </p:cNvPr>
          <p:cNvSpPr txBox="1"/>
          <p:nvPr/>
        </p:nvSpPr>
        <p:spPr>
          <a:xfrm>
            <a:off x="3526312" y="639379"/>
            <a:ext cx="5356862" cy="3835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1. </a:t>
            </a:r>
            <a:r>
              <a:rPr lang="ko-KR" altLang="en-US" dirty="0" err="1"/>
              <a:t>Pocketsphinx</a:t>
            </a:r>
            <a:r>
              <a:rPr lang="ko-KR" altLang="en-US" dirty="0"/>
              <a:t> – </a:t>
            </a:r>
            <a:r>
              <a:rPr lang="ko-KR" altLang="en-US" dirty="0" err="1"/>
              <a:t>ros</a:t>
            </a:r>
            <a:r>
              <a:rPr lang="ko-KR" altLang="en-US" dirty="0"/>
              <a:t> 연동 및 인식률 수정</a:t>
            </a:r>
          </a:p>
        </p:txBody>
      </p:sp>
      <p:pic>
        <p:nvPicPr>
          <p:cNvPr id="15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9E13FE26-06D8-7BA8-53C8-CD87F32B2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93" y="1416637"/>
            <a:ext cx="6316717" cy="46203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A063FD-DBF0-1B85-CC2D-E8BE1B811470}"/>
              </a:ext>
            </a:extLst>
          </p:cNvPr>
          <p:cNvSpPr txBox="1"/>
          <p:nvPr/>
        </p:nvSpPr>
        <p:spPr>
          <a:xfrm>
            <a:off x="7663792" y="2102068"/>
            <a:ext cx="4274206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샘플링 </a:t>
            </a:r>
            <a:r>
              <a:rPr lang="ko-KR" altLang="en-US" dirty="0" err="1"/>
              <a:t>레이트와</a:t>
            </a:r>
            <a:r>
              <a:rPr lang="ko-KR" altLang="en-US" dirty="0"/>
              <a:t> 버퍼 사이즈를 설정.</a:t>
            </a:r>
          </a:p>
          <a:p>
            <a:endParaRPr lang="ko-KR" altLang="en-US" dirty="0"/>
          </a:p>
          <a:p>
            <a:r>
              <a:rPr lang="ko-KR" altLang="en-US" dirty="0"/>
              <a:t>설정해주면 인식률이 높아진다.</a:t>
            </a:r>
          </a:p>
          <a:p>
            <a:endParaRPr lang="ko-KR" altLang="en-US" dirty="0"/>
          </a:p>
          <a:p>
            <a:r>
              <a:rPr lang="ko-KR" dirty="0">
                <a:latin typeface="DejaVu Sans"/>
              </a:rPr>
              <a:t>샘플링 </a:t>
            </a:r>
            <a:r>
              <a:rPr lang="ko-KR" dirty="0" err="1">
                <a:latin typeface="DejaVu Sans"/>
              </a:rPr>
              <a:t>레이트</a:t>
            </a:r>
            <a:r>
              <a:rPr lang="en-US" altLang="ko-KR" dirty="0">
                <a:latin typeface="DejaVu Sans"/>
              </a:rPr>
              <a:t>:</a:t>
            </a:r>
            <a:r>
              <a:rPr lang="ko-KR" dirty="0">
                <a:latin typeface="DejaVu Sans"/>
              </a:rPr>
              <a:t> 16kHz </a:t>
            </a:r>
            <a:r>
              <a:rPr lang="ko-KR" altLang="en-US" dirty="0">
                <a:latin typeface="DejaVu Sans"/>
              </a:rPr>
              <a:t>또는</a:t>
            </a:r>
            <a:r>
              <a:rPr lang="ko-KR" dirty="0">
                <a:latin typeface="DejaVu Sans"/>
              </a:rPr>
              <a:t>44.1kHz를 </a:t>
            </a:r>
            <a:r>
              <a:rPr lang="ko-KR" altLang="en-US" dirty="0">
                <a:latin typeface="DejaVu Sans"/>
              </a:rPr>
              <a:t>사용 </a:t>
            </a:r>
            <a:endParaRPr lang="ko-KR" dirty="0">
              <a:latin typeface="Arial"/>
            </a:endParaRPr>
          </a:p>
          <a:p>
            <a:endParaRPr lang="ko-KR" dirty="0">
              <a:latin typeface="DejaVu Sans"/>
            </a:endParaRPr>
          </a:p>
          <a:p>
            <a:r>
              <a:rPr lang="ko-KR" dirty="0">
                <a:latin typeface="DejaVu Sans"/>
              </a:rPr>
              <a:t>버퍼 </a:t>
            </a:r>
            <a:r>
              <a:rPr lang="ko-KR" altLang="en-US" dirty="0">
                <a:latin typeface="DejaVu Sans"/>
              </a:rPr>
              <a:t>사이즈</a:t>
            </a:r>
            <a:r>
              <a:rPr lang="en-US" altLang="en-US" dirty="0">
                <a:latin typeface="DejaVu Sans"/>
              </a:rPr>
              <a:t>:</a:t>
            </a:r>
            <a:r>
              <a:rPr lang="ko-KR" dirty="0">
                <a:latin typeface="DejaVu Sans"/>
              </a:rPr>
              <a:t> 2048, 4096, 또는 8192와 같은 2의 제곱수를 사용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6768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30134-9905-3617-1E06-746CCD93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1B7ACA-82EC-A650-E209-0182A02EC44C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A7507D2D-C17C-CDC9-3605-764E5F8C3041}"/>
              </a:ext>
            </a:extLst>
          </p:cNvPr>
          <p:cNvGrpSpPr/>
          <p:nvPr/>
        </p:nvGrpSpPr>
        <p:grpSpPr>
          <a:xfrm>
            <a:off x="3942" y="238337"/>
            <a:ext cx="12184866" cy="6253419"/>
            <a:chOff x="-14400" y="0"/>
            <a:chExt cx="7086960" cy="8316000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00F25A57-2A23-71A7-EE2D-96AE7F3693A7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-14400" y="0"/>
              <a:ext cx="7086960" cy="8316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81D018-A6A7-BBC2-86D1-7F23A2095392}"/>
              </a:ext>
            </a:extLst>
          </p:cNvPr>
          <p:cNvSpPr txBox="1"/>
          <p:nvPr/>
        </p:nvSpPr>
        <p:spPr>
          <a:xfrm>
            <a:off x="3526312" y="639379"/>
            <a:ext cx="5356862" cy="3835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1. </a:t>
            </a:r>
            <a:r>
              <a:rPr lang="ko-KR" altLang="en-US" dirty="0" err="1"/>
              <a:t>Pocketsphinx</a:t>
            </a:r>
            <a:r>
              <a:rPr lang="ko-KR" altLang="en-US" dirty="0"/>
              <a:t> – </a:t>
            </a:r>
            <a:r>
              <a:rPr lang="ko-KR" altLang="en-US" dirty="0" err="1"/>
              <a:t>ros</a:t>
            </a:r>
            <a:r>
              <a:rPr lang="ko-KR" altLang="en-US" dirty="0"/>
              <a:t> 연동 및 인식률 수정</a:t>
            </a:r>
          </a:p>
        </p:txBody>
      </p:sp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9178EB0-A782-60AE-B7B4-063459AF8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86" y="4094451"/>
            <a:ext cx="7306440" cy="1830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498F47-F480-7041-8257-7640979BF990}"/>
              </a:ext>
            </a:extLst>
          </p:cNvPr>
          <p:cNvSpPr txBox="1"/>
          <p:nvPr/>
        </p:nvSpPr>
        <p:spPr>
          <a:xfrm>
            <a:off x="4931102" y="5298966"/>
            <a:ext cx="735724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2. 문자열 형식 지정 및 소문자 변형 하기 위해서 </a:t>
            </a:r>
            <a:r>
              <a:rPr lang="ko-KR" altLang="en-US" dirty="0" err="1"/>
              <a:t>dict파일</a:t>
            </a:r>
            <a:r>
              <a:rPr lang="ko-KR" altLang="en-US" dirty="0"/>
              <a:t> 작업 </a:t>
            </a:r>
            <a:r>
              <a:rPr lang="ko-KR" altLang="en-US" dirty="0" err="1"/>
              <a:t>해줌</a:t>
            </a:r>
            <a:r>
              <a:rPr lang="ko-KR" altLang="en-US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이유 : 불필요한 공백과 대문자와 겹치지 않으니 좀 더 인식률이 높아짐.</a:t>
            </a:r>
          </a:p>
        </p:txBody>
      </p:sp>
      <p:pic>
        <p:nvPicPr>
          <p:cNvPr id="12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9CEEACE-CB61-02F0-1212-8C6BFBE49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2" y="1309688"/>
            <a:ext cx="9329683" cy="15847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3BC383-FD72-61F6-2E56-49CAFE3B6A24}"/>
              </a:ext>
            </a:extLst>
          </p:cNvPr>
          <p:cNvSpPr txBox="1"/>
          <p:nvPr/>
        </p:nvSpPr>
        <p:spPr>
          <a:xfrm>
            <a:off x="5185105" y="2513724"/>
            <a:ext cx="6963103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1.샘플링 </a:t>
            </a:r>
            <a:r>
              <a:rPr lang="ko-KR" altLang="en-US" dirty="0" err="1"/>
              <a:t>레이트와</a:t>
            </a:r>
            <a:r>
              <a:rPr lang="ko-KR" altLang="en-US" dirty="0"/>
              <a:t> 버퍼 사이즈 직접 입력해서 마이크 인식률 체크해보기.</a:t>
            </a:r>
            <a:endParaRPr lang="ko-KR" dirty="0"/>
          </a:p>
          <a:p>
            <a:endParaRPr lang="ko-KR" altLang="en-US" dirty="0"/>
          </a:p>
          <a:p>
            <a:r>
              <a:rPr lang="ko-KR" altLang="en-US" dirty="0"/>
              <a:t>이유: 더 높은 마이크 인식 위해서. </a:t>
            </a:r>
          </a:p>
          <a:p>
            <a:r>
              <a:rPr lang="ko-KR" altLang="en-US" dirty="0"/>
              <a:t>체크 결과 : 44100 , 4096일 때 감지가 잘 되었음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70666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C3E345-3135-1977-80D3-84F4E09547C0}"/>
              </a:ext>
            </a:extLst>
          </p:cNvPr>
          <p:cNvSpPr/>
          <p:nvPr/>
        </p:nvSpPr>
        <p:spPr>
          <a:xfrm>
            <a:off x="8513379" y="2531241"/>
            <a:ext cx="3109310" cy="1795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B85E3-0352-F4A0-525F-599853B0FDC1}"/>
              </a:ext>
            </a:extLst>
          </p:cNvPr>
          <p:cNvSpPr txBox="1"/>
          <p:nvPr/>
        </p:nvSpPr>
        <p:spPr>
          <a:xfrm>
            <a:off x="8530896" y="2601310"/>
            <a:ext cx="3135586" cy="18568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78551B-1325-CA80-73CD-1BE584E4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4F6766-0125-B528-2BD2-BF4CC593AF1C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C78F8E5A-611B-2701-80A6-616E8FC6E94C}"/>
              </a:ext>
            </a:extLst>
          </p:cNvPr>
          <p:cNvGrpSpPr/>
          <p:nvPr/>
        </p:nvGrpSpPr>
        <p:grpSpPr>
          <a:xfrm>
            <a:off x="126563" y="238337"/>
            <a:ext cx="12184866" cy="6253419"/>
            <a:chOff x="-14400" y="0"/>
            <a:chExt cx="7086960" cy="8316000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8DB3439B-43A6-A44B-2BA9-CAD8D73C4174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-14400" y="0"/>
              <a:ext cx="7086960" cy="8316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A029EAF-00D2-AAA8-120D-C9C5866301F5}"/>
              </a:ext>
            </a:extLst>
          </p:cNvPr>
          <p:cNvSpPr txBox="1"/>
          <p:nvPr/>
        </p:nvSpPr>
        <p:spPr>
          <a:xfrm>
            <a:off x="3526312" y="639379"/>
            <a:ext cx="5356862" cy="3835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1. </a:t>
            </a:r>
            <a:r>
              <a:rPr lang="ko-KR" altLang="en-US" dirty="0" err="1"/>
              <a:t>Pocketsphinx</a:t>
            </a:r>
            <a:r>
              <a:rPr lang="ko-KR" altLang="en-US" dirty="0"/>
              <a:t> – </a:t>
            </a:r>
            <a:r>
              <a:rPr lang="ko-KR" altLang="en-US" dirty="0" err="1"/>
              <a:t>ros</a:t>
            </a:r>
            <a:r>
              <a:rPr lang="ko-KR" altLang="en-US" dirty="0"/>
              <a:t> 연동 및 인식률 수정</a:t>
            </a:r>
          </a:p>
        </p:txBody>
      </p:sp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D7C4933-01BD-642E-181B-AD2682032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98" y="1050159"/>
            <a:ext cx="5598509" cy="5572234"/>
          </a:xfrm>
          <a:prstGeom prst="rect">
            <a:avLst/>
          </a:prstGeom>
        </p:spPr>
      </p:pic>
      <p:pic>
        <p:nvPicPr>
          <p:cNvPr id="11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2A0BA0B9-BBCE-0DA4-6365-343F602DD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194" y="1424133"/>
            <a:ext cx="5791199" cy="44301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9C9ECAD8-1149-E4ED-4C5B-B94E3F7919F8}"/>
                  </a:ext>
                </a:extLst>
              </p14:cNvPr>
              <p14:cNvContentPartPr/>
              <p14:nvPr/>
            </p14:nvContentPartPr>
            <p14:xfrm>
              <a:off x="10676758" y="3906345"/>
              <a:ext cx="8758" cy="8758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9C9ECAD8-1149-E4ED-4C5B-B94E3F7919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47616" y="3477203"/>
                <a:ext cx="875800" cy="8758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1853135E-DBE0-4430-70BA-B7644C26A5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9769" y="2505129"/>
            <a:ext cx="3078874" cy="16900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39350597-D76B-35A8-419F-D07E738DB270}"/>
                  </a:ext>
                </a:extLst>
              </p14:cNvPr>
              <p14:cNvContentPartPr/>
              <p14:nvPr/>
            </p14:nvContentPartPr>
            <p14:xfrm>
              <a:off x="10676758" y="3906345"/>
              <a:ext cx="8758" cy="8758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39350597-D76B-35A8-419F-D07E738DB2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47616" y="3477203"/>
                <a:ext cx="875800" cy="8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CDCD1FC0-818F-B2EA-7A31-AB63D30C8F35}"/>
                  </a:ext>
                </a:extLst>
              </p14:cNvPr>
              <p14:cNvContentPartPr/>
              <p14:nvPr/>
            </p14:nvContentPartPr>
            <p14:xfrm>
              <a:off x="10676758" y="3906345"/>
              <a:ext cx="8758" cy="8758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CDCD1FC0-818F-B2EA-7A31-AB63D30C8F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47616" y="3477203"/>
                <a:ext cx="875800" cy="8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F5754A52-B4D9-1EBB-5D5D-C9240B6D21D8}"/>
                  </a:ext>
                </a:extLst>
              </p14:cNvPr>
              <p14:cNvContentPartPr/>
              <p14:nvPr/>
            </p14:nvContentPartPr>
            <p14:xfrm>
              <a:off x="10676758" y="3906345"/>
              <a:ext cx="8758" cy="8758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F5754A52-B4D9-1EBB-5D5D-C9240B6D21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47616" y="3477203"/>
                <a:ext cx="875800" cy="87580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그래픽 29" descr="뒤로 단색으로 채워진">
            <a:extLst>
              <a:ext uri="{FF2B5EF4-FFF2-40B4-BE49-F238E27FC236}">
                <a16:creationId xmlns:a16="http://schemas.microsoft.com/office/drawing/2014/main" id="{9A15C63A-3049-436A-0B97-54728F89CF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95628" y="2945524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A719015-5335-1B78-BB3C-659F9B85AB4C}"/>
              </a:ext>
            </a:extLst>
          </p:cNvPr>
          <p:cNvSpPr txBox="1"/>
          <p:nvPr/>
        </p:nvSpPr>
        <p:spPr>
          <a:xfrm>
            <a:off x="8863724" y="4186620"/>
            <a:ext cx="18655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b</a:t>
            </a:r>
            <a:r>
              <a:rPr lang="ko-KR" altLang="en-US" dirty="0"/>
              <a:t> c 만 출력되게 수정</a:t>
            </a:r>
          </a:p>
        </p:txBody>
      </p:sp>
    </p:spTree>
    <p:extLst>
      <p:ext uri="{BB962C8B-B14F-4D97-AF65-F5344CB8AC3E}">
        <p14:creationId xmlns:p14="http://schemas.microsoft.com/office/powerpoint/2010/main" val="88486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8031E-B4CC-60D9-1390-0C21B56E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9AFB5D-AF52-7366-D053-6B40BAB07C2C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4EA78419-3BC2-2A1C-8887-FAE05149B137}"/>
              </a:ext>
            </a:extLst>
          </p:cNvPr>
          <p:cNvGrpSpPr/>
          <p:nvPr/>
        </p:nvGrpSpPr>
        <p:grpSpPr>
          <a:xfrm>
            <a:off x="126563" y="238337"/>
            <a:ext cx="12184866" cy="6253419"/>
            <a:chOff x="-14400" y="0"/>
            <a:chExt cx="7086960" cy="8316000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DCB83567-251F-FFFC-90DC-4AEFA7EDAACA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-14400" y="0"/>
              <a:ext cx="7086960" cy="8316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19C22BB-EA54-D050-78AB-DE4D61424D57}"/>
              </a:ext>
            </a:extLst>
          </p:cNvPr>
          <p:cNvSpPr txBox="1"/>
          <p:nvPr/>
        </p:nvSpPr>
        <p:spPr>
          <a:xfrm>
            <a:off x="3526312" y="639379"/>
            <a:ext cx="5356862" cy="3835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1. </a:t>
            </a:r>
            <a:r>
              <a:rPr lang="ko-KR" altLang="en-US" dirty="0" err="1"/>
              <a:t>Pocketsphinx</a:t>
            </a:r>
            <a:r>
              <a:rPr lang="ko-KR" altLang="en-US" dirty="0"/>
              <a:t> – </a:t>
            </a:r>
            <a:r>
              <a:rPr lang="ko-KR" altLang="en-US" dirty="0" err="1"/>
              <a:t>ros</a:t>
            </a:r>
            <a:r>
              <a:rPr lang="ko-KR" altLang="en-US" dirty="0"/>
              <a:t> 연동 / 구글 어시스턴트 연동</a:t>
            </a:r>
          </a:p>
        </p:txBody>
      </p:sp>
      <p:pic>
        <p:nvPicPr>
          <p:cNvPr id="9" name="그림 8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9D84F879-7DC1-1431-A194-F5E2B52BF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96375" y="1192019"/>
            <a:ext cx="3864302" cy="5147278"/>
          </a:xfrm>
          <a:prstGeom prst="rect">
            <a:avLst/>
          </a:prstGeom>
        </p:spPr>
      </p:pic>
      <p:pic>
        <p:nvPicPr>
          <p:cNvPr id="10" name="그래픽 10" descr="뒤로 단색으로 채워진">
            <a:extLst>
              <a:ext uri="{FF2B5EF4-FFF2-40B4-BE49-F238E27FC236}">
                <a16:creationId xmlns:a16="http://schemas.microsoft.com/office/drawing/2014/main" id="{711054B1-7A01-8C84-29CF-9FC2BCD30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8662" y="3094421"/>
            <a:ext cx="914400" cy="914400"/>
          </a:xfrm>
          <a:prstGeom prst="rect">
            <a:avLst/>
          </a:prstGeom>
        </p:spPr>
      </p:pic>
      <p:pic>
        <p:nvPicPr>
          <p:cNvPr id="8" name="그림 10" descr="도표, 개략도이(가) 표시된 사진&#10;&#10;자동 생성된 설명">
            <a:extLst>
              <a:ext uri="{FF2B5EF4-FFF2-40B4-BE49-F238E27FC236}">
                <a16:creationId xmlns:a16="http://schemas.microsoft.com/office/drawing/2014/main" id="{C81C38DD-414C-39B2-BFE9-48062544C9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4150" y="1086037"/>
            <a:ext cx="4862512" cy="53526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920A3E-8928-222A-53E6-3D0AF7AB8929}"/>
              </a:ext>
            </a:extLst>
          </p:cNvPr>
          <p:cNvSpPr txBox="1"/>
          <p:nvPr/>
        </p:nvSpPr>
        <p:spPr>
          <a:xfrm>
            <a:off x="2297906" y="1273968"/>
            <a:ext cx="171449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구상 생각하기</a:t>
            </a:r>
          </a:p>
        </p:txBody>
      </p:sp>
    </p:spTree>
    <p:extLst>
      <p:ext uri="{BB962C8B-B14F-4D97-AF65-F5344CB8AC3E}">
        <p14:creationId xmlns:p14="http://schemas.microsoft.com/office/powerpoint/2010/main" val="257773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6DFCB-EA85-6458-7553-66BC62DB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E70BF6-300C-9555-0289-831B3ABCE657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55B88410-A95E-0217-C165-8700FEFD367B}"/>
              </a:ext>
            </a:extLst>
          </p:cNvPr>
          <p:cNvGrpSpPr/>
          <p:nvPr/>
        </p:nvGrpSpPr>
        <p:grpSpPr>
          <a:xfrm>
            <a:off x="126563" y="238337"/>
            <a:ext cx="12184866" cy="6253419"/>
            <a:chOff x="-14400" y="0"/>
            <a:chExt cx="7086960" cy="8316000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3722FBAE-88E9-CBFE-A2BB-5370BACFF2D9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-14400" y="0"/>
              <a:ext cx="7086960" cy="8316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7060300-3059-2FB5-36AC-C02D8D60A4CF}"/>
              </a:ext>
            </a:extLst>
          </p:cNvPr>
          <p:cNvSpPr txBox="1"/>
          <p:nvPr/>
        </p:nvSpPr>
        <p:spPr>
          <a:xfrm>
            <a:off x="3526312" y="639379"/>
            <a:ext cx="5356862" cy="3835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1. </a:t>
            </a:r>
            <a:r>
              <a:rPr lang="ko-KR" altLang="en-US" dirty="0" err="1"/>
              <a:t>Pocketsphinx</a:t>
            </a:r>
            <a:r>
              <a:rPr lang="ko-KR" altLang="en-US" dirty="0"/>
              <a:t> – </a:t>
            </a:r>
            <a:r>
              <a:rPr lang="ko-KR" altLang="en-US" dirty="0" err="1"/>
              <a:t>ros</a:t>
            </a:r>
            <a:r>
              <a:rPr lang="ko-KR" altLang="en-US" dirty="0"/>
              <a:t> 연동 / 구글 어시스턴트 연동</a:t>
            </a:r>
          </a:p>
        </p:txBody>
      </p:sp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F602403-0E97-79ED-07E4-589E97ADC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2" y="2082724"/>
            <a:ext cx="5886449" cy="35855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9A6038-BA83-B869-0868-A8E27A196F2D}"/>
              </a:ext>
            </a:extLst>
          </p:cNvPr>
          <p:cNvSpPr txBox="1"/>
          <p:nvPr/>
        </p:nvSpPr>
        <p:spPr>
          <a:xfrm>
            <a:off x="2107405" y="1357312"/>
            <a:ext cx="23098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</a:t>
            </a:r>
            <a:r>
              <a:rPr lang="ko-KR" altLang="en-US" dirty="0" err="1"/>
              <a:t>Pocketsphinx</a:t>
            </a:r>
            <a:r>
              <a:rPr lang="ko-KR" altLang="en-US" dirty="0"/>
              <a:t> 연동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3C2E6-19EC-C356-9657-C0132EC7010B}"/>
              </a:ext>
            </a:extLst>
          </p:cNvPr>
          <p:cNvSpPr txBox="1"/>
          <p:nvPr/>
        </p:nvSpPr>
        <p:spPr>
          <a:xfrm>
            <a:off x="8215311" y="1357312"/>
            <a:ext cx="2452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구글 어시스턴트 연동</a:t>
            </a:r>
          </a:p>
        </p:txBody>
      </p:sp>
      <p:pic>
        <p:nvPicPr>
          <p:cNvPr id="13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B66E5FA9-2BD0-B370-58D6-E2850EB01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181" y="1994374"/>
            <a:ext cx="6196010" cy="396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2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7F8B8-5222-194F-251D-8742075F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4A0997-2ABB-48A4-959E-6650FFAC2189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2175F2C0-A708-8D5E-CC4C-9B5F26ACE1EA}"/>
              </a:ext>
            </a:extLst>
          </p:cNvPr>
          <p:cNvGrpSpPr/>
          <p:nvPr/>
        </p:nvGrpSpPr>
        <p:grpSpPr>
          <a:xfrm>
            <a:off x="126563" y="238337"/>
            <a:ext cx="12184866" cy="6253419"/>
            <a:chOff x="-14400" y="0"/>
            <a:chExt cx="7086960" cy="8316000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90983CA3-35A5-27F1-6047-DE7714977BD4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-14400" y="0"/>
              <a:ext cx="7086960" cy="8316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B630CBF-9AE1-1628-030B-F294F3682D15}"/>
              </a:ext>
            </a:extLst>
          </p:cNvPr>
          <p:cNvSpPr txBox="1"/>
          <p:nvPr/>
        </p:nvSpPr>
        <p:spPr>
          <a:xfrm>
            <a:off x="3526312" y="639379"/>
            <a:ext cx="5356862" cy="3835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                 2.   </a:t>
            </a:r>
            <a:r>
              <a:rPr lang="ko-KR" altLang="en-US" dirty="0" err="1"/>
              <a:t>Pocketsphinx</a:t>
            </a:r>
            <a:r>
              <a:rPr lang="ko-KR" altLang="en-US" dirty="0"/>
              <a:t> - 로봇 제어 </a:t>
            </a:r>
            <a:endParaRPr lang="ko-KR" dirty="0"/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528A96D9-C560-3A0C-9AF5-84BC8DC5E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2" y="2073369"/>
            <a:ext cx="5600700" cy="38423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C82595-0F89-2736-2B0F-A53273258CA0}"/>
              </a:ext>
            </a:extLst>
          </p:cNvPr>
          <p:cNvSpPr txBox="1"/>
          <p:nvPr/>
        </p:nvSpPr>
        <p:spPr>
          <a:xfrm>
            <a:off x="1119187" y="1535906"/>
            <a:ext cx="12263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</a:t>
            </a:r>
            <a:r>
              <a:rPr lang="ko-KR" altLang="en-US" dirty="0" err="1"/>
              <a:t>Rostopic</a:t>
            </a:r>
          </a:p>
        </p:txBody>
      </p:sp>
      <p:pic>
        <p:nvPicPr>
          <p:cNvPr id="10" name="온라인 미디어 9" title="ROS pocketsphinx활용해서 마이크로 로봇 움직이기">
            <a:hlinkClick r:id="" action="ppaction://media"/>
            <a:extLst>
              <a:ext uri="{FF2B5EF4-FFF2-40B4-BE49-F238E27FC236}">
                <a16:creationId xmlns:a16="http://schemas.microsoft.com/office/drawing/2014/main" id="{150DBA9A-B099-806B-25E9-07694D1D896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961607" y="1611313"/>
            <a:ext cx="7983536" cy="51117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5D7A0E-7FC2-ED75-F618-FA4192D6BE75}"/>
              </a:ext>
            </a:extLst>
          </p:cNvPr>
          <p:cNvSpPr txBox="1"/>
          <p:nvPr/>
        </p:nvSpPr>
        <p:spPr>
          <a:xfrm>
            <a:off x="7608093" y="1166812"/>
            <a:ext cx="6667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53949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B142B-022D-BAD0-E76B-3EE7DAA6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7CC4DA-0D2B-728E-6E71-91E6437C146B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117CD05C-77B4-7725-CBB8-28C285F0CBEC}"/>
              </a:ext>
            </a:extLst>
          </p:cNvPr>
          <p:cNvGrpSpPr/>
          <p:nvPr/>
        </p:nvGrpSpPr>
        <p:grpSpPr>
          <a:xfrm>
            <a:off x="126563" y="238337"/>
            <a:ext cx="12184866" cy="6253419"/>
            <a:chOff x="-14400" y="0"/>
            <a:chExt cx="7086960" cy="8316000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791DD76B-CB39-B61F-D1C0-7CCA20C0225D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-14400" y="0"/>
              <a:ext cx="7086960" cy="8316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D4E61E9-0789-5127-C029-8FACE9E6C47B}"/>
              </a:ext>
            </a:extLst>
          </p:cNvPr>
          <p:cNvSpPr txBox="1"/>
          <p:nvPr/>
        </p:nvSpPr>
        <p:spPr>
          <a:xfrm>
            <a:off x="5371781" y="532222"/>
            <a:ext cx="14516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3. 추가 기능</a:t>
            </a:r>
            <a:endParaRPr 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8BDE9D-F0DD-275B-5B97-BB67A17A1478}"/>
              </a:ext>
            </a:extLst>
          </p:cNvPr>
          <p:cNvSpPr txBox="1"/>
          <p:nvPr/>
        </p:nvSpPr>
        <p:spPr>
          <a:xfrm>
            <a:off x="928687" y="1547812"/>
            <a:ext cx="3190874" cy="38779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/>
              <a:t>마이크 인식률 높이기</a:t>
            </a:r>
          </a:p>
          <a:p>
            <a:endParaRPr lang="ko-KR" altLang="en-US" sz="2400" b="1" dirty="0"/>
          </a:p>
          <a:p>
            <a:pPr marL="457200" indent="-457200">
              <a:buAutoNum type="arabicPeriod"/>
            </a:pPr>
            <a:r>
              <a:rPr lang="ko-KR" altLang="en-US" sz="2400" b="1" dirty="0"/>
              <a:t>FFT 필터 사용</a:t>
            </a:r>
          </a:p>
          <a:p>
            <a:pPr marL="457200" indent="-457200">
              <a:buAutoNum type="arabicPeriod"/>
            </a:pPr>
            <a:endParaRPr lang="ko-KR" altLang="en-US" sz="2400" b="1" dirty="0"/>
          </a:p>
          <a:p>
            <a:pPr marL="457200" indent="-457200">
              <a:buAutoNum type="arabicPeriod"/>
            </a:pPr>
            <a:r>
              <a:rPr lang="ko-KR" altLang="en-US" sz="2400" b="1" dirty="0" err="1"/>
              <a:t>버튼식</a:t>
            </a:r>
            <a:r>
              <a:rPr lang="ko-KR" altLang="en-US" sz="2400" b="1" dirty="0"/>
              <a:t> 마이크 제어</a:t>
            </a:r>
          </a:p>
          <a:p>
            <a:pPr marL="457200" indent="-457200">
              <a:buAutoNum type="arabicPeriod"/>
            </a:pPr>
            <a:endParaRPr lang="ko-KR" altLang="en-US" sz="2400" b="1" dirty="0"/>
          </a:p>
          <a:p>
            <a:pPr marL="457200" indent="-457200">
              <a:buAutoNum type="arabicPeriod"/>
            </a:pPr>
            <a:r>
              <a:rPr lang="ko-KR" altLang="en-US" sz="2400" b="1" dirty="0" err="1"/>
              <a:t>A~C까지만</a:t>
            </a:r>
            <a:r>
              <a:rPr lang="ko-KR" altLang="en-US" sz="2400" b="1" dirty="0"/>
              <a:t> 출력</a:t>
            </a:r>
          </a:p>
          <a:p>
            <a:endParaRPr lang="ko-KR" altLang="en-US" dirty="0"/>
          </a:p>
          <a:p>
            <a:endParaRPr lang="ko-KR" altLang="en-US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10" name="온라인 미디어 9" title="아두이노 버튼 누르면 led 불 들어오게 만들기">
            <a:hlinkClick r:id="" action="ppaction://media"/>
            <a:extLst>
              <a:ext uri="{FF2B5EF4-FFF2-40B4-BE49-F238E27FC236}">
                <a16:creationId xmlns:a16="http://schemas.microsoft.com/office/drawing/2014/main" id="{5EDA1551-0C07-1956-6AE9-96526F7A320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187825" y="1146970"/>
            <a:ext cx="7662067" cy="479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5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9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289</cp:revision>
  <dcterms:created xsi:type="dcterms:W3CDTF">2023-03-27T00:56:56Z</dcterms:created>
  <dcterms:modified xsi:type="dcterms:W3CDTF">2023-03-31T08:15:05Z</dcterms:modified>
</cp:coreProperties>
</file>