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7"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733"/>
    <p:restoredTop sz="96197"/>
  </p:normalViewPr>
  <p:slideViewPr>
    <p:cSldViewPr snapToGrid="0" snapToObjects="1">
      <p:cViewPr varScale="1">
        <p:scale>
          <a:sx n="72" d="100"/>
          <a:sy n="72" d="100"/>
        </p:scale>
        <p:origin x="232" y="131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8/12/21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8/12/21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522D-5327-CA44-AF56-EF63D5CB88EB}"/>
              </a:ext>
            </a:extLst>
          </p:cNvPr>
          <p:cNvSpPr>
            <a:spLocks noGrp="1"/>
          </p:cNvSpPr>
          <p:nvPr>
            <p:ph type="ctrTitle"/>
          </p:nvPr>
        </p:nvSpPr>
        <p:spPr/>
        <p:txBody>
          <a:bodyPr/>
          <a:lstStyle/>
          <a:p>
            <a:r>
              <a:rPr lang="en-US" dirty="0"/>
              <a:t>DSC 530 Final Project</a:t>
            </a:r>
          </a:p>
        </p:txBody>
      </p:sp>
      <p:sp>
        <p:nvSpPr>
          <p:cNvPr id="3" name="Subtitle 2">
            <a:extLst>
              <a:ext uri="{FF2B5EF4-FFF2-40B4-BE49-F238E27FC236}">
                <a16:creationId xmlns:a16="http://schemas.microsoft.com/office/drawing/2014/main" id="{9AC1AC45-63F1-B248-B974-1C724ABE4DA9}"/>
              </a:ext>
            </a:extLst>
          </p:cNvPr>
          <p:cNvSpPr>
            <a:spLocks noGrp="1"/>
          </p:cNvSpPr>
          <p:nvPr>
            <p:ph type="subTitle" idx="1"/>
          </p:nvPr>
        </p:nvSpPr>
        <p:spPr/>
        <p:txBody>
          <a:bodyPr>
            <a:normAutofit lnSpcReduction="10000"/>
          </a:bodyPr>
          <a:lstStyle/>
          <a:p>
            <a:r>
              <a:rPr lang="en-US" dirty="0"/>
              <a:t>Exploratory Data Analysis of Auto Accidents and Severity</a:t>
            </a:r>
          </a:p>
          <a:p>
            <a:r>
              <a:rPr lang="en-US" dirty="0"/>
              <a:t>By:	Charles Thurston</a:t>
            </a:r>
          </a:p>
          <a:p>
            <a:r>
              <a:rPr lang="en-US" dirty="0"/>
              <a:t>Bellevue University Summer 2021 – DSC 530-T302</a:t>
            </a:r>
          </a:p>
        </p:txBody>
      </p:sp>
    </p:spTree>
    <p:extLst>
      <p:ext uri="{BB962C8B-B14F-4D97-AF65-F5344CB8AC3E}">
        <p14:creationId xmlns:p14="http://schemas.microsoft.com/office/powerpoint/2010/main" val="2649585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3" name="Picture 2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4" name="Picture 24">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45" name="Picture 26">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6" name="Rectangle 28">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30">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BF2459B-BAB4-9F40-B9D1-51602FE92347}"/>
              </a:ext>
            </a:extLst>
          </p:cNvPr>
          <p:cNvSpPr>
            <a:spLocks noGrp="1"/>
          </p:cNvSpPr>
          <p:nvPr>
            <p:ph type="title"/>
          </p:nvPr>
        </p:nvSpPr>
        <p:spPr>
          <a:xfrm>
            <a:off x="680321" y="753228"/>
            <a:ext cx="9613861" cy="1080938"/>
          </a:xfrm>
        </p:spPr>
        <p:txBody>
          <a:bodyPr vert="horz" lIns="91440" tIns="45720" rIns="91440" bIns="45720" rtlCol="0" anchor="ctr">
            <a:normAutofit/>
          </a:bodyPr>
          <a:lstStyle/>
          <a:p>
            <a:r>
              <a:rPr lang="en-US" dirty="0"/>
              <a:t>Cumulative Distribution Function for the number of Vehicles involved in an accident</a:t>
            </a:r>
          </a:p>
        </p:txBody>
      </p:sp>
      <p:sp>
        <p:nvSpPr>
          <p:cNvPr id="3" name="Content Placeholder 2">
            <a:extLst>
              <a:ext uri="{FF2B5EF4-FFF2-40B4-BE49-F238E27FC236}">
                <a16:creationId xmlns:a16="http://schemas.microsoft.com/office/drawing/2014/main" id="{68298AC9-806D-2048-98C2-D0ADBEBC843D}"/>
              </a:ext>
            </a:extLst>
          </p:cNvPr>
          <p:cNvSpPr>
            <a:spLocks noGrp="1"/>
          </p:cNvSpPr>
          <p:nvPr>
            <p:ph sz="half" idx="1"/>
          </p:nvPr>
        </p:nvSpPr>
        <p:spPr>
          <a:xfrm>
            <a:off x="3176" y="2291404"/>
            <a:ext cx="4816091" cy="3644259"/>
          </a:xfrm>
        </p:spPr>
        <p:txBody>
          <a:bodyPr vert="horz" lIns="91440" tIns="45720" rIns="91440" bIns="45720" rtlCol="0">
            <a:normAutofit/>
          </a:bodyPr>
          <a:lstStyle/>
          <a:p>
            <a:r>
              <a:rPr lang="en-US" sz="1800" dirty="0"/>
              <a:t>The assumption of auto accidents is that the more vehicles involved inherently increases the severity of accidents. This CDF shows that a clear majority of accidents involve at least 2 vehicles and that only 20% of accidents recorded in 2014 data involved only one vehicle. So with the question asked about factors that contribute to more severe accidents, one is certainly the number of vehicles involved.</a:t>
            </a:r>
          </a:p>
        </p:txBody>
      </p:sp>
      <p:pic>
        <p:nvPicPr>
          <p:cNvPr id="8" name="Content Placeholder 7">
            <a:extLst>
              <a:ext uri="{FF2B5EF4-FFF2-40B4-BE49-F238E27FC236}">
                <a16:creationId xmlns:a16="http://schemas.microsoft.com/office/drawing/2014/main" id="{1FDA591C-645F-8B44-A7E8-4FCCEBF3F5BF}"/>
              </a:ext>
            </a:extLst>
          </p:cNvPr>
          <p:cNvPicPr>
            <a:picLocks noGrp="1" noChangeAspect="1"/>
          </p:cNvPicPr>
          <p:nvPr>
            <p:ph sz="half" idx="2"/>
          </p:nvPr>
        </p:nvPicPr>
        <p:blipFill>
          <a:blip r:embed="rId5"/>
          <a:stretch>
            <a:fillRect/>
          </a:stretch>
        </p:blipFill>
        <p:spPr>
          <a:xfrm>
            <a:off x="4990595" y="2325997"/>
            <a:ext cx="5303587" cy="359886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313004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7" name="Picture 76">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9" name="Picture 78">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1" name="Rectangle 80">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5" name="Rectangle 84">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Picture 86">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89" name="Rectangle 88">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BF2459B-BAB4-9F40-B9D1-51602FE92347}"/>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Normal Probability Plot for Injuries from accidents</a:t>
            </a:r>
          </a:p>
        </p:txBody>
      </p:sp>
      <p:pic>
        <p:nvPicPr>
          <p:cNvPr id="93" name="Picture 92">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68298AC9-806D-2048-98C2-D0ADBEBC843D}"/>
              </a:ext>
            </a:extLst>
          </p:cNvPr>
          <p:cNvSpPr>
            <a:spLocks noGrp="1"/>
          </p:cNvSpPr>
          <p:nvPr>
            <p:ph sz="half" idx="1"/>
          </p:nvPr>
        </p:nvSpPr>
        <p:spPr>
          <a:xfrm>
            <a:off x="314793" y="1977795"/>
            <a:ext cx="4641257" cy="3493616"/>
          </a:xfrm>
        </p:spPr>
        <p:txBody>
          <a:bodyPr vert="horz" lIns="91440" tIns="45720" rIns="91440" bIns="45720" rtlCol="0">
            <a:normAutofit/>
          </a:bodyPr>
          <a:lstStyle/>
          <a:p>
            <a:r>
              <a:rPr lang="en-US" sz="1800" dirty="0"/>
              <a:t>This shows that the number of vehicles in an accident follows the normal distribution until there are more than 2 vehicles involved in an auto accident.</a:t>
            </a:r>
          </a:p>
          <a:p>
            <a:r>
              <a:rPr lang="en-US" sz="1800" dirty="0"/>
              <a:t>This shows that accidents with more than two vehicles are involved, the distribution skews since there is a lower likelihood for accidents to include more than  2 vehicles in 2014.</a:t>
            </a:r>
          </a:p>
        </p:txBody>
      </p:sp>
      <p:pic>
        <p:nvPicPr>
          <p:cNvPr id="10" name="Content Placeholder 9" descr="Chart&#10;&#10;Description automatically generated">
            <a:extLst>
              <a:ext uri="{FF2B5EF4-FFF2-40B4-BE49-F238E27FC236}">
                <a16:creationId xmlns:a16="http://schemas.microsoft.com/office/drawing/2014/main" id="{A546BF99-A2E2-4F4A-A057-0B3BCF1ABCDD}"/>
              </a:ext>
            </a:extLst>
          </p:cNvPr>
          <p:cNvPicPr>
            <a:picLocks noGrp="1" noChangeAspect="1"/>
          </p:cNvPicPr>
          <p:nvPr>
            <p:ph sz="half" idx="2"/>
          </p:nvPr>
        </p:nvPicPr>
        <p:blipFill>
          <a:blip r:embed="rId5"/>
          <a:stretch>
            <a:fillRect/>
          </a:stretch>
        </p:blipFill>
        <p:spPr>
          <a:xfrm>
            <a:off x="5276090" y="1140640"/>
            <a:ext cx="6269479" cy="457671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14823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8" name="Picture 97">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0" name="Picture 99">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02" name="Picture 101">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4" name="Rectangle 103">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Rectangle 105">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8" name="Rectangle 107">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109">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12" name="Rectangle 111">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BF2459B-BAB4-9F40-B9D1-51602FE92347}"/>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t>Scatterplot showing Injuries per traffic control</a:t>
            </a:r>
          </a:p>
        </p:txBody>
      </p:sp>
      <p:pic>
        <p:nvPicPr>
          <p:cNvPr id="116" name="Picture 115">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68298AC9-806D-2048-98C2-D0ADBEBC843D}"/>
              </a:ext>
            </a:extLst>
          </p:cNvPr>
          <p:cNvSpPr>
            <a:spLocks noGrp="1"/>
          </p:cNvSpPr>
          <p:nvPr>
            <p:ph sz="half" idx="1"/>
          </p:nvPr>
        </p:nvSpPr>
        <p:spPr>
          <a:xfrm>
            <a:off x="1" y="1977794"/>
            <a:ext cx="4632834" cy="4240126"/>
          </a:xfrm>
        </p:spPr>
        <p:txBody>
          <a:bodyPr vert="horz" lIns="91440" tIns="45720" rIns="91440" bIns="45720" rtlCol="0">
            <a:normAutofit/>
          </a:bodyPr>
          <a:lstStyle/>
          <a:p>
            <a:r>
              <a:rPr lang="en-US" sz="1800" dirty="0"/>
              <a:t>The scatterplot here shows the number of injuries for each instance of traffic controls whether present or not. This does show correlation between stop sign/flasher and total injuries being higher in these accident scenes along with no traffic controls being present also showing injuries. The other variables of traffic controls like school zone show that injuries rarely occur. </a:t>
            </a:r>
          </a:p>
        </p:txBody>
      </p:sp>
      <p:pic>
        <p:nvPicPr>
          <p:cNvPr id="13" name="Content Placeholder 12" descr="Chart, scatter chart&#10;&#10;Description automatically generated">
            <a:extLst>
              <a:ext uri="{FF2B5EF4-FFF2-40B4-BE49-F238E27FC236}">
                <a16:creationId xmlns:a16="http://schemas.microsoft.com/office/drawing/2014/main" id="{F638880D-B44E-6242-8389-142FCAF2071A}"/>
              </a:ext>
            </a:extLst>
          </p:cNvPr>
          <p:cNvPicPr>
            <a:picLocks noGrp="1" noChangeAspect="1"/>
          </p:cNvPicPr>
          <p:nvPr>
            <p:ph sz="half" idx="2"/>
          </p:nvPr>
        </p:nvPicPr>
        <p:blipFill>
          <a:blip r:embed="rId5"/>
          <a:stretch>
            <a:fillRect/>
          </a:stretch>
        </p:blipFill>
        <p:spPr>
          <a:xfrm>
            <a:off x="5613683" y="640080"/>
            <a:ext cx="5594293"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558617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21" name="Picture 12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3" name="Picture 122">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25" name="Picture 124">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7" name="Rectangle 126">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9" name="Rectangle 128">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1" name="Rectangle 130">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132">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5" name="Rectangle 134">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BF2459B-BAB4-9F40-B9D1-51602FE92347}"/>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t>Correlation test between injuries and the number of vehicles in an accident</a:t>
            </a:r>
          </a:p>
        </p:txBody>
      </p:sp>
      <p:pic>
        <p:nvPicPr>
          <p:cNvPr id="139" name="Picture 138">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68298AC9-806D-2048-98C2-D0ADBEBC843D}"/>
              </a:ext>
            </a:extLst>
          </p:cNvPr>
          <p:cNvSpPr>
            <a:spLocks noGrp="1"/>
          </p:cNvSpPr>
          <p:nvPr>
            <p:ph sz="half" idx="1"/>
          </p:nvPr>
        </p:nvSpPr>
        <p:spPr>
          <a:xfrm>
            <a:off x="680321" y="2336873"/>
            <a:ext cx="3656289" cy="3599316"/>
          </a:xfrm>
        </p:spPr>
        <p:txBody>
          <a:bodyPr vert="horz" lIns="91440" tIns="45720" rIns="91440" bIns="45720" rtlCol="0">
            <a:normAutofit/>
          </a:bodyPr>
          <a:lstStyle/>
          <a:p>
            <a:endParaRPr lang="en-US" sz="1400" dirty="0"/>
          </a:p>
        </p:txBody>
      </p:sp>
      <p:pic>
        <p:nvPicPr>
          <p:cNvPr id="6" name="Content Placeholder 5" descr="Chart, scatter chart&#10;&#10;Description automatically generated">
            <a:extLst>
              <a:ext uri="{FF2B5EF4-FFF2-40B4-BE49-F238E27FC236}">
                <a16:creationId xmlns:a16="http://schemas.microsoft.com/office/drawing/2014/main" id="{6D37353B-BEC0-0543-9CC0-ED71F7EEDB6D}"/>
              </a:ext>
            </a:extLst>
          </p:cNvPr>
          <p:cNvPicPr>
            <a:picLocks noGrp="1" noChangeAspect="1"/>
          </p:cNvPicPr>
          <p:nvPr>
            <p:ph sz="half" idx="2"/>
          </p:nvPr>
        </p:nvPicPr>
        <p:blipFill>
          <a:blip r:embed="rId5"/>
          <a:stretch>
            <a:fillRect/>
          </a:stretch>
        </p:blipFill>
        <p:spPr>
          <a:xfrm>
            <a:off x="5635854" y="640080"/>
            <a:ext cx="5549950"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290653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44" name="Picture 14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6" name="Picture 145">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8" name="Picture 147">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0" name="Rectangle 149">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2" name="Rectangle 151">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4" name="Rectangle 153">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6" name="Picture 155">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8" name="Rectangle 157">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BF2459B-BAB4-9F40-B9D1-51602FE92347}"/>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t>Correlation test between injuries and the number of vehicles in an accident</a:t>
            </a:r>
          </a:p>
        </p:txBody>
      </p:sp>
      <p:pic>
        <p:nvPicPr>
          <p:cNvPr id="162" name="Picture 161">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68298AC9-806D-2048-98C2-D0ADBEBC843D}"/>
              </a:ext>
            </a:extLst>
          </p:cNvPr>
          <p:cNvSpPr>
            <a:spLocks noGrp="1"/>
          </p:cNvSpPr>
          <p:nvPr>
            <p:ph sz="half" idx="1"/>
          </p:nvPr>
        </p:nvSpPr>
        <p:spPr>
          <a:xfrm>
            <a:off x="680321" y="2336873"/>
            <a:ext cx="3656289" cy="3599316"/>
          </a:xfrm>
        </p:spPr>
        <p:txBody>
          <a:bodyPr vert="horz" lIns="91440" tIns="45720" rIns="91440" bIns="45720" rtlCol="0">
            <a:normAutofit/>
          </a:bodyPr>
          <a:lstStyle/>
          <a:p>
            <a:endParaRPr lang="en-US" sz="1400" dirty="0"/>
          </a:p>
        </p:txBody>
      </p:sp>
      <p:pic>
        <p:nvPicPr>
          <p:cNvPr id="7" name="Content Placeholder 6" descr="Text&#10;&#10;Description automatically generated">
            <a:extLst>
              <a:ext uri="{FF2B5EF4-FFF2-40B4-BE49-F238E27FC236}">
                <a16:creationId xmlns:a16="http://schemas.microsoft.com/office/drawing/2014/main" id="{B3F3AB9A-39CB-844A-89A6-C077B440C73E}"/>
              </a:ext>
            </a:extLst>
          </p:cNvPr>
          <p:cNvPicPr>
            <a:picLocks noGrp="1" noChangeAspect="1"/>
          </p:cNvPicPr>
          <p:nvPr>
            <p:ph sz="half" idx="2"/>
          </p:nvPr>
        </p:nvPicPr>
        <p:blipFill>
          <a:blip r:embed="rId5"/>
          <a:stretch>
            <a:fillRect/>
          </a:stretch>
        </p:blipFill>
        <p:spPr>
          <a:xfrm>
            <a:off x="5411991" y="640080"/>
            <a:ext cx="5997677"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7542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57455-F75C-E04C-B1A9-F4E746B5B834}"/>
              </a:ext>
            </a:extLst>
          </p:cNvPr>
          <p:cNvSpPr>
            <a:spLocks noGrp="1"/>
          </p:cNvSpPr>
          <p:nvPr>
            <p:ph type="title"/>
          </p:nvPr>
        </p:nvSpPr>
        <p:spPr/>
        <p:txBody>
          <a:bodyPr/>
          <a:lstStyle/>
          <a:p>
            <a:r>
              <a:rPr lang="en-US" dirty="0"/>
              <a:t>Statistical Question</a:t>
            </a:r>
          </a:p>
        </p:txBody>
      </p:sp>
      <p:sp>
        <p:nvSpPr>
          <p:cNvPr id="3" name="Content Placeholder 2">
            <a:extLst>
              <a:ext uri="{FF2B5EF4-FFF2-40B4-BE49-F238E27FC236}">
                <a16:creationId xmlns:a16="http://schemas.microsoft.com/office/drawing/2014/main" id="{708866A4-8CD6-0343-A846-B91787449929}"/>
              </a:ext>
            </a:extLst>
          </p:cNvPr>
          <p:cNvSpPr>
            <a:spLocks noGrp="1"/>
          </p:cNvSpPr>
          <p:nvPr>
            <p:ph idx="1"/>
          </p:nvPr>
        </p:nvSpPr>
        <p:spPr/>
        <p:txBody>
          <a:bodyPr/>
          <a:lstStyle/>
          <a:p>
            <a:r>
              <a:rPr lang="en-US" dirty="0"/>
              <a:t>What contributes to the severity of auto accidents and what changes can prevent or minimize these factors?</a:t>
            </a:r>
          </a:p>
          <a:p>
            <a:pPr lvl="1"/>
            <a:r>
              <a:rPr lang="en-US" dirty="0"/>
              <a:t>Variables selected are Injuries, Fatalities, </a:t>
            </a:r>
            <a:r>
              <a:rPr lang="en-US" dirty="0" err="1"/>
              <a:t>coll_type</a:t>
            </a:r>
            <a:r>
              <a:rPr lang="en-US" dirty="0"/>
              <a:t>, Surf_cond, </a:t>
            </a:r>
            <a:r>
              <a:rPr lang="en-US" dirty="0" err="1"/>
              <a:t>traf_cntrl</a:t>
            </a:r>
            <a:r>
              <a:rPr lang="en-US" dirty="0"/>
              <a:t> and </a:t>
            </a:r>
            <a:r>
              <a:rPr lang="en-US" dirty="0" err="1"/>
              <a:t>Num_veh</a:t>
            </a:r>
            <a:r>
              <a:rPr lang="en-US" dirty="0"/>
              <a:t>.</a:t>
            </a:r>
          </a:p>
        </p:txBody>
      </p:sp>
    </p:spTree>
    <p:extLst>
      <p:ext uri="{BB962C8B-B14F-4D97-AF65-F5344CB8AC3E}">
        <p14:creationId xmlns:p14="http://schemas.microsoft.com/office/powerpoint/2010/main" val="3786462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6DD89C-9BE0-2D44-AAEF-88D505B2412F}"/>
              </a:ext>
            </a:extLst>
          </p:cNvPr>
          <p:cNvSpPr>
            <a:spLocks noGrp="1"/>
          </p:cNvSpPr>
          <p:nvPr>
            <p:ph type="title"/>
          </p:nvPr>
        </p:nvSpPr>
        <p:spPr>
          <a:xfrm>
            <a:off x="680321" y="753228"/>
            <a:ext cx="4136123" cy="1080938"/>
          </a:xfrm>
        </p:spPr>
        <p:txBody>
          <a:bodyPr>
            <a:normAutofit/>
          </a:bodyPr>
          <a:lstStyle/>
          <a:p>
            <a:r>
              <a:rPr lang="en-US" sz="2400"/>
              <a:t>Histogram of the ‘Injuries’ Variable</a:t>
            </a:r>
          </a:p>
        </p:txBody>
      </p:sp>
      <p:pic>
        <p:nvPicPr>
          <p:cNvPr id="28" name="Picture 27">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A1C833B4-735D-4343-AF64-AFB9F2ABD741}"/>
              </a:ext>
            </a:extLst>
          </p:cNvPr>
          <p:cNvSpPr>
            <a:spLocks noGrp="1"/>
          </p:cNvSpPr>
          <p:nvPr>
            <p:ph idx="1"/>
          </p:nvPr>
        </p:nvSpPr>
        <p:spPr>
          <a:xfrm>
            <a:off x="3176" y="1977794"/>
            <a:ext cx="4952873" cy="4880206"/>
          </a:xfrm>
        </p:spPr>
        <p:txBody>
          <a:bodyPr>
            <a:normAutofit/>
          </a:bodyPr>
          <a:lstStyle/>
          <a:p>
            <a:r>
              <a:rPr lang="en-US" sz="1800" dirty="0"/>
              <a:t>This variable shows the total number of injuries reported in each accident from the given dataset.</a:t>
            </a:r>
          </a:p>
          <a:p>
            <a:r>
              <a:rPr lang="en-US" sz="1800" dirty="0"/>
              <a:t>Mean = 0.2873922587228913</a:t>
            </a:r>
          </a:p>
          <a:p>
            <a:pPr lvl="1"/>
            <a:r>
              <a:rPr lang="en-US" sz="1400" dirty="0"/>
              <a:t>Less than 29% of accidents result in an injury</a:t>
            </a:r>
          </a:p>
          <a:p>
            <a:r>
              <a:rPr lang="en-US" sz="1800" dirty="0"/>
              <a:t>Std Dev = 0.6777496605046021</a:t>
            </a:r>
          </a:p>
          <a:p>
            <a:r>
              <a:rPr lang="en-US" sz="1800" dirty="0"/>
              <a:t>Variance = 0.4593446023141033</a:t>
            </a:r>
          </a:p>
          <a:p>
            <a:r>
              <a:rPr lang="en-US" sz="1800" dirty="0"/>
              <a:t>There are very few accidents that result in 4 or more injured people but I don’t consider them outliers since major accidents can occur and just show that a majority of accidents are very minor overall.</a:t>
            </a:r>
          </a:p>
        </p:txBody>
      </p:sp>
      <p:pic>
        <p:nvPicPr>
          <p:cNvPr id="6" name="Picture 5" descr="Chart, histogram&#10;&#10;Description automatically generated">
            <a:extLst>
              <a:ext uri="{FF2B5EF4-FFF2-40B4-BE49-F238E27FC236}">
                <a16:creationId xmlns:a16="http://schemas.microsoft.com/office/drawing/2014/main" id="{92D743EA-A59D-3945-B436-7B1BA956D29A}"/>
              </a:ext>
            </a:extLst>
          </p:cNvPr>
          <p:cNvPicPr>
            <a:picLocks noChangeAspect="1"/>
          </p:cNvPicPr>
          <p:nvPr/>
        </p:nvPicPr>
        <p:blipFill>
          <a:blip r:embed="rId4"/>
          <a:stretch>
            <a:fillRect/>
          </a:stretch>
        </p:blipFill>
        <p:spPr>
          <a:xfrm>
            <a:off x="5276090" y="1404636"/>
            <a:ext cx="6303134" cy="401824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658284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8" name="Rectangle 47">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6DD89C-9BE0-2D44-AAEF-88D505B2412F}"/>
              </a:ext>
            </a:extLst>
          </p:cNvPr>
          <p:cNvSpPr>
            <a:spLocks noGrp="1"/>
          </p:cNvSpPr>
          <p:nvPr>
            <p:ph type="title"/>
          </p:nvPr>
        </p:nvSpPr>
        <p:spPr>
          <a:xfrm>
            <a:off x="680321" y="753228"/>
            <a:ext cx="4136123" cy="1080938"/>
          </a:xfrm>
        </p:spPr>
        <p:txBody>
          <a:bodyPr>
            <a:normAutofit/>
          </a:bodyPr>
          <a:lstStyle/>
          <a:p>
            <a:r>
              <a:rPr lang="en-US" sz="2400"/>
              <a:t>Histogram of the ‘Fatalities’ Variable</a:t>
            </a:r>
            <a:endParaRPr lang="en-US" sz="2400" dirty="0"/>
          </a:p>
        </p:txBody>
      </p:sp>
      <p:pic>
        <p:nvPicPr>
          <p:cNvPr id="50" name="Picture 49">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A1C833B4-735D-4343-AF64-AFB9F2ABD741}"/>
              </a:ext>
            </a:extLst>
          </p:cNvPr>
          <p:cNvSpPr>
            <a:spLocks noGrp="1"/>
          </p:cNvSpPr>
          <p:nvPr>
            <p:ph idx="1"/>
          </p:nvPr>
        </p:nvSpPr>
        <p:spPr>
          <a:xfrm>
            <a:off x="3176" y="1970240"/>
            <a:ext cx="4952873" cy="4278160"/>
          </a:xfrm>
        </p:spPr>
        <p:txBody>
          <a:bodyPr>
            <a:normAutofit/>
          </a:bodyPr>
          <a:lstStyle/>
          <a:p>
            <a:r>
              <a:rPr lang="en-US" sz="1800" dirty="0"/>
              <a:t>This variable shows the total number of fatalities reported in each accident from the given dataset.</a:t>
            </a:r>
          </a:p>
          <a:p>
            <a:r>
              <a:rPr lang="en-US" sz="1800" dirty="0"/>
              <a:t>Mean = 0.0031367821956790483</a:t>
            </a:r>
          </a:p>
          <a:p>
            <a:pPr lvl="1"/>
            <a:r>
              <a:rPr lang="en-US" sz="1400" dirty="0"/>
              <a:t>Only 0.3% of accidents from 2014 resulted in a fatality</a:t>
            </a:r>
          </a:p>
          <a:p>
            <a:r>
              <a:rPr lang="en-US" sz="1800" dirty="0"/>
              <a:t>Std Dev = 0.06162909218114471</a:t>
            </a:r>
          </a:p>
          <a:p>
            <a:r>
              <a:rPr lang="en-US" sz="1800" dirty="0"/>
              <a:t>Variance = 0.003798145003072032</a:t>
            </a:r>
          </a:p>
          <a:p>
            <a:r>
              <a:rPr lang="en-US" sz="1800" dirty="0"/>
              <a:t>The same with number of injuries in an accident, there are no outliers and does show that very few accidents in 2014 resulted in more than one fatality.</a:t>
            </a:r>
          </a:p>
        </p:txBody>
      </p:sp>
      <p:pic>
        <p:nvPicPr>
          <p:cNvPr id="4" name="Picture 3" descr="Chart, histogram&#10;&#10;Description automatically generated">
            <a:extLst>
              <a:ext uri="{FF2B5EF4-FFF2-40B4-BE49-F238E27FC236}">
                <a16:creationId xmlns:a16="http://schemas.microsoft.com/office/drawing/2014/main" id="{30C33D4D-66BB-164F-B42B-7CF0FD19267D}"/>
              </a:ext>
            </a:extLst>
          </p:cNvPr>
          <p:cNvPicPr>
            <a:picLocks noChangeAspect="1"/>
          </p:cNvPicPr>
          <p:nvPr/>
        </p:nvPicPr>
        <p:blipFill>
          <a:blip r:embed="rId4"/>
          <a:stretch>
            <a:fillRect/>
          </a:stretch>
        </p:blipFill>
        <p:spPr>
          <a:xfrm>
            <a:off x="5276090" y="1349484"/>
            <a:ext cx="6303134" cy="412855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483304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71" name="Rectangle 70">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6DD89C-9BE0-2D44-AAEF-88D505B2412F}"/>
              </a:ext>
            </a:extLst>
          </p:cNvPr>
          <p:cNvSpPr>
            <a:spLocks noGrp="1"/>
          </p:cNvSpPr>
          <p:nvPr>
            <p:ph type="title"/>
          </p:nvPr>
        </p:nvSpPr>
        <p:spPr>
          <a:xfrm>
            <a:off x="680321" y="753228"/>
            <a:ext cx="4136123" cy="1080938"/>
          </a:xfrm>
        </p:spPr>
        <p:txBody>
          <a:bodyPr vert="horz" lIns="91440" tIns="45720" rIns="91440" bIns="45720" rtlCol="0">
            <a:normAutofit/>
          </a:bodyPr>
          <a:lstStyle/>
          <a:p>
            <a:r>
              <a:rPr lang="en-US" sz="2400"/>
              <a:t>Histogram of the ‘Coll_type’ Variable</a:t>
            </a:r>
          </a:p>
        </p:txBody>
      </p:sp>
      <p:pic>
        <p:nvPicPr>
          <p:cNvPr id="75" name="Picture 74">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A1C833B4-735D-4343-AF64-AFB9F2ABD741}"/>
              </a:ext>
            </a:extLst>
          </p:cNvPr>
          <p:cNvSpPr>
            <a:spLocks noGrp="1"/>
          </p:cNvSpPr>
          <p:nvPr>
            <p:ph idx="1"/>
          </p:nvPr>
        </p:nvSpPr>
        <p:spPr>
          <a:xfrm>
            <a:off x="0" y="1977794"/>
            <a:ext cx="4956047" cy="4003281"/>
          </a:xfrm>
        </p:spPr>
        <p:txBody>
          <a:bodyPr vert="horz" lIns="91440" tIns="45720" rIns="91440" bIns="45720" rtlCol="0">
            <a:normAutofit/>
          </a:bodyPr>
          <a:lstStyle/>
          <a:p>
            <a:pPr marL="0" indent="0">
              <a:buNone/>
            </a:pPr>
            <a:r>
              <a:rPr lang="en-US" sz="1800" dirty="0"/>
              <a:t>This variable shows the frequency of each collision type</a:t>
            </a:r>
          </a:p>
          <a:p>
            <a:pPr marL="0" indent="0">
              <a:buNone/>
            </a:pPr>
            <a:r>
              <a:rPr lang="en-US" sz="1800" dirty="0"/>
              <a:t>The chart shows that a majority of accidents that occurred in 2014 were rear-end and it was by far the most. Many other accident types were similar frequencies like fixed object, sideswipe same direction, parked vehicles, angle and turning accidents. Going along the lines of the injuries and fatalities, this shows that the inherently more severe collisions like head on and overturned vehicles are far fewer.</a:t>
            </a:r>
          </a:p>
        </p:txBody>
      </p:sp>
      <p:pic>
        <p:nvPicPr>
          <p:cNvPr id="5" name="Picture 4" descr="Chart, bar chart&#10;&#10;Description automatically generated">
            <a:extLst>
              <a:ext uri="{FF2B5EF4-FFF2-40B4-BE49-F238E27FC236}">
                <a16:creationId xmlns:a16="http://schemas.microsoft.com/office/drawing/2014/main" id="{528B80AF-D4E1-874A-A3B5-8BD65D347980}"/>
              </a:ext>
            </a:extLst>
          </p:cNvPr>
          <p:cNvPicPr>
            <a:picLocks noChangeAspect="1"/>
          </p:cNvPicPr>
          <p:nvPr/>
        </p:nvPicPr>
        <p:blipFill>
          <a:blip r:embed="rId4"/>
          <a:stretch>
            <a:fillRect/>
          </a:stretch>
        </p:blipFill>
        <p:spPr>
          <a:xfrm>
            <a:off x="5621909" y="640080"/>
            <a:ext cx="5577840"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938963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5" name="Picture 134">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7" name="Rectangle 136">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6DD89C-9BE0-2D44-AAEF-88D505B2412F}"/>
              </a:ext>
            </a:extLst>
          </p:cNvPr>
          <p:cNvSpPr>
            <a:spLocks noGrp="1"/>
          </p:cNvSpPr>
          <p:nvPr>
            <p:ph type="title"/>
          </p:nvPr>
        </p:nvSpPr>
        <p:spPr>
          <a:xfrm>
            <a:off x="680321" y="753228"/>
            <a:ext cx="4136123" cy="1080938"/>
          </a:xfrm>
        </p:spPr>
        <p:txBody>
          <a:bodyPr vert="horz" lIns="91440" tIns="45720" rIns="91440" bIns="45720" rtlCol="0">
            <a:normAutofit/>
          </a:bodyPr>
          <a:lstStyle/>
          <a:p>
            <a:r>
              <a:rPr lang="en-US" sz="2400"/>
              <a:t>Histogram of the ‘surf_cond’ Variable</a:t>
            </a:r>
          </a:p>
        </p:txBody>
      </p:sp>
      <p:pic>
        <p:nvPicPr>
          <p:cNvPr id="139" name="Picture 138">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A1C833B4-735D-4343-AF64-AFB9F2ABD741}"/>
              </a:ext>
            </a:extLst>
          </p:cNvPr>
          <p:cNvSpPr>
            <a:spLocks noGrp="1"/>
          </p:cNvSpPr>
          <p:nvPr>
            <p:ph idx="1"/>
          </p:nvPr>
        </p:nvSpPr>
        <p:spPr>
          <a:xfrm>
            <a:off x="3176" y="1977794"/>
            <a:ext cx="4952873" cy="4270606"/>
          </a:xfrm>
        </p:spPr>
        <p:txBody>
          <a:bodyPr vert="horz" lIns="91440" tIns="45720" rIns="91440" bIns="45720" rtlCol="0">
            <a:normAutofit/>
          </a:bodyPr>
          <a:lstStyle/>
          <a:p>
            <a:r>
              <a:rPr lang="en-US" sz="1800" dirty="0"/>
              <a:t>This variable shows the surface conditions when accident occurred.</a:t>
            </a:r>
          </a:p>
          <a:p>
            <a:r>
              <a:rPr lang="en-US" sz="1800" dirty="0"/>
              <a:t>This variable shows that there is a clear majority of accidents that were not affected by road surface conditions and the least amount are icy conditions. This indicates there are other factors that may follow this like safer driving, people driving less when road conditions are less safe, and other factors.</a:t>
            </a:r>
          </a:p>
        </p:txBody>
      </p:sp>
      <p:pic>
        <p:nvPicPr>
          <p:cNvPr id="4" name="Picture 3" descr="Chart, bar chart&#10;&#10;Description automatically generated">
            <a:extLst>
              <a:ext uri="{FF2B5EF4-FFF2-40B4-BE49-F238E27FC236}">
                <a16:creationId xmlns:a16="http://schemas.microsoft.com/office/drawing/2014/main" id="{6B0B2876-4ACC-8049-ABE9-76A3D1FB8F85}"/>
              </a:ext>
            </a:extLst>
          </p:cNvPr>
          <p:cNvPicPr>
            <a:picLocks noChangeAspect="1"/>
          </p:cNvPicPr>
          <p:nvPr/>
        </p:nvPicPr>
        <p:blipFill>
          <a:blip r:embed="rId4"/>
          <a:stretch>
            <a:fillRect/>
          </a:stretch>
        </p:blipFill>
        <p:spPr>
          <a:xfrm>
            <a:off x="5595172" y="609600"/>
            <a:ext cx="5664970" cy="560832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9261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8" name="Rectangle 47">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6DD89C-9BE0-2D44-AAEF-88D505B2412F}"/>
              </a:ext>
            </a:extLst>
          </p:cNvPr>
          <p:cNvSpPr>
            <a:spLocks noGrp="1"/>
          </p:cNvSpPr>
          <p:nvPr>
            <p:ph type="title"/>
          </p:nvPr>
        </p:nvSpPr>
        <p:spPr>
          <a:xfrm>
            <a:off x="680321" y="753228"/>
            <a:ext cx="4136123" cy="1080938"/>
          </a:xfrm>
        </p:spPr>
        <p:txBody>
          <a:bodyPr>
            <a:normAutofit/>
          </a:bodyPr>
          <a:lstStyle/>
          <a:p>
            <a:r>
              <a:rPr lang="en-US" sz="2400" dirty="0"/>
              <a:t>Histogram of the ‘Traf_Cntrl’ Variable</a:t>
            </a:r>
          </a:p>
        </p:txBody>
      </p:sp>
      <p:pic>
        <p:nvPicPr>
          <p:cNvPr id="50" name="Picture 49">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A1C833B4-735D-4343-AF64-AFB9F2ABD741}"/>
              </a:ext>
            </a:extLst>
          </p:cNvPr>
          <p:cNvSpPr>
            <a:spLocks noGrp="1"/>
          </p:cNvSpPr>
          <p:nvPr>
            <p:ph idx="1"/>
          </p:nvPr>
        </p:nvSpPr>
        <p:spPr>
          <a:xfrm>
            <a:off x="-3175" y="1977795"/>
            <a:ext cx="4956048" cy="3826106"/>
          </a:xfrm>
        </p:spPr>
        <p:txBody>
          <a:bodyPr>
            <a:normAutofit lnSpcReduction="10000"/>
          </a:bodyPr>
          <a:lstStyle/>
          <a:p>
            <a:r>
              <a:rPr lang="en-US" sz="1800" dirty="0"/>
              <a:t>This variable counts the number of accidents related to each traffic control or the lack of a traffic control.</a:t>
            </a:r>
          </a:p>
          <a:p>
            <a:r>
              <a:rPr lang="en-US" sz="1800" dirty="0"/>
              <a:t>The results of this variable regarding the frequency of accidents without a traffic control does suggest that there could be more controls put in place when looking to lessen the frequency and severity of accidents.</a:t>
            </a:r>
          </a:p>
          <a:p>
            <a:r>
              <a:rPr lang="en-US" sz="1800" dirty="0"/>
              <a:t>This is a bit of a surprise given that most of the claims I investigate have some form of traffic controls in place, which compared to no controls, all incidents with controls present are near equivalent with no controls.</a:t>
            </a:r>
          </a:p>
        </p:txBody>
      </p:sp>
      <p:pic>
        <p:nvPicPr>
          <p:cNvPr id="3" name="Picture 2">
            <a:extLst>
              <a:ext uri="{FF2B5EF4-FFF2-40B4-BE49-F238E27FC236}">
                <a16:creationId xmlns:a16="http://schemas.microsoft.com/office/drawing/2014/main" id="{4EE0C5CE-1FF7-0247-8048-C83420555152}"/>
              </a:ext>
            </a:extLst>
          </p:cNvPr>
          <p:cNvPicPr>
            <a:picLocks noChangeAspect="1"/>
          </p:cNvPicPr>
          <p:nvPr/>
        </p:nvPicPr>
        <p:blipFill>
          <a:blip r:embed="rId4"/>
          <a:stretch>
            <a:fillRect/>
          </a:stretch>
        </p:blipFill>
        <p:spPr>
          <a:xfrm>
            <a:off x="5905484" y="609600"/>
            <a:ext cx="5194300" cy="5194300"/>
          </a:xfrm>
          <a:prstGeom prst="rect">
            <a:avLst/>
          </a:prstGeom>
        </p:spPr>
      </p:pic>
    </p:spTree>
    <p:extLst>
      <p:ext uri="{BB962C8B-B14F-4D97-AF65-F5344CB8AC3E}">
        <p14:creationId xmlns:p14="http://schemas.microsoft.com/office/powerpoint/2010/main" val="25980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9" name="Rectangle 58">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6DD89C-9BE0-2D44-AAEF-88D505B2412F}"/>
              </a:ext>
            </a:extLst>
          </p:cNvPr>
          <p:cNvSpPr>
            <a:spLocks noGrp="1"/>
          </p:cNvSpPr>
          <p:nvPr>
            <p:ph type="title"/>
          </p:nvPr>
        </p:nvSpPr>
        <p:spPr>
          <a:xfrm>
            <a:off x="680321" y="753228"/>
            <a:ext cx="4136123" cy="1080938"/>
          </a:xfrm>
        </p:spPr>
        <p:txBody>
          <a:bodyPr>
            <a:normAutofit/>
          </a:bodyPr>
          <a:lstStyle/>
          <a:p>
            <a:r>
              <a:rPr lang="en-US" sz="2400" dirty="0"/>
              <a:t>Histogram of the ‘</a:t>
            </a:r>
            <a:r>
              <a:rPr lang="en-US" sz="2400"/>
              <a:t>Num_veh</a:t>
            </a:r>
            <a:r>
              <a:rPr lang="en-US" sz="2400" dirty="0"/>
              <a:t>’ Variable</a:t>
            </a:r>
          </a:p>
        </p:txBody>
      </p:sp>
      <p:pic>
        <p:nvPicPr>
          <p:cNvPr id="61" name="Picture 60">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A1C833B4-735D-4343-AF64-AFB9F2ABD741}"/>
              </a:ext>
            </a:extLst>
          </p:cNvPr>
          <p:cNvSpPr>
            <a:spLocks noGrp="1"/>
          </p:cNvSpPr>
          <p:nvPr>
            <p:ph idx="1"/>
          </p:nvPr>
        </p:nvSpPr>
        <p:spPr>
          <a:xfrm>
            <a:off x="3176" y="1977794"/>
            <a:ext cx="4952873" cy="4240126"/>
          </a:xfrm>
        </p:spPr>
        <p:txBody>
          <a:bodyPr>
            <a:normAutofit/>
          </a:bodyPr>
          <a:lstStyle/>
          <a:p>
            <a:r>
              <a:rPr lang="en-US" sz="1800" dirty="0"/>
              <a:t>This variable shows the number of vehicles involved per accident for 2014.</a:t>
            </a:r>
          </a:p>
          <a:p>
            <a:r>
              <a:rPr lang="en-US" sz="1800" dirty="0"/>
              <a:t>Mean = 1.86999133618018</a:t>
            </a:r>
          </a:p>
          <a:p>
            <a:pPr lvl="1"/>
            <a:r>
              <a:rPr lang="en-US" sz="1600" dirty="0"/>
              <a:t>A majority of accidents have 2 or less vehicles involved in a given accident and the mean shows that.</a:t>
            </a:r>
          </a:p>
          <a:p>
            <a:r>
              <a:rPr lang="en-US" sz="1800" dirty="0"/>
              <a:t>Std Dev = 0.580815289181151</a:t>
            </a:r>
          </a:p>
          <a:p>
            <a:r>
              <a:rPr lang="en-US" sz="1800" dirty="0"/>
              <a:t>Var = 0.33734640014658407</a:t>
            </a:r>
          </a:p>
          <a:p>
            <a:r>
              <a:rPr lang="en-US" sz="1800" dirty="0"/>
              <a:t>This data shows that there are no outliers and that there are very few accidents that have 4 vehicles involved.</a:t>
            </a:r>
            <a:endParaRPr lang="en-US" sz="1600" dirty="0"/>
          </a:p>
        </p:txBody>
      </p:sp>
      <p:pic>
        <p:nvPicPr>
          <p:cNvPr id="4" name="Picture 3" descr="Chart, bar chart, histogram&#10;&#10;Description automatically generated">
            <a:extLst>
              <a:ext uri="{FF2B5EF4-FFF2-40B4-BE49-F238E27FC236}">
                <a16:creationId xmlns:a16="http://schemas.microsoft.com/office/drawing/2014/main" id="{93877F02-CFD0-1C4C-9814-86DCB3E8483D}"/>
              </a:ext>
            </a:extLst>
          </p:cNvPr>
          <p:cNvPicPr>
            <a:picLocks noChangeAspect="1"/>
          </p:cNvPicPr>
          <p:nvPr/>
        </p:nvPicPr>
        <p:blipFill>
          <a:blip r:embed="rId4"/>
          <a:stretch>
            <a:fillRect/>
          </a:stretch>
        </p:blipFill>
        <p:spPr>
          <a:xfrm>
            <a:off x="5631222" y="609600"/>
            <a:ext cx="5592870" cy="560832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953717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BF2459B-BAB4-9F40-B9D1-51602FE92347}"/>
              </a:ext>
            </a:extLst>
          </p:cNvPr>
          <p:cNvSpPr>
            <a:spLocks noGrp="1"/>
          </p:cNvSpPr>
          <p:nvPr>
            <p:ph type="title"/>
          </p:nvPr>
        </p:nvSpPr>
        <p:spPr>
          <a:xfrm>
            <a:off x="680321" y="753228"/>
            <a:ext cx="9613861" cy="1080938"/>
          </a:xfrm>
        </p:spPr>
        <p:txBody>
          <a:bodyPr vert="horz" lIns="91440" tIns="45720" rIns="91440" bIns="45720" rtlCol="0" anchor="ctr">
            <a:normAutofit/>
          </a:bodyPr>
          <a:lstStyle/>
          <a:p>
            <a:r>
              <a:rPr lang="en-US" dirty="0"/>
              <a:t>Probability Mass Function for Injuries in Accident</a:t>
            </a:r>
          </a:p>
        </p:txBody>
      </p:sp>
      <p:sp>
        <p:nvSpPr>
          <p:cNvPr id="3" name="Content Placeholder 2">
            <a:extLst>
              <a:ext uri="{FF2B5EF4-FFF2-40B4-BE49-F238E27FC236}">
                <a16:creationId xmlns:a16="http://schemas.microsoft.com/office/drawing/2014/main" id="{68298AC9-806D-2048-98C2-D0ADBEBC843D}"/>
              </a:ext>
            </a:extLst>
          </p:cNvPr>
          <p:cNvSpPr>
            <a:spLocks noGrp="1"/>
          </p:cNvSpPr>
          <p:nvPr>
            <p:ph sz="half" idx="1"/>
          </p:nvPr>
        </p:nvSpPr>
        <p:spPr>
          <a:xfrm>
            <a:off x="680322" y="2336873"/>
            <a:ext cx="3489341" cy="3599316"/>
          </a:xfrm>
        </p:spPr>
        <p:txBody>
          <a:bodyPr vert="horz" lIns="91440" tIns="45720" rIns="91440" bIns="45720" rtlCol="0">
            <a:normAutofit/>
          </a:bodyPr>
          <a:lstStyle/>
          <a:p>
            <a:r>
              <a:rPr lang="en-US" sz="1800" dirty="0"/>
              <a:t>This compares the probability that an injury will occur in an accident. This shows that nearly 80% of accidents will not result in an injury while only 15% of accidents will have 1 injury.</a:t>
            </a:r>
          </a:p>
        </p:txBody>
      </p:sp>
      <p:pic>
        <p:nvPicPr>
          <p:cNvPr id="5" name="Content Placeholder 4" descr="Chart, bar chart, histogram&#10;&#10;Description automatically generated">
            <a:extLst>
              <a:ext uri="{FF2B5EF4-FFF2-40B4-BE49-F238E27FC236}">
                <a16:creationId xmlns:a16="http://schemas.microsoft.com/office/drawing/2014/main" id="{54001AE0-8331-8D43-B3E2-CC7AEACC2308}"/>
              </a:ext>
            </a:extLst>
          </p:cNvPr>
          <p:cNvPicPr>
            <a:picLocks noGrp="1" noChangeAspect="1"/>
          </p:cNvPicPr>
          <p:nvPr>
            <p:ph sz="half" idx="2"/>
          </p:nvPr>
        </p:nvPicPr>
        <p:blipFill>
          <a:blip r:embed="rId5"/>
          <a:stretch>
            <a:fillRect/>
          </a:stretch>
        </p:blipFill>
        <p:spPr>
          <a:xfrm>
            <a:off x="4764905" y="2336800"/>
            <a:ext cx="5418665" cy="359886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16249305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2800</TotalTime>
  <Words>855</Words>
  <Application>Microsoft Macintosh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Trebuchet MS</vt:lpstr>
      <vt:lpstr>Berlin</vt:lpstr>
      <vt:lpstr>DSC 530 Final Project</vt:lpstr>
      <vt:lpstr>Statistical Question</vt:lpstr>
      <vt:lpstr>Histogram of the ‘Injuries’ Variable</vt:lpstr>
      <vt:lpstr>Histogram of the ‘Fatalities’ Variable</vt:lpstr>
      <vt:lpstr>Histogram of the ‘Coll_type’ Variable</vt:lpstr>
      <vt:lpstr>Histogram of the ‘surf_cond’ Variable</vt:lpstr>
      <vt:lpstr>Histogram of the ‘Traf_Cntrl’ Variable</vt:lpstr>
      <vt:lpstr>Histogram of the ‘Num_veh’ Variable</vt:lpstr>
      <vt:lpstr>Probability Mass Function for Injuries in Accident</vt:lpstr>
      <vt:lpstr>Cumulative Distribution Function for the number of Vehicles involved in an accident</vt:lpstr>
      <vt:lpstr>Normal Probability Plot for Injuries from accidents</vt:lpstr>
      <vt:lpstr>Scatterplot showing Injuries per traffic control</vt:lpstr>
      <vt:lpstr>Correlation test between injuries and the number of vehicles in an accident</vt:lpstr>
      <vt:lpstr>Correlation test between injuries and the number of vehicles in an accident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530 Final Project</dc:title>
  <dc:creator>Charles Thurston</dc:creator>
  <cp:lastModifiedBy>Charles Thurston</cp:lastModifiedBy>
  <cp:revision>13</cp:revision>
  <dcterms:created xsi:type="dcterms:W3CDTF">2021-08-13T04:15:10Z</dcterms:created>
  <dcterms:modified xsi:type="dcterms:W3CDTF">2021-08-15T02:55:49Z</dcterms:modified>
</cp:coreProperties>
</file>