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0"/>
  </p:handoutMasterIdLst>
  <p:sldIdLst>
    <p:sldId id="256" r:id="rId3"/>
    <p:sldId id="257" r:id="rId4"/>
    <p:sldId id="263" r:id="rId5"/>
    <p:sldId id="267" r:id="rId6"/>
    <p:sldId id="258" r:id="rId7"/>
    <p:sldId id="277" r:id="rId8"/>
    <p:sldId id="273" r:id="rId9"/>
    <p:sldId id="268" r:id="rId10"/>
    <p:sldId id="269" r:id="rId11"/>
    <p:sldId id="270" r:id="rId12"/>
    <p:sldId id="272" r:id="rId13"/>
    <p:sldId id="276" r:id="rId14"/>
    <p:sldId id="271" r:id="rId15"/>
    <p:sldId id="275" r:id="rId16"/>
    <p:sldId id="274" r:id="rId17"/>
    <p:sldId id="265" r:id="rId18"/>
    <p:sldId id="260" r:id="rId19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64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B8634-8B22-44A9-BF76-EC6050F041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D1725-F63C-4D68-B092-6398EEAA28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6FE30043-994B-4937-B349-3E6E68B723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2CCE3F0-44E4-45E3-84A9-C7CB44E2A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602" y="182857"/>
            <a:ext cx="8416925" cy="5688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950" y="945102"/>
            <a:ext cx="8413750" cy="5231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70000"/>
            <a:ext cx="9144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8" name="Slide Number Placeholder 3"/>
          <p:cNvSpPr txBox="1"/>
          <p:nvPr userDrawn="1"/>
        </p:nvSpPr>
        <p:spPr>
          <a:xfrm>
            <a:off x="6995321" y="6624198"/>
            <a:ext cx="2057400" cy="20850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400" b="1" kern="12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BD7ADC6-30BD-4A57-B412-79A6F3368C20}" type="slidenum">
              <a:rPr lang="zh-CN" altLang="en-US" sz="1600" smtClean="0"/>
            </a:fld>
            <a:endParaRPr lang="zh-CN" altLang="en-US" sz="1600" dirty="0"/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891007" y="397033"/>
            <a:ext cx="2252995" cy="356370"/>
            <a:chOff x="768" y="1292"/>
            <a:chExt cx="5241" cy="829"/>
          </a:xfrm>
          <a:solidFill>
            <a:schemeClr val="accent1"/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3" name="Freeform 8"/>
            <p:cNvSpPr/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 dirty="0"/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/>
            </a:p>
          </p:txBody>
        </p:sp>
      </p:grpSp>
      <p:cxnSp>
        <p:nvCxnSpPr>
          <p:cNvPr id="20" name="直接连接符 19"/>
          <p:cNvCxnSpPr>
            <a:stCxn id="12" idx="36"/>
          </p:cNvCxnSpPr>
          <p:nvPr userDrawn="1"/>
        </p:nvCxnSpPr>
        <p:spPr>
          <a:xfrm flipH="1" flipV="1">
            <a:off x="3" y="751684"/>
            <a:ext cx="7096996" cy="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6296878"/>
            <a:ext cx="9166227" cy="561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4" name="图片 53" descr="图片包含 建筑物&#10;&#10;自动生成的说明"/>
          <p:cNvPicPr>
            <a:picLocks noChangeAspect="1"/>
          </p:cNvPicPr>
          <p:nvPr/>
        </p:nvPicPr>
        <p:blipFill rotWithShape="1">
          <a:blip r:embed="rId1" cstate="print">
            <a:alphaModFix amt="20000"/>
            <a:grayscl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58"/>
          <a:stretch>
            <a:fillRect/>
          </a:stretch>
        </p:blipFill>
        <p:spPr>
          <a:xfrm>
            <a:off x="-75626" y="3746355"/>
            <a:ext cx="9219626" cy="30887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2" y="1109860"/>
            <a:ext cx="9144000" cy="2479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3572" y="1298939"/>
            <a:ext cx="7772400" cy="2101138"/>
          </a:xfrm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矩阵运算器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6805" y="5465445"/>
            <a:ext cx="6858000" cy="472440"/>
          </a:xfrm>
        </p:spPr>
        <p:txBody>
          <a:bodyPr>
            <a:noAutofit/>
          </a:bodyPr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52220" y="3624580"/>
            <a:ext cx="6528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组长：金超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组员：徐家萌，文沛皙，曾卓凡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汇报人：曾卓凡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3" y="1074114"/>
            <a:ext cx="91344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5596557" y="492302"/>
            <a:ext cx="3547445" cy="561121"/>
            <a:chOff x="768" y="1292"/>
            <a:chExt cx="5241" cy="829"/>
          </a:xfrm>
          <a:solidFill>
            <a:schemeClr val="accent1"/>
          </a:solidFill>
        </p:grpSpPr>
        <p:sp>
          <p:nvSpPr>
            <p:cNvPr id="38" name="Freeform 5"/>
            <p:cNvSpPr/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"/>
            <p:cNvSpPr/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4"/>
            <p:cNvSpPr/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8" name="直接连接符 47"/>
          <p:cNvCxnSpPr>
            <a:stCxn id="40" idx="36"/>
          </p:cNvCxnSpPr>
          <p:nvPr/>
        </p:nvCxnSpPr>
        <p:spPr>
          <a:xfrm flipH="1" flipV="1">
            <a:off x="3" y="1051700"/>
            <a:ext cx="5920897" cy="5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49" descr="文本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6878"/>
            <a:ext cx="1706880" cy="5611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核心功能三：矩阵基本运算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5600" y="996315"/>
            <a:ext cx="5683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·1.</a:t>
            </a:r>
            <a:r>
              <a:rPr lang="zh-CN" altLang="en-US" sz="2800" dirty="0"/>
              <a:t>求逆矩阵、转置、伴随等</a:t>
            </a:r>
            <a:endParaRPr lang="zh-CN" altLang="en-US" sz="2800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9899" y="1438545"/>
            <a:ext cx="4015801" cy="502390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核心功能三：矩阵基本运算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·2.</a:t>
            </a:r>
            <a:r>
              <a:rPr lang="zh-CN" altLang="en-US" dirty="0"/>
              <a:t>正交化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2" y="1432495"/>
            <a:ext cx="3883727" cy="51014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核心功能三：矩阵基本运算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2" y="1521995"/>
            <a:ext cx="3530921" cy="5052010"/>
          </a:xfrm>
        </p:spPr>
      </p:pic>
      <p:sp>
        <p:nvSpPr>
          <p:cNvPr id="6" name="文本框 5"/>
          <p:cNvSpPr txBox="1"/>
          <p:nvPr/>
        </p:nvSpPr>
        <p:spPr>
          <a:xfrm>
            <a:off x="288758" y="950494"/>
            <a:ext cx="554054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·3 </a:t>
            </a:r>
            <a:r>
              <a:rPr lang="zh-CN" altLang="en-US" sz="2800" dirty="0">
                <a:latin typeface="+mj-ea"/>
                <a:ea typeface="+mj-ea"/>
              </a:rPr>
              <a:t>求特征值和特征向量（有</a:t>
            </a:r>
            <a:r>
              <a:rPr lang="zh-CN" altLang="en-US" sz="2800" dirty="0">
                <a:latin typeface="+mj-ea"/>
                <a:ea typeface="+mj-ea"/>
              </a:rPr>
              <a:t>缺陷）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创新点一：</a:t>
            </a:r>
            <a:r>
              <a:rPr lang="en-US" altLang="zh-CN" dirty="0"/>
              <a:t>fraction</a:t>
            </a:r>
            <a:r>
              <a:rPr lang="zh-CN" altLang="en-US" dirty="0"/>
              <a:t>类的创建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fraction</a:t>
            </a:r>
            <a:r>
              <a:rPr lang="zh-CN" altLang="en-US" dirty="0"/>
              <a:t>类的创建实现分数输入输出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014" y="1343138"/>
            <a:ext cx="4539846" cy="44736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4271" y="5999872"/>
            <a:ext cx="1634995" cy="523220"/>
          </a:xfrm>
          <a:prstGeom prst="rect">
            <a:avLst/>
          </a:prstGeom>
          <a:solidFill>
            <a:srgbClr val="FFFFF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代码实现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37335" y="5953179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实例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386395"/>
            <a:ext cx="3415307" cy="44303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创新点二：</a:t>
            </a:r>
            <a:r>
              <a:rPr lang="en-US" altLang="zh-CN" dirty="0"/>
              <a:t> calculate</a:t>
            </a:r>
            <a:r>
              <a:rPr lang="zh-CN" altLang="en-US" dirty="0"/>
              <a:t>函数的实现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2111" y="5546845"/>
            <a:ext cx="25731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代码实现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61775" y="5546845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实例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919" y="1168885"/>
            <a:ext cx="4618403" cy="4271058"/>
          </a:xfrm>
          <a:prstGeom prst="rect">
            <a:avLst/>
          </a:prstGeom>
        </p:spPr>
      </p:pic>
      <p:pic>
        <p:nvPicPr>
          <p:cNvPr id="8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5596" y="3011636"/>
            <a:ext cx="4618404" cy="228936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缺陷与完善：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缺陷：</a:t>
            </a:r>
            <a:endParaRPr lang="en-US" altLang="zh-CN" dirty="0"/>
          </a:p>
          <a:p>
            <a:r>
              <a:rPr lang="zh-CN" altLang="en-US" dirty="0"/>
              <a:t>交互界面简单，用户操作不够便利，整体运行时不够直观，无法实现较为复杂功能。</a:t>
            </a:r>
            <a:endParaRPr lang="en-US" altLang="zh-CN" dirty="0"/>
          </a:p>
          <a:p>
            <a:r>
              <a:rPr lang="zh-CN" altLang="en-US" dirty="0"/>
              <a:t>误差控制尚未完成，</a:t>
            </a:r>
            <a:r>
              <a:rPr lang="en-US" altLang="zh-CN" dirty="0" err="1"/>
              <a:t>cal</a:t>
            </a:r>
            <a:r>
              <a:rPr lang="zh-CN" altLang="en-US" dirty="0"/>
              <a:t>功能不支持括号、根号运算。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待完善：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引入复数类，实现复特征值的求解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完善用户界面，使操作更便捷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进一步实现更多功能（</a:t>
            </a:r>
            <a:r>
              <a:rPr lang="en-US" altLang="zh-CN" dirty="0"/>
              <a:t>e.g.</a:t>
            </a:r>
            <a:r>
              <a:rPr lang="zh-CN" altLang="en-US" dirty="0"/>
              <a:t>相似对角化、求解微分方程组、利用最小二乘法进行数据统计）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6931"/>
            <a:ext cx="9144000" cy="7400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队员分工简介</a:t>
            </a:r>
            <a:endParaRPr lang="zh-CN" altLang="en-US" dirty="0"/>
          </a:p>
        </p:txBody>
      </p:sp>
      <p:sp>
        <p:nvSpPr>
          <p:cNvPr id="8" name="圆角矩形 2"/>
          <p:cNvSpPr/>
          <p:nvPr/>
        </p:nvSpPr>
        <p:spPr>
          <a:xfrm>
            <a:off x="186062" y="3814481"/>
            <a:ext cx="8416924" cy="1015347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2"/>
          <p:cNvSpPr/>
          <p:nvPr/>
        </p:nvSpPr>
        <p:spPr>
          <a:xfrm>
            <a:off x="186062" y="5158973"/>
            <a:ext cx="8416924" cy="984617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6062" y="891356"/>
            <a:ext cx="8416924" cy="1088647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圆角矩形 2"/>
          <p:cNvSpPr/>
          <p:nvPr/>
        </p:nvSpPr>
        <p:spPr>
          <a:xfrm>
            <a:off x="186062" y="2309149"/>
            <a:ext cx="8416924" cy="1060417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5594" y="1165484"/>
            <a:ext cx="79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金超：初等矩阵创建、</a:t>
            </a:r>
            <a:r>
              <a:rPr lang="en-US" altLang="zh-CN" dirty="0"/>
              <a:t>modify</a:t>
            </a:r>
            <a:r>
              <a:rPr lang="zh-CN" altLang="en-US" dirty="0"/>
              <a:t>（修改矩阵）模块、解线性方程组、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5508" y="2585527"/>
            <a:ext cx="600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文沛皙：</a:t>
            </a:r>
            <a:r>
              <a:rPr lang="en-US" altLang="zh-CN" dirty="0"/>
              <a:t>matrix</a:t>
            </a:r>
            <a:r>
              <a:rPr lang="zh-CN" altLang="en-US" dirty="0"/>
              <a:t>类、生成矩阵、伴随矩阵、</a:t>
            </a:r>
            <a:r>
              <a:rPr lang="en-US" altLang="zh-CN" dirty="0"/>
              <a:t>pdf</a:t>
            </a:r>
            <a:r>
              <a:rPr lang="zh-CN" altLang="en-US" dirty="0"/>
              <a:t>制作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55594" y="4143320"/>
            <a:ext cx="780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徐家萌：矩阵化简、转置、行列式、逆矩阵、交互页面（待完善）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55601" y="5328115"/>
            <a:ext cx="780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曾卓凡：</a:t>
            </a:r>
            <a:r>
              <a:rPr lang="en-US" altLang="zh-CN" dirty="0"/>
              <a:t>fraction</a:t>
            </a:r>
            <a:r>
              <a:rPr lang="zh-CN" altLang="en-US" dirty="0"/>
              <a:t>类、</a:t>
            </a:r>
            <a:r>
              <a:rPr lang="en-US" altLang="zh-CN" dirty="0"/>
              <a:t>vector</a:t>
            </a:r>
            <a:r>
              <a:rPr lang="zh-CN" altLang="en-US" dirty="0"/>
              <a:t>类、</a:t>
            </a:r>
            <a:r>
              <a:rPr lang="en-US" altLang="zh-CN" dirty="0"/>
              <a:t>manage</a:t>
            </a:r>
            <a:r>
              <a:rPr lang="zh-CN" altLang="en-US" dirty="0"/>
              <a:t>（管理矩阵）模块、</a:t>
            </a:r>
            <a:r>
              <a:rPr lang="en-US" altLang="zh-CN" dirty="0"/>
              <a:t>calculate</a:t>
            </a:r>
            <a:r>
              <a:rPr lang="zh-CN" altLang="en-US" dirty="0"/>
              <a:t>函数、正交化、特征值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" y="6296878"/>
            <a:ext cx="9166227" cy="5611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-2" y="1109860"/>
            <a:ext cx="9144000" cy="2479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 descr="图片包含 建筑物&#10;&#10;自动生成的说明"/>
          <p:cNvPicPr>
            <a:picLocks noChangeAspect="1"/>
          </p:cNvPicPr>
          <p:nvPr/>
        </p:nvPicPr>
        <p:blipFill rotWithShape="1">
          <a:blip r:embed="rId1" cstate="print">
            <a:alphaModFix amt="20000"/>
            <a:grayscl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1958"/>
          <a:stretch>
            <a:fillRect/>
          </a:stretch>
        </p:blipFill>
        <p:spPr>
          <a:xfrm>
            <a:off x="-75626" y="3769215"/>
            <a:ext cx="9219626" cy="30887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3572" y="1298939"/>
            <a:ext cx="7772400" cy="2101138"/>
          </a:xfrm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谢谢！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6117" y="4528771"/>
            <a:ext cx="6858000" cy="1029252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汇报人：曾卓凡</a:t>
            </a:r>
            <a:endParaRPr lang="en-US" altLang="zh-CN" sz="2800" dirty="0"/>
          </a:p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</a:t>
            </a:r>
            <a:r>
              <a:rPr lang="en-US" altLang="zh-CN" sz="2800" dirty="0"/>
              <a:t>30</a:t>
            </a:r>
            <a:r>
              <a:rPr lang="zh-CN" altLang="en-US" sz="2800" dirty="0"/>
              <a:t>日</a:t>
            </a:r>
            <a:endParaRPr lang="zh-CN" altLang="en-US" sz="2800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3" y="1074114"/>
            <a:ext cx="91344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4"/>
          <p:cNvGrpSpPr>
            <a:grpSpLocks noChangeAspect="1"/>
          </p:cNvGrpSpPr>
          <p:nvPr/>
        </p:nvGrpSpPr>
        <p:grpSpPr bwMode="auto">
          <a:xfrm>
            <a:off x="2798278" y="492302"/>
            <a:ext cx="3547445" cy="561121"/>
            <a:chOff x="768" y="1292"/>
            <a:chExt cx="5241" cy="829"/>
          </a:xfrm>
          <a:solidFill>
            <a:schemeClr val="accent1"/>
          </a:solidFill>
        </p:grpSpPr>
        <p:sp>
          <p:nvSpPr>
            <p:cNvPr id="38" name="Freeform 5"/>
            <p:cNvSpPr/>
            <p:nvPr/>
          </p:nvSpPr>
          <p:spPr bwMode="auto">
            <a:xfrm>
              <a:off x="4267" y="1292"/>
              <a:ext cx="1742" cy="829"/>
            </a:xfrm>
            <a:custGeom>
              <a:avLst/>
              <a:gdLst>
                <a:gd name="T0" fmla="*/ 1742 w 1742"/>
                <a:gd name="T1" fmla="*/ 829 h 829"/>
                <a:gd name="T2" fmla="*/ 851 w 1742"/>
                <a:gd name="T3" fmla="*/ 829 h 829"/>
                <a:gd name="T4" fmla="*/ 851 w 1742"/>
                <a:gd name="T5" fmla="*/ 9 h 829"/>
                <a:gd name="T6" fmla="*/ 751 w 1742"/>
                <a:gd name="T7" fmla="*/ 9 h 829"/>
                <a:gd name="T8" fmla="*/ 751 w 1742"/>
                <a:gd name="T9" fmla="*/ 24 h 829"/>
                <a:gd name="T10" fmla="*/ 724 w 1742"/>
                <a:gd name="T11" fmla="*/ 24 h 829"/>
                <a:gd name="T12" fmla="*/ 724 w 1742"/>
                <a:gd name="T13" fmla="*/ 9 h 829"/>
                <a:gd name="T14" fmla="*/ 258 w 1742"/>
                <a:gd name="T15" fmla="*/ 9 h 829"/>
                <a:gd name="T16" fmla="*/ 258 w 1742"/>
                <a:gd name="T17" fmla="*/ 24 h 829"/>
                <a:gd name="T18" fmla="*/ 231 w 1742"/>
                <a:gd name="T19" fmla="*/ 24 h 829"/>
                <a:gd name="T20" fmla="*/ 231 w 1742"/>
                <a:gd name="T21" fmla="*/ 9 h 829"/>
                <a:gd name="T22" fmla="*/ 132 w 1742"/>
                <a:gd name="T23" fmla="*/ 9 h 829"/>
                <a:gd name="T24" fmla="*/ 132 w 1742"/>
                <a:gd name="T25" fmla="*/ 829 h 829"/>
                <a:gd name="T26" fmla="*/ 0 w 1742"/>
                <a:gd name="T27" fmla="*/ 829 h 829"/>
                <a:gd name="T28" fmla="*/ 0 w 1742"/>
                <a:gd name="T29" fmla="*/ 820 h 829"/>
                <a:gd name="T30" fmla="*/ 123 w 1742"/>
                <a:gd name="T31" fmla="*/ 820 h 829"/>
                <a:gd name="T32" fmla="*/ 123 w 1742"/>
                <a:gd name="T33" fmla="*/ 0 h 829"/>
                <a:gd name="T34" fmla="*/ 239 w 1742"/>
                <a:gd name="T35" fmla="*/ 0 h 829"/>
                <a:gd name="T36" fmla="*/ 239 w 1742"/>
                <a:gd name="T37" fmla="*/ 14 h 829"/>
                <a:gd name="T38" fmla="*/ 250 w 1742"/>
                <a:gd name="T39" fmla="*/ 14 h 829"/>
                <a:gd name="T40" fmla="*/ 250 w 1742"/>
                <a:gd name="T41" fmla="*/ 0 h 829"/>
                <a:gd name="T42" fmla="*/ 732 w 1742"/>
                <a:gd name="T43" fmla="*/ 0 h 829"/>
                <a:gd name="T44" fmla="*/ 732 w 1742"/>
                <a:gd name="T45" fmla="*/ 14 h 829"/>
                <a:gd name="T46" fmla="*/ 743 w 1742"/>
                <a:gd name="T47" fmla="*/ 14 h 829"/>
                <a:gd name="T48" fmla="*/ 743 w 1742"/>
                <a:gd name="T49" fmla="*/ 0 h 829"/>
                <a:gd name="T50" fmla="*/ 861 w 1742"/>
                <a:gd name="T51" fmla="*/ 0 h 829"/>
                <a:gd name="T52" fmla="*/ 861 w 1742"/>
                <a:gd name="T53" fmla="*/ 820 h 829"/>
                <a:gd name="T54" fmla="*/ 1742 w 1742"/>
                <a:gd name="T55" fmla="*/ 820 h 829"/>
                <a:gd name="T56" fmla="*/ 1742 w 1742"/>
                <a:gd name="T5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42" h="829">
                  <a:moveTo>
                    <a:pt x="1742" y="829"/>
                  </a:moveTo>
                  <a:lnTo>
                    <a:pt x="851" y="829"/>
                  </a:lnTo>
                  <a:lnTo>
                    <a:pt x="851" y="9"/>
                  </a:lnTo>
                  <a:lnTo>
                    <a:pt x="751" y="9"/>
                  </a:lnTo>
                  <a:lnTo>
                    <a:pt x="751" y="24"/>
                  </a:lnTo>
                  <a:lnTo>
                    <a:pt x="724" y="24"/>
                  </a:lnTo>
                  <a:lnTo>
                    <a:pt x="724" y="9"/>
                  </a:lnTo>
                  <a:lnTo>
                    <a:pt x="258" y="9"/>
                  </a:lnTo>
                  <a:lnTo>
                    <a:pt x="258" y="24"/>
                  </a:lnTo>
                  <a:lnTo>
                    <a:pt x="231" y="24"/>
                  </a:lnTo>
                  <a:lnTo>
                    <a:pt x="231" y="9"/>
                  </a:lnTo>
                  <a:lnTo>
                    <a:pt x="132" y="9"/>
                  </a:lnTo>
                  <a:lnTo>
                    <a:pt x="132" y="829"/>
                  </a:lnTo>
                  <a:lnTo>
                    <a:pt x="0" y="829"/>
                  </a:lnTo>
                  <a:lnTo>
                    <a:pt x="0" y="820"/>
                  </a:lnTo>
                  <a:lnTo>
                    <a:pt x="123" y="820"/>
                  </a:lnTo>
                  <a:lnTo>
                    <a:pt x="123" y="0"/>
                  </a:lnTo>
                  <a:lnTo>
                    <a:pt x="239" y="0"/>
                  </a:lnTo>
                  <a:lnTo>
                    <a:pt x="239" y="14"/>
                  </a:lnTo>
                  <a:lnTo>
                    <a:pt x="250" y="14"/>
                  </a:lnTo>
                  <a:lnTo>
                    <a:pt x="250" y="0"/>
                  </a:lnTo>
                  <a:lnTo>
                    <a:pt x="732" y="0"/>
                  </a:lnTo>
                  <a:lnTo>
                    <a:pt x="732" y="14"/>
                  </a:lnTo>
                  <a:lnTo>
                    <a:pt x="743" y="14"/>
                  </a:lnTo>
                  <a:lnTo>
                    <a:pt x="743" y="0"/>
                  </a:lnTo>
                  <a:lnTo>
                    <a:pt x="861" y="0"/>
                  </a:lnTo>
                  <a:lnTo>
                    <a:pt x="861" y="820"/>
                  </a:lnTo>
                  <a:lnTo>
                    <a:pt x="1742" y="820"/>
                  </a:lnTo>
                  <a:lnTo>
                    <a:pt x="1742" y="8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4517" y="1471"/>
              <a:ext cx="482" cy="646"/>
            </a:xfrm>
            <a:custGeom>
              <a:avLst/>
              <a:gdLst>
                <a:gd name="T0" fmla="*/ 482 w 482"/>
                <a:gd name="T1" fmla="*/ 646 h 646"/>
                <a:gd name="T2" fmla="*/ 474 w 482"/>
                <a:gd name="T3" fmla="*/ 646 h 646"/>
                <a:gd name="T4" fmla="*/ 474 w 482"/>
                <a:gd name="T5" fmla="*/ 112 h 646"/>
                <a:gd name="T6" fmla="*/ 433 w 482"/>
                <a:gd name="T7" fmla="*/ 112 h 646"/>
                <a:gd name="T8" fmla="*/ 433 w 482"/>
                <a:gd name="T9" fmla="*/ 79 h 646"/>
                <a:gd name="T10" fmla="*/ 364 w 482"/>
                <a:gd name="T11" fmla="*/ 38 h 646"/>
                <a:gd name="T12" fmla="*/ 320 w 482"/>
                <a:gd name="T13" fmla="*/ 38 h 646"/>
                <a:gd name="T14" fmla="*/ 320 w 482"/>
                <a:gd name="T15" fmla="*/ 9 h 646"/>
                <a:gd name="T16" fmla="*/ 164 w 482"/>
                <a:gd name="T17" fmla="*/ 9 h 646"/>
                <a:gd name="T18" fmla="*/ 164 w 482"/>
                <a:gd name="T19" fmla="*/ 38 h 646"/>
                <a:gd name="T20" fmla="*/ 120 w 482"/>
                <a:gd name="T21" fmla="*/ 38 h 646"/>
                <a:gd name="T22" fmla="*/ 49 w 482"/>
                <a:gd name="T23" fmla="*/ 79 h 646"/>
                <a:gd name="T24" fmla="*/ 49 w 482"/>
                <a:gd name="T25" fmla="*/ 112 h 646"/>
                <a:gd name="T26" fmla="*/ 8 w 482"/>
                <a:gd name="T27" fmla="*/ 112 h 646"/>
                <a:gd name="T28" fmla="*/ 8 w 482"/>
                <a:gd name="T29" fmla="*/ 646 h 646"/>
                <a:gd name="T30" fmla="*/ 0 w 482"/>
                <a:gd name="T31" fmla="*/ 646 h 646"/>
                <a:gd name="T32" fmla="*/ 0 w 482"/>
                <a:gd name="T33" fmla="*/ 102 h 646"/>
                <a:gd name="T34" fmla="*/ 41 w 482"/>
                <a:gd name="T35" fmla="*/ 102 h 646"/>
                <a:gd name="T36" fmla="*/ 41 w 482"/>
                <a:gd name="T37" fmla="*/ 74 h 646"/>
                <a:gd name="T38" fmla="*/ 116 w 482"/>
                <a:gd name="T39" fmla="*/ 29 h 646"/>
                <a:gd name="T40" fmla="*/ 154 w 482"/>
                <a:gd name="T41" fmla="*/ 29 h 646"/>
                <a:gd name="T42" fmla="*/ 154 w 482"/>
                <a:gd name="T43" fmla="*/ 0 h 646"/>
                <a:gd name="T44" fmla="*/ 328 w 482"/>
                <a:gd name="T45" fmla="*/ 0 h 646"/>
                <a:gd name="T46" fmla="*/ 328 w 482"/>
                <a:gd name="T47" fmla="*/ 29 h 646"/>
                <a:gd name="T48" fmla="*/ 366 w 482"/>
                <a:gd name="T49" fmla="*/ 29 h 646"/>
                <a:gd name="T50" fmla="*/ 441 w 482"/>
                <a:gd name="T51" fmla="*/ 74 h 646"/>
                <a:gd name="T52" fmla="*/ 441 w 482"/>
                <a:gd name="T53" fmla="*/ 102 h 646"/>
                <a:gd name="T54" fmla="*/ 482 w 482"/>
                <a:gd name="T55" fmla="*/ 102 h 646"/>
                <a:gd name="T56" fmla="*/ 482 w 482"/>
                <a:gd name="T5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2" h="646">
                  <a:moveTo>
                    <a:pt x="482" y="646"/>
                  </a:moveTo>
                  <a:lnTo>
                    <a:pt x="474" y="646"/>
                  </a:lnTo>
                  <a:lnTo>
                    <a:pt x="474" y="112"/>
                  </a:lnTo>
                  <a:lnTo>
                    <a:pt x="433" y="112"/>
                  </a:lnTo>
                  <a:lnTo>
                    <a:pt x="433" y="79"/>
                  </a:lnTo>
                  <a:lnTo>
                    <a:pt x="364" y="38"/>
                  </a:lnTo>
                  <a:lnTo>
                    <a:pt x="320" y="38"/>
                  </a:lnTo>
                  <a:lnTo>
                    <a:pt x="320" y="9"/>
                  </a:lnTo>
                  <a:lnTo>
                    <a:pt x="164" y="9"/>
                  </a:lnTo>
                  <a:lnTo>
                    <a:pt x="164" y="38"/>
                  </a:lnTo>
                  <a:lnTo>
                    <a:pt x="120" y="38"/>
                  </a:lnTo>
                  <a:lnTo>
                    <a:pt x="49" y="79"/>
                  </a:lnTo>
                  <a:lnTo>
                    <a:pt x="49" y="112"/>
                  </a:lnTo>
                  <a:lnTo>
                    <a:pt x="8" y="112"/>
                  </a:lnTo>
                  <a:lnTo>
                    <a:pt x="8" y="646"/>
                  </a:lnTo>
                  <a:lnTo>
                    <a:pt x="0" y="646"/>
                  </a:lnTo>
                  <a:lnTo>
                    <a:pt x="0" y="102"/>
                  </a:lnTo>
                  <a:lnTo>
                    <a:pt x="41" y="102"/>
                  </a:lnTo>
                  <a:lnTo>
                    <a:pt x="41" y="74"/>
                  </a:lnTo>
                  <a:lnTo>
                    <a:pt x="116" y="29"/>
                  </a:lnTo>
                  <a:lnTo>
                    <a:pt x="154" y="29"/>
                  </a:lnTo>
                  <a:lnTo>
                    <a:pt x="154" y="0"/>
                  </a:lnTo>
                  <a:lnTo>
                    <a:pt x="328" y="0"/>
                  </a:lnTo>
                  <a:lnTo>
                    <a:pt x="328" y="29"/>
                  </a:lnTo>
                  <a:lnTo>
                    <a:pt x="366" y="29"/>
                  </a:lnTo>
                  <a:lnTo>
                    <a:pt x="441" y="74"/>
                  </a:lnTo>
                  <a:lnTo>
                    <a:pt x="441" y="102"/>
                  </a:lnTo>
                  <a:lnTo>
                    <a:pt x="482" y="102"/>
                  </a:lnTo>
                  <a:lnTo>
                    <a:pt x="482" y="64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768" y="1614"/>
              <a:ext cx="2016" cy="507"/>
            </a:xfrm>
            <a:custGeom>
              <a:avLst/>
              <a:gdLst>
                <a:gd name="T0" fmla="*/ 1125 w 1178"/>
                <a:gd name="T1" fmla="*/ 294 h 294"/>
                <a:gd name="T2" fmla="*/ 1072 w 1178"/>
                <a:gd name="T3" fmla="*/ 231 h 294"/>
                <a:gd name="T4" fmla="*/ 959 w 1178"/>
                <a:gd name="T5" fmla="*/ 111 h 294"/>
                <a:gd name="T6" fmla="*/ 710 w 1178"/>
                <a:gd name="T7" fmla="*/ 53 h 294"/>
                <a:gd name="T8" fmla="*/ 647 w 1178"/>
                <a:gd name="T9" fmla="*/ 53 h 294"/>
                <a:gd name="T10" fmla="*/ 397 w 1178"/>
                <a:gd name="T11" fmla="*/ 111 h 294"/>
                <a:gd name="T12" fmla="*/ 284 w 1178"/>
                <a:gd name="T13" fmla="*/ 231 h 294"/>
                <a:gd name="T14" fmla="*/ 232 w 1178"/>
                <a:gd name="T15" fmla="*/ 294 h 294"/>
                <a:gd name="T16" fmla="*/ 0 w 1178"/>
                <a:gd name="T17" fmla="*/ 289 h 294"/>
                <a:gd name="T18" fmla="*/ 280 w 1178"/>
                <a:gd name="T19" fmla="*/ 227 h 294"/>
                <a:gd name="T20" fmla="*/ 394 w 1178"/>
                <a:gd name="T21" fmla="*/ 107 h 294"/>
                <a:gd name="T22" fmla="*/ 652 w 1178"/>
                <a:gd name="T23" fmla="*/ 51 h 294"/>
                <a:gd name="T24" fmla="*/ 705 w 1178"/>
                <a:gd name="T25" fmla="*/ 51 h 294"/>
                <a:gd name="T26" fmla="*/ 963 w 1178"/>
                <a:gd name="T27" fmla="*/ 107 h 294"/>
                <a:gd name="T28" fmla="*/ 1076 w 1178"/>
                <a:gd name="T29" fmla="*/ 227 h 294"/>
                <a:gd name="T30" fmla="*/ 1178 w 1178"/>
                <a:gd name="T31" fmla="*/ 289 h 294"/>
                <a:gd name="T32" fmla="*/ 1079 w 1178"/>
                <a:gd name="T33" fmla="*/ 294 h 294"/>
                <a:gd name="T34" fmla="*/ 1077 w 1178"/>
                <a:gd name="T35" fmla="*/ 293 h 294"/>
                <a:gd name="T36" fmla="*/ 1014 w 1178"/>
                <a:gd name="T37" fmla="*/ 214 h 294"/>
                <a:gd name="T38" fmla="*/ 838 w 1178"/>
                <a:gd name="T39" fmla="*/ 54 h 294"/>
                <a:gd name="T40" fmla="*/ 715 w 1178"/>
                <a:gd name="T41" fmla="*/ 94 h 294"/>
                <a:gd name="T42" fmla="*/ 690 w 1178"/>
                <a:gd name="T43" fmla="*/ 292 h 294"/>
                <a:gd name="T44" fmla="*/ 685 w 1178"/>
                <a:gd name="T45" fmla="*/ 283 h 294"/>
                <a:gd name="T46" fmla="*/ 760 w 1178"/>
                <a:gd name="T47" fmla="*/ 34 h 294"/>
                <a:gd name="T48" fmla="*/ 1000 w 1178"/>
                <a:gd name="T49" fmla="*/ 190 h 294"/>
                <a:gd name="T50" fmla="*/ 1057 w 1178"/>
                <a:gd name="T51" fmla="*/ 257 h 294"/>
                <a:gd name="T52" fmla="*/ 1081 w 1178"/>
                <a:gd name="T53" fmla="*/ 294 h 294"/>
                <a:gd name="T54" fmla="*/ 277 w 1178"/>
                <a:gd name="T55" fmla="*/ 294 h 294"/>
                <a:gd name="T56" fmla="*/ 300 w 1178"/>
                <a:gd name="T57" fmla="*/ 257 h 294"/>
                <a:gd name="T58" fmla="*/ 356 w 1178"/>
                <a:gd name="T59" fmla="*/ 190 h 294"/>
                <a:gd name="T60" fmla="*/ 597 w 1178"/>
                <a:gd name="T61" fmla="*/ 34 h 294"/>
                <a:gd name="T62" fmla="*/ 672 w 1178"/>
                <a:gd name="T63" fmla="*/ 283 h 294"/>
                <a:gd name="T64" fmla="*/ 666 w 1178"/>
                <a:gd name="T65" fmla="*/ 292 h 294"/>
                <a:gd name="T66" fmla="*/ 641 w 1178"/>
                <a:gd name="T67" fmla="*/ 94 h 294"/>
                <a:gd name="T68" fmla="*/ 519 w 1178"/>
                <a:gd name="T69" fmla="*/ 54 h 294"/>
                <a:gd name="T70" fmla="*/ 342 w 1178"/>
                <a:gd name="T71" fmla="*/ 214 h 294"/>
                <a:gd name="T72" fmla="*/ 280 w 1178"/>
                <a:gd name="T73" fmla="*/ 293 h 294"/>
                <a:gd name="T74" fmla="*/ 277 w 1178"/>
                <a:gd name="T75" fmla="*/ 292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78" h="294">
                  <a:moveTo>
                    <a:pt x="1178" y="294"/>
                  </a:moveTo>
                  <a:cubicBezTo>
                    <a:pt x="1125" y="294"/>
                    <a:pt x="1125" y="294"/>
                    <a:pt x="1125" y="294"/>
                  </a:cubicBezTo>
                  <a:cubicBezTo>
                    <a:pt x="1124" y="293"/>
                    <a:pt x="1124" y="293"/>
                    <a:pt x="1124" y="293"/>
                  </a:cubicBezTo>
                  <a:cubicBezTo>
                    <a:pt x="1124" y="293"/>
                    <a:pt x="1082" y="242"/>
                    <a:pt x="1072" y="231"/>
                  </a:cubicBezTo>
                  <a:cubicBezTo>
                    <a:pt x="1068" y="226"/>
                    <a:pt x="1068" y="226"/>
                    <a:pt x="1068" y="226"/>
                  </a:cubicBezTo>
                  <a:cubicBezTo>
                    <a:pt x="1034" y="186"/>
                    <a:pt x="1000" y="145"/>
                    <a:pt x="959" y="111"/>
                  </a:cubicBezTo>
                  <a:cubicBezTo>
                    <a:pt x="918" y="76"/>
                    <a:pt x="877" y="43"/>
                    <a:pt x="833" y="28"/>
                  </a:cubicBezTo>
                  <a:cubicBezTo>
                    <a:pt x="769" y="6"/>
                    <a:pt x="728" y="14"/>
                    <a:pt x="710" y="53"/>
                  </a:cubicBezTo>
                  <a:cubicBezTo>
                    <a:pt x="705" y="63"/>
                    <a:pt x="683" y="64"/>
                    <a:pt x="678" y="64"/>
                  </a:cubicBezTo>
                  <a:cubicBezTo>
                    <a:pt x="674" y="64"/>
                    <a:pt x="652" y="63"/>
                    <a:pt x="647" y="53"/>
                  </a:cubicBezTo>
                  <a:cubicBezTo>
                    <a:pt x="629" y="14"/>
                    <a:pt x="587" y="6"/>
                    <a:pt x="524" y="28"/>
                  </a:cubicBezTo>
                  <a:cubicBezTo>
                    <a:pt x="479" y="43"/>
                    <a:pt x="439" y="76"/>
                    <a:pt x="397" y="111"/>
                  </a:cubicBezTo>
                  <a:cubicBezTo>
                    <a:pt x="357" y="145"/>
                    <a:pt x="322" y="186"/>
                    <a:pt x="289" y="226"/>
                  </a:cubicBezTo>
                  <a:cubicBezTo>
                    <a:pt x="284" y="231"/>
                    <a:pt x="284" y="231"/>
                    <a:pt x="284" y="231"/>
                  </a:cubicBezTo>
                  <a:cubicBezTo>
                    <a:pt x="275" y="242"/>
                    <a:pt x="233" y="293"/>
                    <a:pt x="232" y="293"/>
                  </a:cubicBezTo>
                  <a:cubicBezTo>
                    <a:pt x="232" y="294"/>
                    <a:pt x="232" y="294"/>
                    <a:pt x="232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29" y="289"/>
                    <a:pt x="229" y="289"/>
                    <a:pt x="229" y="289"/>
                  </a:cubicBezTo>
                  <a:cubicBezTo>
                    <a:pt x="235" y="282"/>
                    <a:pt x="271" y="238"/>
                    <a:pt x="280" y="227"/>
                  </a:cubicBezTo>
                  <a:cubicBezTo>
                    <a:pt x="285" y="222"/>
                    <a:pt x="285" y="222"/>
                    <a:pt x="285" y="222"/>
                  </a:cubicBezTo>
                  <a:cubicBezTo>
                    <a:pt x="318" y="183"/>
                    <a:pt x="353" y="141"/>
                    <a:pt x="394" y="107"/>
                  </a:cubicBezTo>
                  <a:cubicBezTo>
                    <a:pt x="436" y="72"/>
                    <a:pt x="477" y="39"/>
                    <a:pt x="522" y="23"/>
                  </a:cubicBezTo>
                  <a:cubicBezTo>
                    <a:pt x="589" y="0"/>
                    <a:pt x="632" y="9"/>
                    <a:pt x="652" y="51"/>
                  </a:cubicBezTo>
                  <a:cubicBezTo>
                    <a:pt x="654" y="56"/>
                    <a:pt x="667" y="58"/>
                    <a:pt x="678" y="58"/>
                  </a:cubicBezTo>
                  <a:cubicBezTo>
                    <a:pt x="690" y="58"/>
                    <a:pt x="703" y="56"/>
                    <a:pt x="705" y="51"/>
                  </a:cubicBezTo>
                  <a:cubicBezTo>
                    <a:pt x="724" y="9"/>
                    <a:pt x="768" y="0"/>
                    <a:pt x="834" y="23"/>
                  </a:cubicBezTo>
                  <a:cubicBezTo>
                    <a:pt x="880" y="39"/>
                    <a:pt x="921" y="72"/>
                    <a:pt x="963" y="107"/>
                  </a:cubicBezTo>
                  <a:cubicBezTo>
                    <a:pt x="1003" y="141"/>
                    <a:pt x="1038" y="183"/>
                    <a:pt x="1072" y="222"/>
                  </a:cubicBezTo>
                  <a:cubicBezTo>
                    <a:pt x="1076" y="227"/>
                    <a:pt x="1076" y="227"/>
                    <a:pt x="1076" y="227"/>
                  </a:cubicBezTo>
                  <a:cubicBezTo>
                    <a:pt x="1085" y="238"/>
                    <a:pt x="1122" y="282"/>
                    <a:pt x="1128" y="289"/>
                  </a:cubicBezTo>
                  <a:cubicBezTo>
                    <a:pt x="1178" y="289"/>
                    <a:pt x="1178" y="289"/>
                    <a:pt x="1178" y="289"/>
                  </a:cubicBezTo>
                  <a:lnTo>
                    <a:pt x="1178" y="294"/>
                  </a:lnTo>
                  <a:close/>
                  <a:moveTo>
                    <a:pt x="1079" y="294"/>
                  </a:moveTo>
                  <a:cubicBezTo>
                    <a:pt x="1079" y="292"/>
                    <a:pt x="1079" y="292"/>
                    <a:pt x="1079" y="292"/>
                  </a:cubicBezTo>
                  <a:cubicBezTo>
                    <a:pt x="1077" y="293"/>
                    <a:pt x="1077" y="293"/>
                    <a:pt x="1077" y="293"/>
                  </a:cubicBezTo>
                  <a:cubicBezTo>
                    <a:pt x="1076" y="290"/>
                    <a:pt x="1055" y="263"/>
                    <a:pt x="1053" y="260"/>
                  </a:cubicBezTo>
                  <a:cubicBezTo>
                    <a:pt x="1039" y="243"/>
                    <a:pt x="1026" y="228"/>
                    <a:pt x="1014" y="214"/>
                  </a:cubicBezTo>
                  <a:cubicBezTo>
                    <a:pt x="1008" y="208"/>
                    <a:pt x="1002" y="201"/>
                    <a:pt x="996" y="194"/>
                  </a:cubicBezTo>
                  <a:cubicBezTo>
                    <a:pt x="950" y="140"/>
                    <a:pt x="902" y="84"/>
                    <a:pt x="838" y="54"/>
                  </a:cubicBezTo>
                  <a:cubicBezTo>
                    <a:pt x="814" y="44"/>
                    <a:pt x="786" y="33"/>
                    <a:pt x="761" y="40"/>
                  </a:cubicBezTo>
                  <a:cubicBezTo>
                    <a:pt x="736" y="46"/>
                    <a:pt x="723" y="73"/>
                    <a:pt x="715" y="94"/>
                  </a:cubicBezTo>
                  <a:cubicBezTo>
                    <a:pt x="695" y="156"/>
                    <a:pt x="693" y="218"/>
                    <a:pt x="690" y="283"/>
                  </a:cubicBezTo>
                  <a:cubicBezTo>
                    <a:pt x="690" y="292"/>
                    <a:pt x="690" y="292"/>
                    <a:pt x="690" y="292"/>
                  </a:cubicBezTo>
                  <a:cubicBezTo>
                    <a:pt x="685" y="291"/>
                    <a:pt x="685" y="291"/>
                    <a:pt x="685" y="291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87" y="217"/>
                    <a:pt x="689" y="155"/>
                    <a:pt x="710" y="92"/>
                  </a:cubicBezTo>
                  <a:cubicBezTo>
                    <a:pt x="718" y="70"/>
                    <a:pt x="733" y="42"/>
                    <a:pt x="760" y="34"/>
                  </a:cubicBezTo>
                  <a:cubicBezTo>
                    <a:pt x="787" y="28"/>
                    <a:pt x="815" y="38"/>
                    <a:pt x="840" y="50"/>
                  </a:cubicBezTo>
                  <a:cubicBezTo>
                    <a:pt x="905" y="80"/>
                    <a:pt x="954" y="136"/>
                    <a:pt x="1000" y="190"/>
                  </a:cubicBezTo>
                  <a:cubicBezTo>
                    <a:pt x="1006" y="197"/>
                    <a:pt x="1012" y="204"/>
                    <a:pt x="1018" y="211"/>
                  </a:cubicBezTo>
                  <a:cubicBezTo>
                    <a:pt x="1030" y="225"/>
                    <a:pt x="1043" y="240"/>
                    <a:pt x="1057" y="257"/>
                  </a:cubicBezTo>
                  <a:cubicBezTo>
                    <a:pt x="1069" y="272"/>
                    <a:pt x="1083" y="290"/>
                    <a:pt x="1082" y="293"/>
                  </a:cubicBezTo>
                  <a:cubicBezTo>
                    <a:pt x="1081" y="294"/>
                    <a:pt x="1081" y="294"/>
                    <a:pt x="1081" y="294"/>
                  </a:cubicBezTo>
                  <a:lnTo>
                    <a:pt x="1079" y="294"/>
                  </a:lnTo>
                  <a:close/>
                  <a:moveTo>
                    <a:pt x="277" y="294"/>
                  </a:moveTo>
                  <a:cubicBezTo>
                    <a:pt x="275" y="293"/>
                    <a:pt x="275" y="293"/>
                    <a:pt x="275" y="293"/>
                  </a:cubicBezTo>
                  <a:cubicBezTo>
                    <a:pt x="274" y="290"/>
                    <a:pt x="292" y="267"/>
                    <a:pt x="300" y="257"/>
                  </a:cubicBezTo>
                  <a:cubicBezTo>
                    <a:pt x="314" y="240"/>
                    <a:pt x="326" y="225"/>
                    <a:pt x="338" y="211"/>
                  </a:cubicBezTo>
                  <a:cubicBezTo>
                    <a:pt x="344" y="204"/>
                    <a:pt x="350" y="197"/>
                    <a:pt x="356" y="190"/>
                  </a:cubicBezTo>
                  <a:cubicBezTo>
                    <a:pt x="403" y="136"/>
                    <a:pt x="451" y="80"/>
                    <a:pt x="517" y="50"/>
                  </a:cubicBezTo>
                  <a:cubicBezTo>
                    <a:pt x="541" y="38"/>
                    <a:pt x="570" y="28"/>
                    <a:pt x="597" y="34"/>
                  </a:cubicBezTo>
                  <a:cubicBezTo>
                    <a:pt x="624" y="42"/>
                    <a:pt x="639" y="70"/>
                    <a:pt x="646" y="92"/>
                  </a:cubicBezTo>
                  <a:cubicBezTo>
                    <a:pt x="667" y="155"/>
                    <a:pt x="669" y="217"/>
                    <a:pt x="672" y="283"/>
                  </a:cubicBezTo>
                  <a:cubicBezTo>
                    <a:pt x="672" y="291"/>
                    <a:pt x="672" y="291"/>
                    <a:pt x="672" y="291"/>
                  </a:cubicBezTo>
                  <a:cubicBezTo>
                    <a:pt x="666" y="292"/>
                    <a:pt x="666" y="292"/>
                    <a:pt x="666" y="292"/>
                  </a:cubicBezTo>
                  <a:cubicBezTo>
                    <a:pt x="666" y="283"/>
                    <a:pt x="666" y="283"/>
                    <a:pt x="666" y="283"/>
                  </a:cubicBezTo>
                  <a:cubicBezTo>
                    <a:pt x="664" y="218"/>
                    <a:pt x="662" y="156"/>
                    <a:pt x="641" y="94"/>
                  </a:cubicBezTo>
                  <a:cubicBezTo>
                    <a:pt x="634" y="73"/>
                    <a:pt x="620" y="46"/>
                    <a:pt x="595" y="40"/>
                  </a:cubicBezTo>
                  <a:cubicBezTo>
                    <a:pt x="570" y="33"/>
                    <a:pt x="543" y="44"/>
                    <a:pt x="519" y="54"/>
                  </a:cubicBezTo>
                  <a:cubicBezTo>
                    <a:pt x="455" y="84"/>
                    <a:pt x="407" y="140"/>
                    <a:pt x="360" y="194"/>
                  </a:cubicBezTo>
                  <a:cubicBezTo>
                    <a:pt x="354" y="201"/>
                    <a:pt x="348" y="208"/>
                    <a:pt x="342" y="214"/>
                  </a:cubicBezTo>
                  <a:cubicBezTo>
                    <a:pt x="330" y="228"/>
                    <a:pt x="318" y="243"/>
                    <a:pt x="304" y="260"/>
                  </a:cubicBezTo>
                  <a:cubicBezTo>
                    <a:pt x="302" y="263"/>
                    <a:pt x="281" y="290"/>
                    <a:pt x="280" y="293"/>
                  </a:cubicBezTo>
                  <a:cubicBezTo>
                    <a:pt x="278" y="291"/>
                    <a:pt x="278" y="291"/>
                    <a:pt x="278" y="291"/>
                  </a:cubicBezTo>
                  <a:cubicBezTo>
                    <a:pt x="277" y="292"/>
                    <a:pt x="277" y="292"/>
                    <a:pt x="277" y="292"/>
                  </a:cubicBezTo>
                  <a:lnTo>
                    <a:pt x="277" y="29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2784" y="1893"/>
              <a:ext cx="1027" cy="228"/>
            </a:xfrm>
            <a:custGeom>
              <a:avLst/>
              <a:gdLst>
                <a:gd name="T0" fmla="*/ 1027 w 1027"/>
                <a:gd name="T1" fmla="*/ 228 h 228"/>
                <a:gd name="T2" fmla="*/ 879 w 1027"/>
                <a:gd name="T3" fmla="*/ 228 h 228"/>
                <a:gd name="T4" fmla="*/ 879 w 1027"/>
                <a:gd name="T5" fmla="*/ 11 h 228"/>
                <a:gd name="T6" fmla="*/ 67 w 1027"/>
                <a:gd name="T7" fmla="*/ 11 h 228"/>
                <a:gd name="T8" fmla="*/ 67 w 1027"/>
                <a:gd name="T9" fmla="*/ 228 h 228"/>
                <a:gd name="T10" fmla="*/ 0 w 1027"/>
                <a:gd name="T11" fmla="*/ 228 h 228"/>
                <a:gd name="T12" fmla="*/ 0 w 1027"/>
                <a:gd name="T13" fmla="*/ 219 h 228"/>
                <a:gd name="T14" fmla="*/ 57 w 1027"/>
                <a:gd name="T15" fmla="*/ 219 h 228"/>
                <a:gd name="T16" fmla="*/ 57 w 1027"/>
                <a:gd name="T17" fmla="*/ 0 h 228"/>
                <a:gd name="T18" fmla="*/ 887 w 1027"/>
                <a:gd name="T19" fmla="*/ 0 h 228"/>
                <a:gd name="T20" fmla="*/ 887 w 1027"/>
                <a:gd name="T21" fmla="*/ 219 h 228"/>
                <a:gd name="T22" fmla="*/ 1027 w 1027"/>
                <a:gd name="T23" fmla="*/ 219 h 228"/>
                <a:gd name="T24" fmla="*/ 1027 w 1027"/>
                <a:gd name="T2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7" h="228">
                  <a:moveTo>
                    <a:pt x="1027" y="228"/>
                  </a:moveTo>
                  <a:lnTo>
                    <a:pt x="879" y="228"/>
                  </a:lnTo>
                  <a:lnTo>
                    <a:pt x="879" y="11"/>
                  </a:lnTo>
                  <a:lnTo>
                    <a:pt x="67" y="11"/>
                  </a:lnTo>
                  <a:lnTo>
                    <a:pt x="67" y="228"/>
                  </a:lnTo>
                  <a:lnTo>
                    <a:pt x="0" y="228"/>
                  </a:lnTo>
                  <a:lnTo>
                    <a:pt x="0" y="219"/>
                  </a:lnTo>
                  <a:lnTo>
                    <a:pt x="57" y="219"/>
                  </a:lnTo>
                  <a:lnTo>
                    <a:pt x="57" y="0"/>
                  </a:lnTo>
                  <a:lnTo>
                    <a:pt x="887" y="0"/>
                  </a:lnTo>
                  <a:lnTo>
                    <a:pt x="887" y="219"/>
                  </a:lnTo>
                  <a:lnTo>
                    <a:pt x="1027" y="219"/>
                  </a:lnTo>
                  <a:lnTo>
                    <a:pt x="1027" y="22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3159" y="1948"/>
              <a:ext cx="183" cy="169"/>
            </a:xfrm>
            <a:custGeom>
              <a:avLst/>
              <a:gdLst>
                <a:gd name="T0" fmla="*/ 5 w 107"/>
                <a:gd name="T1" fmla="*/ 98 h 98"/>
                <a:gd name="T2" fmla="*/ 0 w 107"/>
                <a:gd name="T3" fmla="*/ 98 h 98"/>
                <a:gd name="T4" fmla="*/ 0 w 107"/>
                <a:gd name="T5" fmla="*/ 13 h 98"/>
                <a:gd name="T6" fmla="*/ 6 w 107"/>
                <a:gd name="T7" fmla="*/ 7 h 98"/>
                <a:gd name="T8" fmla="*/ 11 w 107"/>
                <a:gd name="T9" fmla="*/ 6 h 98"/>
                <a:gd name="T10" fmla="*/ 19 w 107"/>
                <a:gd name="T11" fmla="*/ 4 h 98"/>
                <a:gd name="T12" fmla="*/ 28 w 107"/>
                <a:gd name="T13" fmla="*/ 0 h 98"/>
                <a:gd name="T14" fmla="*/ 29 w 107"/>
                <a:gd name="T15" fmla="*/ 0 h 98"/>
                <a:gd name="T16" fmla="*/ 59 w 107"/>
                <a:gd name="T17" fmla="*/ 0 h 98"/>
                <a:gd name="T18" fmla="*/ 78 w 107"/>
                <a:gd name="T19" fmla="*/ 0 h 98"/>
                <a:gd name="T20" fmla="*/ 86 w 107"/>
                <a:gd name="T21" fmla="*/ 4 h 98"/>
                <a:gd name="T22" fmla="*/ 91 w 107"/>
                <a:gd name="T23" fmla="*/ 5 h 98"/>
                <a:gd name="T24" fmla="*/ 94 w 107"/>
                <a:gd name="T25" fmla="*/ 5 h 98"/>
                <a:gd name="T26" fmla="*/ 94 w 107"/>
                <a:gd name="T27" fmla="*/ 6 h 98"/>
                <a:gd name="T28" fmla="*/ 107 w 107"/>
                <a:gd name="T29" fmla="*/ 20 h 98"/>
                <a:gd name="T30" fmla="*/ 107 w 107"/>
                <a:gd name="T31" fmla="*/ 74 h 98"/>
                <a:gd name="T32" fmla="*/ 107 w 107"/>
                <a:gd name="T33" fmla="*/ 97 h 98"/>
                <a:gd name="T34" fmla="*/ 102 w 107"/>
                <a:gd name="T35" fmla="*/ 97 h 98"/>
                <a:gd name="T36" fmla="*/ 101 w 107"/>
                <a:gd name="T37" fmla="*/ 74 h 98"/>
                <a:gd name="T38" fmla="*/ 101 w 107"/>
                <a:gd name="T39" fmla="*/ 20 h 98"/>
                <a:gd name="T40" fmla="*/ 94 w 107"/>
                <a:gd name="T41" fmla="*/ 11 h 98"/>
                <a:gd name="T42" fmla="*/ 93 w 107"/>
                <a:gd name="T43" fmla="*/ 11 h 98"/>
                <a:gd name="T44" fmla="*/ 91 w 107"/>
                <a:gd name="T45" fmla="*/ 11 h 98"/>
                <a:gd name="T46" fmla="*/ 82 w 107"/>
                <a:gd name="T47" fmla="*/ 7 h 98"/>
                <a:gd name="T48" fmla="*/ 78 w 107"/>
                <a:gd name="T49" fmla="*/ 6 h 98"/>
                <a:gd name="T50" fmla="*/ 59 w 107"/>
                <a:gd name="T51" fmla="*/ 6 h 98"/>
                <a:gd name="T52" fmla="*/ 29 w 107"/>
                <a:gd name="T53" fmla="*/ 6 h 98"/>
                <a:gd name="T54" fmla="*/ 27 w 107"/>
                <a:gd name="T55" fmla="*/ 6 h 98"/>
                <a:gd name="T56" fmla="*/ 24 w 107"/>
                <a:gd name="T57" fmla="*/ 7 h 98"/>
                <a:gd name="T58" fmla="*/ 20 w 107"/>
                <a:gd name="T59" fmla="*/ 10 h 98"/>
                <a:gd name="T60" fmla="*/ 13 w 107"/>
                <a:gd name="T61" fmla="*/ 11 h 98"/>
                <a:gd name="T62" fmla="*/ 6 w 107"/>
                <a:gd name="T63" fmla="*/ 12 h 98"/>
                <a:gd name="T64" fmla="*/ 5 w 107"/>
                <a:gd name="T65" fmla="*/ 12 h 98"/>
                <a:gd name="T66" fmla="*/ 5 w 107"/>
                <a:gd name="T67" fmla="*/ 13 h 98"/>
                <a:gd name="T68" fmla="*/ 5 w 107"/>
                <a:gd name="T6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98">
                  <a:moveTo>
                    <a:pt x="5" y="9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0" y="65"/>
                    <a:pt x="0" y="46"/>
                    <a:pt x="0" y="13"/>
                  </a:cubicBezTo>
                  <a:cubicBezTo>
                    <a:pt x="0" y="11"/>
                    <a:pt x="1" y="7"/>
                    <a:pt x="6" y="7"/>
                  </a:cubicBezTo>
                  <a:cubicBezTo>
                    <a:pt x="8" y="6"/>
                    <a:pt x="10" y="6"/>
                    <a:pt x="11" y="6"/>
                  </a:cubicBezTo>
                  <a:cubicBezTo>
                    <a:pt x="14" y="5"/>
                    <a:pt x="16" y="4"/>
                    <a:pt x="19" y="4"/>
                  </a:cubicBezTo>
                  <a:cubicBezTo>
                    <a:pt x="21" y="0"/>
                    <a:pt x="2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9" y="0"/>
                    <a:pt x="49" y="0"/>
                    <a:pt x="59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1"/>
                    <a:pt x="86" y="4"/>
                  </a:cubicBezTo>
                  <a:cubicBezTo>
                    <a:pt x="87" y="5"/>
                    <a:pt x="89" y="5"/>
                    <a:pt x="91" y="5"/>
                  </a:cubicBezTo>
                  <a:cubicBezTo>
                    <a:pt x="92" y="5"/>
                    <a:pt x="93" y="5"/>
                    <a:pt x="94" y="5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7"/>
                    <a:pt x="107" y="8"/>
                    <a:pt x="107" y="20"/>
                  </a:cubicBezTo>
                  <a:cubicBezTo>
                    <a:pt x="107" y="74"/>
                    <a:pt x="107" y="74"/>
                    <a:pt x="107" y="74"/>
                  </a:cubicBezTo>
                  <a:cubicBezTo>
                    <a:pt x="107" y="81"/>
                    <a:pt x="107" y="86"/>
                    <a:pt x="107" y="97"/>
                  </a:cubicBezTo>
                  <a:cubicBezTo>
                    <a:pt x="102" y="97"/>
                    <a:pt x="102" y="97"/>
                    <a:pt x="102" y="97"/>
                  </a:cubicBezTo>
                  <a:cubicBezTo>
                    <a:pt x="101" y="86"/>
                    <a:pt x="101" y="81"/>
                    <a:pt x="101" y="74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2"/>
                    <a:pt x="101" y="12"/>
                    <a:pt x="94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88" y="10"/>
                    <a:pt x="84" y="10"/>
                    <a:pt x="82" y="7"/>
                  </a:cubicBezTo>
                  <a:cubicBezTo>
                    <a:pt x="81" y="6"/>
                    <a:pt x="80" y="6"/>
                    <a:pt x="78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49" y="6"/>
                    <a:pt x="39" y="6"/>
                    <a:pt x="29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4" y="5"/>
                    <a:pt x="24" y="5"/>
                    <a:pt x="24" y="7"/>
                  </a:cubicBezTo>
                  <a:cubicBezTo>
                    <a:pt x="24" y="8"/>
                    <a:pt x="23" y="10"/>
                    <a:pt x="20" y="10"/>
                  </a:cubicBezTo>
                  <a:cubicBezTo>
                    <a:pt x="17" y="10"/>
                    <a:pt x="15" y="10"/>
                    <a:pt x="13" y="11"/>
                  </a:cubicBezTo>
                  <a:cubicBezTo>
                    <a:pt x="11" y="11"/>
                    <a:pt x="9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46"/>
                    <a:pt x="5" y="65"/>
                    <a:pt x="5" y="9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0"/>
            <p:cNvSpPr>
              <a:spLocks noEditPoints="1"/>
            </p:cNvSpPr>
            <p:nvPr/>
          </p:nvSpPr>
          <p:spPr bwMode="auto">
            <a:xfrm>
              <a:off x="2647" y="1656"/>
              <a:ext cx="1226" cy="229"/>
            </a:xfrm>
            <a:custGeom>
              <a:avLst/>
              <a:gdLst>
                <a:gd name="T0" fmla="*/ 67 w 716"/>
                <a:gd name="T1" fmla="*/ 112 h 133"/>
                <a:gd name="T2" fmla="*/ 49 w 716"/>
                <a:gd name="T3" fmla="*/ 101 h 133"/>
                <a:gd name="T4" fmla="*/ 30 w 716"/>
                <a:gd name="T5" fmla="*/ 86 h 133"/>
                <a:gd name="T6" fmla="*/ 11 w 716"/>
                <a:gd name="T7" fmla="*/ 53 h 133"/>
                <a:gd name="T8" fmla="*/ 25 w 716"/>
                <a:gd name="T9" fmla="*/ 52 h 133"/>
                <a:gd name="T10" fmla="*/ 36 w 716"/>
                <a:gd name="T11" fmla="*/ 52 h 133"/>
                <a:gd name="T12" fmla="*/ 45 w 716"/>
                <a:gd name="T13" fmla="*/ 52 h 133"/>
                <a:gd name="T14" fmla="*/ 55 w 716"/>
                <a:gd name="T15" fmla="*/ 54 h 133"/>
                <a:gd name="T16" fmla="*/ 72 w 716"/>
                <a:gd name="T17" fmla="*/ 60 h 133"/>
                <a:gd name="T18" fmla="*/ 73 w 716"/>
                <a:gd name="T19" fmla="*/ 56 h 133"/>
                <a:gd name="T20" fmla="*/ 93 w 716"/>
                <a:gd name="T21" fmla="*/ 56 h 133"/>
                <a:gd name="T22" fmla="*/ 127 w 716"/>
                <a:gd name="T23" fmla="*/ 62 h 133"/>
                <a:gd name="T24" fmla="*/ 150 w 716"/>
                <a:gd name="T25" fmla="*/ 62 h 133"/>
                <a:gd name="T26" fmla="*/ 173 w 716"/>
                <a:gd name="T27" fmla="*/ 48 h 133"/>
                <a:gd name="T28" fmla="*/ 178 w 716"/>
                <a:gd name="T29" fmla="*/ 19 h 133"/>
                <a:gd name="T30" fmla="*/ 190 w 716"/>
                <a:gd name="T31" fmla="*/ 11 h 133"/>
                <a:gd name="T32" fmla="*/ 207 w 716"/>
                <a:gd name="T33" fmla="*/ 2 h 133"/>
                <a:gd name="T34" fmla="*/ 211 w 716"/>
                <a:gd name="T35" fmla="*/ 23 h 133"/>
                <a:gd name="T36" fmla="*/ 496 w 716"/>
                <a:gd name="T37" fmla="*/ 27 h 133"/>
                <a:gd name="T38" fmla="*/ 516 w 716"/>
                <a:gd name="T39" fmla="*/ 8 h 133"/>
                <a:gd name="T40" fmla="*/ 530 w 716"/>
                <a:gd name="T41" fmla="*/ 10 h 133"/>
                <a:gd name="T42" fmla="*/ 536 w 716"/>
                <a:gd name="T43" fmla="*/ 28 h 133"/>
                <a:gd name="T44" fmla="*/ 561 w 716"/>
                <a:gd name="T45" fmla="*/ 62 h 133"/>
                <a:gd name="T46" fmla="*/ 612 w 716"/>
                <a:gd name="T47" fmla="*/ 56 h 133"/>
                <a:gd name="T48" fmla="*/ 622 w 716"/>
                <a:gd name="T49" fmla="*/ 64 h 133"/>
                <a:gd name="T50" fmla="*/ 635 w 716"/>
                <a:gd name="T51" fmla="*/ 59 h 133"/>
                <a:gd name="T52" fmla="*/ 649 w 716"/>
                <a:gd name="T53" fmla="*/ 63 h 133"/>
                <a:gd name="T54" fmla="*/ 662 w 716"/>
                <a:gd name="T55" fmla="*/ 61 h 133"/>
                <a:gd name="T56" fmla="*/ 678 w 716"/>
                <a:gd name="T57" fmla="*/ 56 h 133"/>
                <a:gd name="T58" fmla="*/ 691 w 716"/>
                <a:gd name="T59" fmla="*/ 54 h 133"/>
                <a:gd name="T60" fmla="*/ 702 w 716"/>
                <a:gd name="T61" fmla="*/ 52 h 133"/>
                <a:gd name="T62" fmla="*/ 714 w 716"/>
                <a:gd name="T63" fmla="*/ 60 h 133"/>
                <a:gd name="T64" fmla="*/ 684 w 716"/>
                <a:gd name="T65" fmla="*/ 90 h 133"/>
                <a:gd name="T66" fmla="*/ 653 w 716"/>
                <a:gd name="T67" fmla="*/ 108 h 133"/>
                <a:gd name="T68" fmla="*/ 601 w 716"/>
                <a:gd name="T69" fmla="*/ 133 h 133"/>
                <a:gd name="T70" fmla="*/ 599 w 716"/>
                <a:gd name="T71" fmla="*/ 128 h 133"/>
                <a:gd name="T72" fmla="*/ 652 w 716"/>
                <a:gd name="T73" fmla="*/ 103 h 133"/>
                <a:gd name="T74" fmla="*/ 691 w 716"/>
                <a:gd name="T75" fmla="*/ 78 h 133"/>
                <a:gd name="T76" fmla="*/ 701 w 716"/>
                <a:gd name="T77" fmla="*/ 58 h 133"/>
                <a:gd name="T78" fmla="*/ 683 w 716"/>
                <a:gd name="T79" fmla="*/ 57 h 133"/>
                <a:gd name="T80" fmla="*/ 657 w 716"/>
                <a:gd name="T81" fmla="*/ 64 h 133"/>
                <a:gd name="T82" fmla="*/ 637 w 716"/>
                <a:gd name="T83" fmla="*/ 70 h 133"/>
                <a:gd name="T84" fmla="*/ 616 w 716"/>
                <a:gd name="T85" fmla="*/ 63 h 133"/>
                <a:gd name="T86" fmla="*/ 606 w 716"/>
                <a:gd name="T87" fmla="*/ 66 h 133"/>
                <a:gd name="T88" fmla="*/ 562 w 716"/>
                <a:gd name="T89" fmla="*/ 67 h 133"/>
                <a:gd name="T90" fmla="*/ 530 w 716"/>
                <a:gd name="T91" fmla="*/ 26 h 133"/>
                <a:gd name="T92" fmla="*/ 518 w 716"/>
                <a:gd name="T93" fmla="*/ 15 h 133"/>
                <a:gd name="T94" fmla="*/ 508 w 716"/>
                <a:gd name="T95" fmla="*/ 21 h 133"/>
                <a:gd name="T96" fmla="*/ 220 w 716"/>
                <a:gd name="T97" fmla="*/ 32 h 133"/>
                <a:gd name="T98" fmla="*/ 206 w 716"/>
                <a:gd name="T99" fmla="*/ 15 h 133"/>
                <a:gd name="T100" fmla="*/ 193 w 716"/>
                <a:gd name="T101" fmla="*/ 16 h 133"/>
                <a:gd name="T102" fmla="*/ 182 w 716"/>
                <a:gd name="T103" fmla="*/ 30 h 133"/>
                <a:gd name="T104" fmla="*/ 152 w 716"/>
                <a:gd name="T105" fmla="*/ 67 h 133"/>
                <a:gd name="T106" fmla="*/ 108 w 716"/>
                <a:gd name="T107" fmla="*/ 66 h 133"/>
                <a:gd name="T108" fmla="*/ 96 w 716"/>
                <a:gd name="T109" fmla="*/ 60 h 133"/>
                <a:gd name="T110" fmla="*/ 80 w 716"/>
                <a:gd name="T111" fmla="*/ 68 h 133"/>
                <a:gd name="T112" fmla="*/ 56 w 716"/>
                <a:gd name="T113" fmla="*/ 64 h 133"/>
                <a:gd name="T114" fmla="*/ 33 w 716"/>
                <a:gd name="T115" fmla="*/ 57 h 133"/>
                <a:gd name="T116" fmla="*/ 19 w 716"/>
                <a:gd name="T117" fmla="*/ 54 h 133"/>
                <a:gd name="T118" fmla="*/ 6 w 716"/>
                <a:gd name="T119" fmla="*/ 67 h 133"/>
                <a:gd name="T120" fmla="*/ 37 w 716"/>
                <a:gd name="T121" fmla="*/ 86 h 133"/>
                <a:gd name="T122" fmla="*/ 56 w 716"/>
                <a:gd name="T12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6" h="133">
                  <a:moveTo>
                    <a:pt x="113" y="13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03" y="130"/>
                    <a:pt x="94" y="126"/>
                    <a:pt x="85" y="122"/>
                  </a:cubicBezTo>
                  <a:cubicBezTo>
                    <a:pt x="83" y="121"/>
                    <a:pt x="81" y="120"/>
                    <a:pt x="80" y="119"/>
                  </a:cubicBezTo>
                  <a:cubicBezTo>
                    <a:pt x="76" y="117"/>
                    <a:pt x="73" y="115"/>
                    <a:pt x="69" y="114"/>
                  </a:cubicBezTo>
                  <a:cubicBezTo>
                    <a:pt x="67" y="114"/>
                    <a:pt x="67" y="114"/>
                    <a:pt x="67" y="114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12"/>
                    <a:pt x="67" y="112"/>
                    <a:pt x="65" y="111"/>
                  </a:cubicBezTo>
                  <a:cubicBezTo>
                    <a:pt x="64" y="111"/>
                    <a:pt x="62" y="110"/>
                    <a:pt x="60" y="10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57" y="108"/>
                    <a:pt x="55" y="107"/>
                    <a:pt x="55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2"/>
                    <a:pt x="51" y="102"/>
                    <a:pt x="49" y="101"/>
                  </a:cubicBezTo>
                  <a:cubicBezTo>
                    <a:pt x="47" y="100"/>
                    <a:pt x="44" y="99"/>
                    <a:pt x="43" y="96"/>
                  </a:cubicBezTo>
                  <a:cubicBezTo>
                    <a:pt x="43" y="96"/>
                    <a:pt x="42" y="96"/>
                    <a:pt x="42" y="96"/>
                  </a:cubicBezTo>
                  <a:cubicBezTo>
                    <a:pt x="39" y="96"/>
                    <a:pt x="38" y="93"/>
                    <a:pt x="37" y="92"/>
                  </a:cubicBezTo>
                  <a:cubicBezTo>
                    <a:pt x="37" y="92"/>
                    <a:pt x="37" y="91"/>
                    <a:pt x="37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5" y="91"/>
                    <a:pt x="33" y="91"/>
                    <a:pt x="31" y="89"/>
                  </a:cubicBezTo>
                  <a:cubicBezTo>
                    <a:pt x="31" y="88"/>
                    <a:pt x="30" y="87"/>
                    <a:pt x="30" y="86"/>
                  </a:cubicBezTo>
                  <a:cubicBezTo>
                    <a:pt x="25" y="84"/>
                    <a:pt x="21" y="82"/>
                    <a:pt x="16" y="80"/>
                  </a:cubicBezTo>
                  <a:cubicBezTo>
                    <a:pt x="13" y="78"/>
                    <a:pt x="10" y="76"/>
                    <a:pt x="7" y="75"/>
                  </a:cubicBezTo>
                  <a:cubicBezTo>
                    <a:pt x="4" y="74"/>
                    <a:pt x="2" y="71"/>
                    <a:pt x="1" y="68"/>
                  </a:cubicBezTo>
                  <a:cubicBezTo>
                    <a:pt x="0" y="67"/>
                    <a:pt x="0" y="65"/>
                    <a:pt x="1" y="63"/>
                  </a:cubicBezTo>
                  <a:cubicBezTo>
                    <a:pt x="2" y="62"/>
                    <a:pt x="3" y="61"/>
                    <a:pt x="6" y="62"/>
                  </a:cubicBezTo>
                  <a:cubicBezTo>
                    <a:pt x="5" y="59"/>
                    <a:pt x="7" y="57"/>
                    <a:pt x="8" y="56"/>
                  </a:cubicBezTo>
                  <a:cubicBezTo>
                    <a:pt x="9" y="55"/>
                    <a:pt x="10" y="54"/>
                    <a:pt x="11" y="53"/>
                  </a:cubicBezTo>
                  <a:cubicBezTo>
                    <a:pt x="13" y="52"/>
                    <a:pt x="14" y="52"/>
                    <a:pt x="13" y="51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8"/>
                    <a:pt x="16" y="47"/>
                    <a:pt x="17" y="47"/>
                  </a:cubicBezTo>
                  <a:cubicBezTo>
                    <a:pt x="18" y="47"/>
                    <a:pt x="21" y="47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5" y="50"/>
                    <a:pt x="25" y="52"/>
                  </a:cubicBezTo>
                  <a:cubicBezTo>
                    <a:pt x="26" y="53"/>
                    <a:pt x="25" y="53"/>
                    <a:pt x="25" y="54"/>
                  </a:cubicBezTo>
                  <a:cubicBezTo>
                    <a:pt x="26" y="54"/>
                    <a:pt x="26" y="54"/>
                    <a:pt x="27" y="54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0"/>
                    <a:pt x="29" y="49"/>
                    <a:pt x="30" y="49"/>
                  </a:cubicBezTo>
                  <a:cubicBezTo>
                    <a:pt x="32" y="48"/>
                    <a:pt x="34" y="48"/>
                    <a:pt x="35" y="5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7" y="53"/>
                    <a:pt x="38" y="55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0" y="58"/>
                    <a:pt x="41" y="58"/>
                    <a:pt x="41" y="58"/>
                  </a:cubicBezTo>
                  <a:cubicBezTo>
                    <a:pt x="41" y="58"/>
                    <a:pt x="41" y="57"/>
                    <a:pt x="41" y="56"/>
                  </a:cubicBezTo>
                  <a:cubicBezTo>
                    <a:pt x="41" y="55"/>
                    <a:pt x="41" y="54"/>
                    <a:pt x="42" y="53"/>
                  </a:cubicBezTo>
                  <a:cubicBezTo>
                    <a:pt x="42" y="52"/>
                    <a:pt x="43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7" y="52"/>
                    <a:pt x="49" y="53"/>
                    <a:pt x="49" y="55"/>
                  </a:cubicBezTo>
                  <a:cubicBezTo>
                    <a:pt x="50" y="57"/>
                    <a:pt x="50" y="58"/>
                    <a:pt x="51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60"/>
                    <a:pt x="51" y="59"/>
                    <a:pt x="52" y="59"/>
                  </a:cubicBezTo>
                  <a:cubicBezTo>
                    <a:pt x="52" y="58"/>
                    <a:pt x="52" y="57"/>
                    <a:pt x="52" y="56"/>
                  </a:cubicBezTo>
                  <a:cubicBezTo>
                    <a:pt x="53" y="55"/>
                    <a:pt x="53" y="55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8" y="54"/>
                    <a:pt x="59" y="56"/>
                    <a:pt x="59" y="57"/>
                  </a:cubicBezTo>
                  <a:cubicBezTo>
                    <a:pt x="61" y="58"/>
                    <a:pt x="61" y="60"/>
                    <a:pt x="62" y="61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3"/>
                    <a:pt x="64" y="63"/>
                    <a:pt x="64" y="63"/>
                  </a:cubicBezTo>
                  <a:cubicBezTo>
                    <a:pt x="63" y="59"/>
                    <a:pt x="66" y="57"/>
                    <a:pt x="67" y="57"/>
                  </a:cubicBezTo>
                  <a:cubicBezTo>
                    <a:pt x="67" y="57"/>
                    <a:pt x="68" y="57"/>
                    <a:pt x="68" y="57"/>
                  </a:cubicBezTo>
                  <a:cubicBezTo>
                    <a:pt x="69" y="57"/>
                    <a:pt x="71" y="57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1"/>
                    <a:pt x="73" y="61"/>
                  </a:cubicBezTo>
                  <a:cubicBezTo>
                    <a:pt x="74" y="63"/>
                    <a:pt x="75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3"/>
                    <a:pt x="75" y="62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2" y="59"/>
                    <a:pt x="83" y="61"/>
                    <a:pt x="85" y="63"/>
                  </a:cubicBezTo>
                  <a:cubicBezTo>
                    <a:pt x="85" y="63"/>
                    <a:pt x="86" y="64"/>
                    <a:pt x="86" y="64"/>
                  </a:cubicBezTo>
                  <a:cubicBezTo>
                    <a:pt x="87" y="65"/>
                    <a:pt x="90" y="66"/>
                    <a:pt x="92" y="66"/>
                  </a:cubicBezTo>
                  <a:cubicBezTo>
                    <a:pt x="92" y="66"/>
                    <a:pt x="92" y="65"/>
                    <a:pt x="91" y="65"/>
                  </a:cubicBezTo>
                  <a:cubicBezTo>
                    <a:pt x="91" y="64"/>
                    <a:pt x="91" y="63"/>
                    <a:pt x="91" y="61"/>
                  </a:cubicBezTo>
                  <a:cubicBezTo>
                    <a:pt x="90" y="59"/>
                    <a:pt x="91" y="57"/>
                    <a:pt x="93" y="56"/>
                  </a:cubicBezTo>
                  <a:cubicBezTo>
                    <a:pt x="94" y="55"/>
                    <a:pt x="94" y="55"/>
                    <a:pt x="94" y="55"/>
                  </a:cubicBezTo>
                  <a:cubicBezTo>
                    <a:pt x="95" y="54"/>
                    <a:pt x="96" y="54"/>
                    <a:pt x="97" y="54"/>
                  </a:cubicBezTo>
                  <a:cubicBezTo>
                    <a:pt x="99" y="54"/>
                    <a:pt x="100" y="55"/>
                    <a:pt x="101" y="57"/>
                  </a:cubicBezTo>
                  <a:cubicBezTo>
                    <a:pt x="101" y="57"/>
                    <a:pt x="101" y="57"/>
                    <a:pt x="101" y="57"/>
                  </a:cubicBezTo>
                  <a:cubicBezTo>
                    <a:pt x="104" y="55"/>
                    <a:pt x="107" y="55"/>
                    <a:pt x="108" y="57"/>
                  </a:cubicBezTo>
                  <a:cubicBezTo>
                    <a:pt x="109" y="58"/>
                    <a:pt x="109" y="59"/>
                    <a:pt x="109" y="61"/>
                  </a:cubicBezTo>
                  <a:cubicBezTo>
                    <a:pt x="115" y="61"/>
                    <a:pt x="121" y="62"/>
                    <a:pt x="127" y="62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8" y="63"/>
                    <a:pt x="138" y="62"/>
                    <a:pt x="138" y="62"/>
                  </a:cubicBezTo>
                  <a:cubicBezTo>
                    <a:pt x="139" y="60"/>
                    <a:pt x="141" y="59"/>
                    <a:pt x="141" y="59"/>
                  </a:cubicBezTo>
                  <a:cubicBezTo>
                    <a:pt x="142" y="59"/>
                    <a:pt x="143" y="60"/>
                    <a:pt x="143" y="60"/>
                  </a:cubicBezTo>
                  <a:cubicBezTo>
                    <a:pt x="144" y="59"/>
                    <a:pt x="145" y="58"/>
                    <a:pt x="146" y="58"/>
                  </a:cubicBezTo>
                  <a:cubicBezTo>
                    <a:pt x="148" y="58"/>
                    <a:pt x="150" y="61"/>
                    <a:pt x="151" y="62"/>
                  </a:cubicBezTo>
                  <a:cubicBezTo>
                    <a:pt x="151" y="62"/>
                    <a:pt x="150" y="62"/>
                    <a:pt x="150" y="62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2" y="65"/>
                    <a:pt x="152" y="65"/>
                    <a:pt x="152" y="65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2" y="62"/>
                    <a:pt x="152" y="62"/>
                    <a:pt x="152" y="62"/>
                  </a:cubicBezTo>
                  <a:cubicBezTo>
                    <a:pt x="157" y="62"/>
                    <a:pt x="160" y="61"/>
                    <a:pt x="163" y="58"/>
                  </a:cubicBezTo>
                  <a:cubicBezTo>
                    <a:pt x="167" y="54"/>
                    <a:pt x="170" y="51"/>
                    <a:pt x="173" y="48"/>
                  </a:cubicBezTo>
                  <a:cubicBezTo>
                    <a:pt x="173" y="47"/>
                    <a:pt x="173" y="47"/>
                    <a:pt x="173" y="47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5" y="44"/>
                    <a:pt x="175" y="42"/>
                    <a:pt x="176" y="40"/>
                  </a:cubicBezTo>
                  <a:cubicBezTo>
                    <a:pt x="177" y="37"/>
                    <a:pt x="178" y="34"/>
                    <a:pt x="177" y="31"/>
                  </a:cubicBezTo>
                  <a:cubicBezTo>
                    <a:pt x="177" y="31"/>
                    <a:pt x="177" y="30"/>
                    <a:pt x="177" y="29"/>
                  </a:cubicBezTo>
                  <a:cubicBezTo>
                    <a:pt x="176" y="27"/>
                    <a:pt x="175" y="24"/>
                    <a:pt x="178" y="20"/>
                  </a:cubicBezTo>
                  <a:cubicBezTo>
                    <a:pt x="178" y="20"/>
                    <a:pt x="178" y="19"/>
                    <a:pt x="178" y="19"/>
                  </a:cubicBezTo>
                  <a:cubicBezTo>
                    <a:pt x="178" y="17"/>
                    <a:pt x="178" y="15"/>
                    <a:pt x="181" y="13"/>
                  </a:cubicBezTo>
                  <a:cubicBezTo>
                    <a:pt x="181" y="13"/>
                    <a:pt x="181" y="13"/>
                    <a:pt x="181" y="12"/>
                  </a:cubicBezTo>
                  <a:cubicBezTo>
                    <a:pt x="181" y="12"/>
                    <a:pt x="181" y="11"/>
                    <a:pt x="181" y="11"/>
                  </a:cubicBezTo>
                  <a:cubicBezTo>
                    <a:pt x="181" y="7"/>
                    <a:pt x="183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6" y="6"/>
                    <a:pt x="188" y="6"/>
                    <a:pt x="188" y="7"/>
                  </a:cubicBezTo>
                  <a:cubicBezTo>
                    <a:pt x="190" y="8"/>
                    <a:pt x="190" y="10"/>
                    <a:pt x="190" y="11"/>
                  </a:cubicBezTo>
                  <a:cubicBezTo>
                    <a:pt x="189" y="11"/>
                    <a:pt x="189" y="11"/>
                    <a:pt x="189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0" y="12"/>
                    <a:pt x="190" y="12"/>
                  </a:cubicBezTo>
                  <a:cubicBezTo>
                    <a:pt x="190" y="12"/>
                    <a:pt x="191" y="11"/>
                    <a:pt x="192" y="11"/>
                  </a:cubicBezTo>
                  <a:cubicBezTo>
                    <a:pt x="194" y="10"/>
                    <a:pt x="195" y="8"/>
                    <a:pt x="196" y="5"/>
                  </a:cubicBezTo>
                  <a:cubicBezTo>
                    <a:pt x="197" y="2"/>
                    <a:pt x="199" y="1"/>
                    <a:pt x="202" y="1"/>
                  </a:cubicBezTo>
                  <a:cubicBezTo>
                    <a:pt x="204" y="1"/>
                    <a:pt x="206" y="1"/>
                    <a:pt x="207" y="2"/>
                  </a:cubicBezTo>
                  <a:cubicBezTo>
                    <a:pt x="211" y="4"/>
                    <a:pt x="213" y="11"/>
                    <a:pt x="211" y="16"/>
                  </a:cubicBezTo>
                  <a:cubicBezTo>
                    <a:pt x="211" y="17"/>
                    <a:pt x="211" y="17"/>
                    <a:pt x="211" y="18"/>
                  </a:cubicBezTo>
                  <a:cubicBezTo>
                    <a:pt x="210" y="19"/>
                    <a:pt x="210" y="20"/>
                    <a:pt x="210" y="20"/>
                  </a:cubicBezTo>
                  <a:cubicBezTo>
                    <a:pt x="209" y="21"/>
                    <a:pt x="209" y="22"/>
                    <a:pt x="209" y="22"/>
                  </a:cubicBezTo>
                  <a:cubicBezTo>
                    <a:pt x="209" y="22"/>
                    <a:pt x="209" y="23"/>
                    <a:pt x="209" y="23"/>
                  </a:cubicBezTo>
                  <a:cubicBezTo>
                    <a:pt x="209" y="23"/>
                    <a:pt x="209" y="23"/>
                    <a:pt x="209" y="23"/>
                  </a:cubicBezTo>
                  <a:cubicBezTo>
                    <a:pt x="211" y="23"/>
                    <a:pt x="211" y="23"/>
                    <a:pt x="211" y="2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12" y="28"/>
                    <a:pt x="213" y="28"/>
                    <a:pt x="214" y="28"/>
                  </a:cubicBezTo>
                  <a:cubicBezTo>
                    <a:pt x="215" y="28"/>
                    <a:pt x="216" y="28"/>
                    <a:pt x="217" y="27"/>
                  </a:cubicBezTo>
                  <a:cubicBezTo>
                    <a:pt x="218" y="27"/>
                    <a:pt x="219" y="27"/>
                    <a:pt x="220" y="27"/>
                  </a:cubicBezTo>
                  <a:cubicBezTo>
                    <a:pt x="275" y="27"/>
                    <a:pt x="329" y="27"/>
                    <a:pt x="384" y="27"/>
                  </a:cubicBezTo>
                  <a:cubicBezTo>
                    <a:pt x="420" y="27"/>
                    <a:pt x="456" y="27"/>
                    <a:pt x="492" y="27"/>
                  </a:cubicBezTo>
                  <a:cubicBezTo>
                    <a:pt x="493" y="27"/>
                    <a:pt x="495" y="27"/>
                    <a:pt x="496" y="27"/>
                  </a:cubicBezTo>
                  <a:cubicBezTo>
                    <a:pt x="497" y="27"/>
                    <a:pt x="498" y="27"/>
                    <a:pt x="499" y="27"/>
                  </a:cubicBezTo>
                  <a:cubicBezTo>
                    <a:pt x="499" y="27"/>
                    <a:pt x="499" y="27"/>
                    <a:pt x="499" y="27"/>
                  </a:cubicBezTo>
                  <a:cubicBezTo>
                    <a:pt x="499" y="24"/>
                    <a:pt x="501" y="23"/>
                    <a:pt x="503" y="22"/>
                  </a:cubicBezTo>
                  <a:cubicBezTo>
                    <a:pt x="502" y="20"/>
                    <a:pt x="501" y="18"/>
                    <a:pt x="500" y="16"/>
                  </a:cubicBezTo>
                  <a:cubicBezTo>
                    <a:pt x="498" y="11"/>
                    <a:pt x="499" y="6"/>
                    <a:pt x="503" y="3"/>
                  </a:cubicBezTo>
                  <a:cubicBezTo>
                    <a:pt x="506" y="0"/>
                    <a:pt x="508" y="0"/>
                    <a:pt x="511" y="1"/>
                  </a:cubicBezTo>
                  <a:cubicBezTo>
                    <a:pt x="515" y="2"/>
                    <a:pt x="517" y="5"/>
                    <a:pt x="516" y="8"/>
                  </a:cubicBezTo>
                  <a:cubicBezTo>
                    <a:pt x="516" y="8"/>
                    <a:pt x="516" y="9"/>
                    <a:pt x="516" y="9"/>
                  </a:cubicBezTo>
                  <a:cubicBezTo>
                    <a:pt x="517" y="9"/>
                    <a:pt x="517" y="9"/>
                    <a:pt x="517" y="9"/>
                  </a:cubicBezTo>
                  <a:cubicBezTo>
                    <a:pt x="519" y="9"/>
                    <a:pt x="520" y="10"/>
                    <a:pt x="521" y="11"/>
                  </a:cubicBezTo>
                  <a:cubicBezTo>
                    <a:pt x="521" y="10"/>
                    <a:pt x="521" y="10"/>
                    <a:pt x="521" y="9"/>
                  </a:cubicBezTo>
                  <a:cubicBezTo>
                    <a:pt x="521" y="7"/>
                    <a:pt x="523" y="5"/>
                    <a:pt x="526" y="5"/>
                  </a:cubicBezTo>
                  <a:cubicBezTo>
                    <a:pt x="528" y="5"/>
                    <a:pt x="529" y="6"/>
                    <a:pt x="529" y="6"/>
                  </a:cubicBezTo>
                  <a:cubicBezTo>
                    <a:pt x="531" y="8"/>
                    <a:pt x="530" y="9"/>
                    <a:pt x="530" y="10"/>
                  </a:cubicBezTo>
                  <a:cubicBezTo>
                    <a:pt x="530" y="11"/>
                    <a:pt x="530" y="11"/>
                    <a:pt x="530" y="12"/>
                  </a:cubicBezTo>
                  <a:cubicBezTo>
                    <a:pt x="530" y="12"/>
                    <a:pt x="530" y="13"/>
                    <a:pt x="530" y="13"/>
                  </a:cubicBezTo>
                  <a:cubicBezTo>
                    <a:pt x="531" y="13"/>
                    <a:pt x="534" y="13"/>
                    <a:pt x="534" y="17"/>
                  </a:cubicBezTo>
                  <a:cubicBezTo>
                    <a:pt x="534" y="18"/>
                    <a:pt x="534" y="19"/>
                    <a:pt x="534" y="20"/>
                  </a:cubicBezTo>
                  <a:cubicBezTo>
                    <a:pt x="534" y="22"/>
                    <a:pt x="534" y="22"/>
                    <a:pt x="535" y="23"/>
                  </a:cubicBezTo>
                  <a:cubicBezTo>
                    <a:pt x="536" y="23"/>
                    <a:pt x="536" y="24"/>
                    <a:pt x="536" y="25"/>
                  </a:cubicBezTo>
                  <a:cubicBezTo>
                    <a:pt x="536" y="26"/>
                    <a:pt x="536" y="27"/>
                    <a:pt x="536" y="28"/>
                  </a:cubicBezTo>
                  <a:cubicBezTo>
                    <a:pt x="534" y="30"/>
                    <a:pt x="534" y="32"/>
                    <a:pt x="535" y="36"/>
                  </a:cubicBezTo>
                  <a:cubicBezTo>
                    <a:pt x="535" y="37"/>
                    <a:pt x="535" y="38"/>
                    <a:pt x="536" y="39"/>
                  </a:cubicBezTo>
                  <a:cubicBezTo>
                    <a:pt x="537" y="49"/>
                    <a:pt x="544" y="54"/>
                    <a:pt x="551" y="60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3" y="62"/>
                    <a:pt x="554" y="62"/>
                    <a:pt x="556" y="62"/>
                  </a:cubicBezTo>
                  <a:cubicBezTo>
                    <a:pt x="557" y="62"/>
                    <a:pt x="558" y="62"/>
                    <a:pt x="559" y="62"/>
                  </a:cubicBezTo>
                  <a:cubicBezTo>
                    <a:pt x="559" y="62"/>
                    <a:pt x="560" y="62"/>
                    <a:pt x="561" y="62"/>
                  </a:cubicBezTo>
                  <a:cubicBezTo>
                    <a:pt x="561" y="62"/>
                    <a:pt x="561" y="61"/>
                    <a:pt x="561" y="61"/>
                  </a:cubicBezTo>
                  <a:cubicBezTo>
                    <a:pt x="562" y="60"/>
                    <a:pt x="563" y="57"/>
                    <a:pt x="569" y="59"/>
                  </a:cubicBezTo>
                  <a:cubicBezTo>
                    <a:pt x="569" y="60"/>
                    <a:pt x="570" y="60"/>
                    <a:pt x="571" y="60"/>
                  </a:cubicBezTo>
                  <a:cubicBezTo>
                    <a:pt x="572" y="61"/>
                    <a:pt x="574" y="62"/>
                    <a:pt x="575" y="62"/>
                  </a:cubicBezTo>
                  <a:cubicBezTo>
                    <a:pt x="584" y="62"/>
                    <a:pt x="595" y="61"/>
                    <a:pt x="605" y="60"/>
                  </a:cubicBezTo>
                  <a:cubicBezTo>
                    <a:pt x="605" y="58"/>
                    <a:pt x="605" y="57"/>
                    <a:pt x="606" y="56"/>
                  </a:cubicBezTo>
                  <a:cubicBezTo>
                    <a:pt x="607" y="55"/>
                    <a:pt x="609" y="54"/>
                    <a:pt x="612" y="56"/>
                  </a:cubicBezTo>
                  <a:cubicBezTo>
                    <a:pt x="613" y="56"/>
                    <a:pt x="613" y="56"/>
                    <a:pt x="613" y="56"/>
                  </a:cubicBezTo>
                  <a:cubicBezTo>
                    <a:pt x="614" y="56"/>
                    <a:pt x="614" y="56"/>
                    <a:pt x="614" y="56"/>
                  </a:cubicBezTo>
                  <a:cubicBezTo>
                    <a:pt x="615" y="54"/>
                    <a:pt x="617" y="54"/>
                    <a:pt x="618" y="54"/>
                  </a:cubicBezTo>
                  <a:cubicBezTo>
                    <a:pt x="619" y="54"/>
                    <a:pt x="620" y="55"/>
                    <a:pt x="620" y="55"/>
                  </a:cubicBezTo>
                  <a:cubicBezTo>
                    <a:pt x="622" y="56"/>
                    <a:pt x="623" y="57"/>
                    <a:pt x="623" y="58"/>
                  </a:cubicBezTo>
                  <a:cubicBezTo>
                    <a:pt x="624" y="59"/>
                    <a:pt x="623" y="61"/>
                    <a:pt x="623" y="61"/>
                  </a:cubicBezTo>
                  <a:cubicBezTo>
                    <a:pt x="622" y="62"/>
                    <a:pt x="622" y="63"/>
                    <a:pt x="622" y="64"/>
                  </a:cubicBezTo>
                  <a:cubicBezTo>
                    <a:pt x="621" y="64"/>
                    <a:pt x="621" y="64"/>
                    <a:pt x="621" y="64"/>
                  </a:cubicBezTo>
                  <a:cubicBezTo>
                    <a:pt x="621" y="65"/>
                    <a:pt x="621" y="65"/>
                    <a:pt x="621" y="65"/>
                  </a:cubicBezTo>
                  <a:cubicBezTo>
                    <a:pt x="621" y="65"/>
                    <a:pt x="622" y="66"/>
                    <a:pt x="623" y="66"/>
                  </a:cubicBezTo>
                  <a:cubicBezTo>
                    <a:pt x="626" y="66"/>
                    <a:pt x="628" y="64"/>
                    <a:pt x="630" y="61"/>
                  </a:cubicBezTo>
                  <a:cubicBezTo>
                    <a:pt x="631" y="61"/>
                    <a:pt x="631" y="60"/>
                    <a:pt x="632" y="59"/>
                  </a:cubicBezTo>
                  <a:cubicBezTo>
                    <a:pt x="633" y="58"/>
                    <a:pt x="633" y="58"/>
                    <a:pt x="633" y="58"/>
                  </a:cubicBezTo>
                  <a:cubicBezTo>
                    <a:pt x="635" y="59"/>
                    <a:pt x="635" y="59"/>
                    <a:pt x="635" y="59"/>
                  </a:cubicBezTo>
                  <a:cubicBezTo>
                    <a:pt x="636" y="59"/>
                    <a:pt x="638" y="61"/>
                    <a:pt x="637" y="64"/>
                  </a:cubicBezTo>
                  <a:cubicBezTo>
                    <a:pt x="638" y="64"/>
                    <a:pt x="639" y="64"/>
                    <a:pt x="639" y="64"/>
                  </a:cubicBezTo>
                  <a:cubicBezTo>
                    <a:pt x="640" y="62"/>
                    <a:pt x="641" y="61"/>
                    <a:pt x="642" y="61"/>
                  </a:cubicBezTo>
                  <a:cubicBezTo>
                    <a:pt x="642" y="60"/>
                    <a:pt x="643" y="60"/>
                    <a:pt x="643" y="59"/>
                  </a:cubicBezTo>
                  <a:cubicBezTo>
                    <a:pt x="643" y="57"/>
                    <a:pt x="646" y="56"/>
                    <a:pt x="648" y="57"/>
                  </a:cubicBezTo>
                  <a:cubicBezTo>
                    <a:pt x="649" y="57"/>
                    <a:pt x="650" y="59"/>
                    <a:pt x="650" y="61"/>
                  </a:cubicBezTo>
                  <a:cubicBezTo>
                    <a:pt x="650" y="62"/>
                    <a:pt x="650" y="62"/>
                    <a:pt x="649" y="63"/>
                  </a:cubicBezTo>
                  <a:cubicBezTo>
                    <a:pt x="651" y="63"/>
                    <a:pt x="651" y="63"/>
                    <a:pt x="652" y="62"/>
                  </a:cubicBezTo>
                  <a:cubicBezTo>
                    <a:pt x="652" y="60"/>
                    <a:pt x="653" y="59"/>
                    <a:pt x="654" y="58"/>
                  </a:cubicBezTo>
                  <a:cubicBezTo>
                    <a:pt x="654" y="58"/>
                    <a:pt x="655" y="58"/>
                    <a:pt x="655" y="57"/>
                  </a:cubicBezTo>
                  <a:cubicBezTo>
                    <a:pt x="656" y="56"/>
                    <a:pt x="656" y="54"/>
                    <a:pt x="659" y="54"/>
                  </a:cubicBezTo>
                  <a:cubicBezTo>
                    <a:pt x="659" y="54"/>
                    <a:pt x="660" y="55"/>
                    <a:pt x="660" y="55"/>
                  </a:cubicBezTo>
                  <a:cubicBezTo>
                    <a:pt x="661" y="55"/>
                    <a:pt x="663" y="56"/>
                    <a:pt x="662" y="59"/>
                  </a:cubicBezTo>
                  <a:cubicBezTo>
                    <a:pt x="663" y="59"/>
                    <a:pt x="663" y="60"/>
                    <a:pt x="662" y="61"/>
                  </a:cubicBezTo>
                  <a:cubicBezTo>
                    <a:pt x="663" y="61"/>
                    <a:pt x="664" y="60"/>
                    <a:pt x="665" y="60"/>
                  </a:cubicBezTo>
                  <a:cubicBezTo>
                    <a:pt x="666" y="59"/>
                    <a:pt x="667" y="57"/>
                    <a:pt x="668" y="56"/>
                  </a:cubicBezTo>
                  <a:cubicBezTo>
                    <a:pt x="668" y="52"/>
                    <a:pt x="670" y="52"/>
                    <a:pt x="671" y="52"/>
                  </a:cubicBezTo>
                  <a:cubicBezTo>
                    <a:pt x="672" y="52"/>
                    <a:pt x="672" y="52"/>
                    <a:pt x="672" y="52"/>
                  </a:cubicBezTo>
                  <a:cubicBezTo>
                    <a:pt x="673" y="52"/>
                    <a:pt x="675" y="53"/>
                    <a:pt x="675" y="56"/>
                  </a:cubicBezTo>
                  <a:cubicBezTo>
                    <a:pt x="675" y="57"/>
                    <a:pt x="675" y="57"/>
                    <a:pt x="675" y="58"/>
                  </a:cubicBezTo>
                  <a:cubicBezTo>
                    <a:pt x="677" y="58"/>
                    <a:pt x="678" y="58"/>
                    <a:pt x="678" y="56"/>
                  </a:cubicBezTo>
                  <a:cubicBezTo>
                    <a:pt x="678" y="54"/>
                    <a:pt x="679" y="53"/>
                    <a:pt x="681" y="51"/>
                  </a:cubicBezTo>
                  <a:cubicBezTo>
                    <a:pt x="681" y="50"/>
                    <a:pt x="682" y="50"/>
                    <a:pt x="682" y="49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87" y="50"/>
                    <a:pt x="687" y="50"/>
                    <a:pt x="687" y="50"/>
                  </a:cubicBezTo>
                  <a:cubicBezTo>
                    <a:pt x="687" y="50"/>
                    <a:pt x="688" y="51"/>
                    <a:pt x="688" y="51"/>
                  </a:cubicBezTo>
                  <a:cubicBezTo>
                    <a:pt x="688" y="53"/>
                    <a:pt x="689" y="54"/>
                    <a:pt x="689" y="54"/>
                  </a:cubicBezTo>
                  <a:cubicBezTo>
                    <a:pt x="689" y="54"/>
                    <a:pt x="690" y="54"/>
                    <a:pt x="691" y="54"/>
                  </a:cubicBezTo>
                  <a:cubicBezTo>
                    <a:pt x="690" y="53"/>
                    <a:pt x="690" y="52"/>
                    <a:pt x="691" y="51"/>
                  </a:cubicBezTo>
                  <a:cubicBezTo>
                    <a:pt x="692" y="49"/>
                    <a:pt x="694" y="49"/>
                    <a:pt x="695" y="48"/>
                  </a:cubicBezTo>
                  <a:cubicBezTo>
                    <a:pt x="695" y="48"/>
                    <a:pt x="695" y="48"/>
                    <a:pt x="695" y="48"/>
                  </a:cubicBezTo>
                  <a:cubicBezTo>
                    <a:pt x="696" y="48"/>
                    <a:pt x="697" y="47"/>
                    <a:pt x="698" y="47"/>
                  </a:cubicBezTo>
                  <a:cubicBezTo>
                    <a:pt x="699" y="47"/>
                    <a:pt x="699" y="47"/>
                    <a:pt x="699" y="47"/>
                  </a:cubicBezTo>
                  <a:cubicBezTo>
                    <a:pt x="701" y="48"/>
                    <a:pt x="701" y="48"/>
                    <a:pt x="701" y="48"/>
                  </a:cubicBezTo>
                  <a:cubicBezTo>
                    <a:pt x="702" y="49"/>
                    <a:pt x="702" y="50"/>
                    <a:pt x="702" y="52"/>
                  </a:cubicBezTo>
                  <a:cubicBezTo>
                    <a:pt x="702" y="52"/>
                    <a:pt x="702" y="52"/>
                    <a:pt x="703" y="53"/>
                  </a:cubicBezTo>
                  <a:cubicBezTo>
                    <a:pt x="704" y="54"/>
                    <a:pt x="705" y="55"/>
                    <a:pt x="706" y="57"/>
                  </a:cubicBezTo>
                  <a:cubicBezTo>
                    <a:pt x="706" y="57"/>
                    <a:pt x="707" y="57"/>
                    <a:pt x="707" y="58"/>
                  </a:cubicBezTo>
                  <a:cubicBezTo>
                    <a:pt x="707" y="59"/>
                    <a:pt x="708" y="59"/>
                    <a:pt x="708" y="60"/>
                  </a:cubicBezTo>
                  <a:cubicBezTo>
                    <a:pt x="708" y="62"/>
                    <a:pt x="709" y="62"/>
                    <a:pt x="709" y="62"/>
                  </a:cubicBezTo>
                  <a:cubicBezTo>
                    <a:pt x="709" y="62"/>
                    <a:pt x="710" y="62"/>
                    <a:pt x="711" y="62"/>
                  </a:cubicBezTo>
                  <a:cubicBezTo>
                    <a:pt x="714" y="60"/>
                    <a:pt x="714" y="60"/>
                    <a:pt x="714" y="60"/>
                  </a:cubicBezTo>
                  <a:cubicBezTo>
                    <a:pt x="715" y="63"/>
                    <a:pt x="715" y="63"/>
                    <a:pt x="715" y="63"/>
                  </a:cubicBezTo>
                  <a:cubicBezTo>
                    <a:pt x="716" y="69"/>
                    <a:pt x="714" y="72"/>
                    <a:pt x="709" y="75"/>
                  </a:cubicBezTo>
                  <a:cubicBezTo>
                    <a:pt x="707" y="76"/>
                    <a:pt x="705" y="77"/>
                    <a:pt x="704" y="77"/>
                  </a:cubicBezTo>
                  <a:cubicBezTo>
                    <a:pt x="701" y="78"/>
                    <a:pt x="699" y="79"/>
                    <a:pt x="697" y="81"/>
                  </a:cubicBezTo>
                  <a:cubicBezTo>
                    <a:pt x="695" y="82"/>
                    <a:pt x="694" y="82"/>
                    <a:pt x="693" y="83"/>
                  </a:cubicBezTo>
                  <a:cubicBezTo>
                    <a:pt x="689" y="84"/>
                    <a:pt x="686" y="86"/>
                    <a:pt x="684" y="89"/>
                  </a:cubicBezTo>
                  <a:cubicBezTo>
                    <a:pt x="684" y="90"/>
                    <a:pt x="684" y="90"/>
                    <a:pt x="684" y="90"/>
                  </a:cubicBezTo>
                  <a:cubicBezTo>
                    <a:pt x="682" y="90"/>
                    <a:pt x="682" y="90"/>
                    <a:pt x="682" y="90"/>
                  </a:cubicBezTo>
                  <a:cubicBezTo>
                    <a:pt x="680" y="90"/>
                    <a:pt x="679" y="91"/>
                    <a:pt x="678" y="93"/>
                  </a:cubicBezTo>
                  <a:cubicBezTo>
                    <a:pt x="676" y="94"/>
                    <a:pt x="675" y="95"/>
                    <a:pt x="673" y="96"/>
                  </a:cubicBezTo>
                  <a:cubicBezTo>
                    <a:pt x="671" y="97"/>
                    <a:pt x="670" y="98"/>
                    <a:pt x="668" y="99"/>
                  </a:cubicBezTo>
                  <a:cubicBezTo>
                    <a:pt x="666" y="101"/>
                    <a:pt x="665" y="101"/>
                    <a:pt x="663" y="102"/>
                  </a:cubicBezTo>
                  <a:cubicBezTo>
                    <a:pt x="662" y="103"/>
                    <a:pt x="661" y="104"/>
                    <a:pt x="660" y="104"/>
                  </a:cubicBezTo>
                  <a:cubicBezTo>
                    <a:pt x="659" y="106"/>
                    <a:pt x="656" y="108"/>
                    <a:pt x="653" y="108"/>
                  </a:cubicBezTo>
                  <a:cubicBezTo>
                    <a:pt x="651" y="109"/>
                    <a:pt x="648" y="110"/>
                    <a:pt x="647" y="112"/>
                  </a:cubicBezTo>
                  <a:cubicBezTo>
                    <a:pt x="645" y="114"/>
                    <a:pt x="641" y="116"/>
                    <a:pt x="639" y="117"/>
                  </a:cubicBezTo>
                  <a:cubicBezTo>
                    <a:pt x="637" y="117"/>
                    <a:pt x="636" y="118"/>
                    <a:pt x="635" y="119"/>
                  </a:cubicBezTo>
                  <a:cubicBezTo>
                    <a:pt x="634" y="119"/>
                    <a:pt x="632" y="120"/>
                    <a:pt x="631" y="120"/>
                  </a:cubicBezTo>
                  <a:cubicBezTo>
                    <a:pt x="628" y="122"/>
                    <a:pt x="625" y="123"/>
                    <a:pt x="622" y="125"/>
                  </a:cubicBezTo>
                  <a:cubicBezTo>
                    <a:pt x="616" y="127"/>
                    <a:pt x="610" y="130"/>
                    <a:pt x="604" y="132"/>
                  </a:cubicBezTo>
                  <a:cubicBezTo>
                    <a:pt x="603" y="132"/>
                    <a:pt x="602" y="133"/>
                    <a:pt x="601" y="133"/>
                  </a:cubicBezTo>
                  <a:cubicBezTo>
                    <a:pt x="601" y="133"/>
                    <a:pt x="601" y="133"/>
                    <a:pt x="601" y="133"/>
                  </a:cubicBezTo>
                  <a:lnTo>
                    <a:pt x="113" y="133"/>
                  </a:lnTo>
                  <a:close/>
                  <a:moveTo>
                    <a:pt x="71" y="110"/>
                  </a:moveTo>
                  <a:cubicBezTo>
                    <a:pt x="75" y="111"/>
                    <a:pt x="79" y="112"/>
                    <a:pt x="82" y="114"/>
                  </a:cubicBezTo>
                  <a:cubicBezTo>
                    <a:pt x="84" y="115"/>
                    <a:pt x="85" y="116"/>
                    <a:pt x="87" y="117"/>
                  </a:cubicBezTo>
                  <a:cubicBezTo>
                    <a:pt x="96" y="121"/>
                    <a:pt x="105" y="125"/>
                    <a:pt x="113" y="128"/>
                  </a:cubicBezTo>
                  <a:cubicBezTo>
                    <a:pt x="599" y="128"/>
                    <a:pt x="599" y="128"/>
                    <a:pt x="599" y="128"/>
                  </a:cubicBezTo>
                  <a:cubicBezTo>
                    <a:pt x="600" y="128"/>
                    <a:pt x="601" y="127"/>
                    <a:pt x="602" y="127"/>
                  </a:cubicBezTo>
                  <a:cubicBezTo>
                    <a:pt x="608" y="125"/>
                    <a:pt x="614" y="123"/>
                    <a:pt x="620" y="120"/>
                  </a:cubicBezTo>
                  <a:cubicBezTo>
                    <a:pt x="623" y="118"/>
                    <a:pt x="626" y="117"/>
                    <a:pt x="629" y="116"/>
                  </a:cubicBezTo>
                  <a:cubicBezTo>
                    <a:pt x="630" y="115"/>
                    <a:pt x="631" y="114"/>
                    <a:pt x="632" y="114"/>
                  </a:cubicBezTo>
                  <a:cubicBezTo>
                    <a:pt x="634" y="113"/>
                    <a:pt x="635" y="112"/>
                    <a:pt x="637" y="112"/>
                  </a:cubicBezTo>
                  <a:cubicBezTo>
                    <a:pt x="638" y="111"/>
                    <a:pt x="641" y="110"/>
                    <a:pt x="643" y="108"/>
                  </a:cubicBezTo>
                  <a:cubicBezTo>
                    <a:pt x="645" y="106"/>
                    <a:pt x="649" y="104"/>
                    <a:pt x="652" y="103"/>
                  </a:cubicBezTo>
                  <a:cubicBezTo>
                    <a:pt x="654" y="103"/>
                    <a:pt x="655" y="102"/>
                    <a:pt x="657" y="100"/>
                  </a:cubicBezTo>
                  <a:cubicBezTo>
                    <a:pt x="658" y="99"/>
                    <a:pt x="659" y="98"/>
                    <a:pt x="661" y="98"/>
                  </a:cubicBezTo>
                  <a:cubicBezTo>
                    <a:pt x="662" y="97"/>
                    <a:pt x="663" y="96"/>
                    <a:pt x="665" y="95"/>
                  </a:cubicBezTo>
                  <a:cubicBezTo>
                    <a:pt x="667" y="94"/>
                    <a:pt x="669" y="92"/>
                    <a:pt x="671" y="91"/>
                  </a:cubicBezTo>
                  <a:cubicBezTo>
                    <a:pt x="672" y="91"/>
                    <a:pt x="673" y="90"/>
                    <a:pt x="674" y="89"/>
                  </a:cubicBezTo>
                  <a:cubicBezTo>
                    <a:pt x="676" y="87"/>
                    <a:pt x="677" y="86"/>
                    <a:pt x="680" y="85"/>
                  </a:cubicBezTo>
                  <a:cubicBezTo>
                    <a:pt x="683" y="81"/>
                    <a:pt x="687" y="79"/>
                    <a:pt x="691" y="78"/>
                  </a:cubicBezTo>
                  <a:cubicBezTo>
                    <a:pt x="692" y="77"/>
                    <a:pt x="693" y="77"/>
                    <a:pt x="694" y="76"/>
                  </a:cubicBezTo>
                  <a:cubicBezTo>
                    <a:pt x="697" y="75"/>
                    <a:pt x="699" y="74"/>
                    <a:pt x="701" y="73"/>
                  </a:cubicBezTo>
                  <a:cubicBezTo>
                    <a:pt x="703" y="72"/>
                    <a:pt x="705" y="71"/>
                    <a:pt x="706" y="70"/>
                  </a:cubicBezTo>
                  <a:cubicBezTo>
                    <a:pt x="708" y="70"/>
                    <a:pt x="709" y="69"/>
                    <a:pt x="709" y="68"/>
                  </a:cubicBezTo>
                  <a:cubicBezTo>
                    <a:pt x="707" y="68"/>
                    <a:pt x="704" y="67"/>
                    <a:pt x="703" y="62"/>
                  </a:cubicBezTo>
                  <a:cubicBezTo>
                    <a:pt x="703" y="62"/>
                    <a:pt x="702" y="61"/>
                    <a:pt x="702" y="60"/>
                  </a:cubicBezTo>
                  <a:cubicBezTo>
                    <a:pt x="702" y="60"/>
                    <a:pt x="701" y="59"/>
                    <a:pt x="701" y="58"/>
                  </a:cubicBezTo>
                  <a:cubicBezTo>
                    <a:pt x="701" y="58"/>
                    <a:pt x="700" y="57"/>
                    <a:pt x="700" y="57"/>
                  </a:cubicBezTo>
                  <a:cubicBezTo>
                    <a:pt x="699" y="56"/>
                    <a:pt x="698" y="55"/>
                    <a:pt x="697" y="54"/>
                  </a:cubicBezTo>
                  <a:cubicBezTo>
                    <a:pt x="697" y="55"/>
                    <a:pt x="697" y="55"/>
                    <a:pt x="697" y="55"/>
                  </a:cubicBezTo>
                  <a:cubicBezTo>
                    <a:pt x="697" y="57"/>
                    <a:pt x="695" y="57"/>
                    <a:pt x="695" y="58"/>
                  </a:cubicBezTo>
                  <a:cubicBezTo>
                    <a:pt x="693" y="59"/>
                    <a:pt x="691" y="60"/>
                    <a:pt x="689" y="60"/>
                  </a:cubicBezTo>
                  <a:cubicBezTo>
                    <a:pt x="687" y="60"/>
                    <a:pt x="685" y="59"/>
                    <a:pt x="684" y="56"/>
                  </a:cubicBezTo>
                  <a:cubicBezTo>
                    <a:pt x="683" y="56"/>
                    <a:pt x="683" y="57"/>
                    <a:pt x="683" y="57"/>
                  </a:cubicBezTo>
                  <a:cubicBezTo>
                    <a:pt x="682" y="63"/>
                    <a:pt x="677" y="63"/>
                    <a:pt x="675" y="63"/>
                  </a:cubicBezTo>
                  <a:cubicBezTo>
                    <a:pt x="674" y="63"/>
                    <a:pt x="674" y="63"/>
                    <a:pt x="674" y="63"/>
                  </a:cubicBezTo>
                  <a:cubicBezTo>
                    <a:pt x="672" y="63"/>
                    <a:pt x="671" y="63"/>
                    <a:pt x="671" y="62"/>
                  </a:cubicBezTo>
                  <a:cubicBezTo>
                    <a:pt x="671" y="62"/>
                    <a:pt x="670" y="62"/>
                    <a:pt x="670" y="62"/>
                  </a:cubicBezTo>
                  <a:cubicBezTo>
                    <a:pt x="670" y="62"/>
                    <a:pt x="670" y="63"/>
                    <a:pt x="669" y="63"/>
                  </a:cubicBezTo>
                  <a:cubicBezTo>
                    <a:pt x="667" y="66"/>
                    <a:pt x="663" y="67"/>
                    <a:pt x="660" y="66"/>
                  </a:cubicBezTo>
                  <a:cubicBezTo>
                    <a:pt x="658" y="66"/>
                    <a:pt x="657" y="65"/>
                    <a:pt x="657" y="64"/>
                  </a:cubicBezTo>
                  <a:cubicBezTo>
                    <a:pt x="657" y="64"/>
                    <a:pt x="657" y="64"/>
                    <a:pt x="657" y="64"/>
                  </a:cubicBezTo>
                  <a:cubicBezTo>
                    <a:pt x="656" y="67"/>
                    <a:pt x="653" y="68"/>
                    <a:pt x="650" y="68"/>
                  </a:cubicBezTo>
                  <a:cubicBezTo>
                    <a:pt x="649" y="68"/>
                    <a:pt x="648" y="68"/>
                    <a:pt x="647" y="68"/>
                  </a:cubicBezTo>
                  <a:cubicBezTo>
                    <a:pt x="645" y="68"/>
                    <a:pt x="645" y="67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4" y="66"/>
                    <a:pt x="644" y="66"/>
                    <a:pt x="644" y="66"/>
                  </a:cubicBezTo>
                  <a:cubicBezTo>
                    <a:pt x="643" y="69"/>
                    <a:pt x="639" y="70"/>
                    <a:pt x="637" y="70"/>
                  </a:cubicBezTo>
                  <a:cubicBezTo>
                    <a:pt x="637" y="70"/>
                    <a:pt x="636" y="70"/>
                    <a:pt x="636" y="70"/>
                  </a:cubicBezTo>
                  <a:cubicBezTo>
                    <a:pt x="636" y="70"/>
                    <a:pt x="636" y="70"/>
                    <a:pt x="636" y="70"/>
                  </a:cubicBezTo>
                  <a:cubicBezTo>
                    <a:pt x="634" y="70"/>
                    <a:pt x="633" y="69"/>
                    <a:pt x="633" y="69"/>
                  </a:cubicBezTo>
                  <a:cubicBezTo>
                    <a:pt x="632" y="68"/>
                    <a:pt x="632" y="68"/>
                    <a:pt x="632" y="67"/>
                  </a:cubicBezTo>
                  <a:cubicBezTo>
                    <a:pt x="630" y="69"/>
                    <a:pt x="627" y="71"/>
                    <a:pt x="622" y="71"/>
                  </a:cubicBezTo>
                  <a:cubicBezTo>
                    <a:pt x="620" y="71"/>
                    <a:pt x="618" y="70"/>
                    <a:pt x="616" y="69"/>
                  </a:cubicBezTo>
                  <a:cubicBezTo>
                    <a:pt x="615" y="67"/>
                    <a:pt x="615" y="65"/>
                    <a:pt x="616" y="63"/>
                  </a:cubicBezTo>
                  <a:cubicBezTo>
                    <a:pt x="616" y="62"/>
                    <a:pt x="617" y="61"/>
                    <a:pt x="617" y="61"/>
                  </a:cubicBezTo>
                  <a:cubicBezTo>
                    <a:pt x="617" y="60"/>
                    <a:pt x="617" y="60"/>
                    <a:pt x="618" y="60"/>
                  </a:cubicBezTo>
                  <a:cubicBezTo>
                    <a:pt x="618" y="60"/>
                    <a:pt x="618" y="60"/>
                    <a:pt x="618" y="60"/>
                  </a:cubicBezTo>
                  <a:cubicBezTo>
                    <a:pt x="616" y="61"/>
                    <a:pt x="615" y="61"/>
                    <a:pt x="613" y="61"/>
                  </a:cubicBezTo>
                  <a:cubicBezTo>
                    <a:pt x="612" y="61"/>
                    <a:pt x="611" y="61"/>
                    <a:pt x="610" y="61"/>
                  </a:cubicBezTo>
                  <a:cubicBezTo>
                    <a:pt x="610" y="62"/>
                    <a:pt x="610" y="63"/>
                    <a:pt x="609" y="64"/>
                  </a:cubicBezTo>
                  <a:cubicBezTo>
                    <a:pt x="608" y="65"/>
                    <a:pt x="607" y="65"/>
                    <a:pt x="606" y="66"/>
                  </a:cubicBezTo>
                  <a:cubicBezTo>
                    <a:pt x="595" y="67"/>
                    <a:pt x="585" y="67"/>
                    <a:pt x="576" y="67"/>
                  </a:cubicBezTo>
                  <a:cubicBezTo>
                    <a:pt x="576" y="67"/>
                    <a:pt x="576" y="67"/>
                    <a:pt x="576" y="67"/>
                  </a:cubicBezTo>
                  <a:cubicBezTo>
                    <a:pt x="572" y="67"/>
                    <a:pt x="570" y="66"/>
                    <a:pt x="568" y="65"/>
                  </a:cubicBezTo>
                  <a:cubicBezTo>
                    <a:pt x="568" y="65"/>
                    <a:pt x="567" y="64"/>
                    <a:pt x="567" y="64"/>
                  </a:cubicBezTo>
                  <a:cubicBezTo>
                    <a:pt x="566" y="64"/>
                    <a:pt x="566" y="64"/>
                    <a:pt x="566" y="64"/>
                  </a:cubicBezTo>
                  <a:cubicBezTo>
                    <a:pt x="566" y="64"/>
                    <a:pt x="566" y="64"/>
                    <a:pt x="565" y="64"/>
                  </a:cubicBezTo>
                  <a:cubicBezTo>
                    <a:pt x="565" y="65"/>
                    <a:pt x="564" y="67"/>
                    <a:pt x="562" y="67"/>
                  </a:cubicBezTo>
                  <a:cubicBezTo>
                    <a:pt x="561" y="67"/>
                    <a:pt x="560" y="67"/>
                    <a:pt x="559" y="67"/>
                  </a:cubicBezTo>
                  <a:cubicBezTo>
                    <a:pt x="558" y="67"/>
                    <a:pt x="557" y="67"/>
                    <a:pt x="556" y="67"/>
                  </a:cubicBezTo>
                  <a:cubicBezTo>
                    <a:pt x="554" y="67"/>
                    <a:pt x="551" y="67"/>
                    <a:pt x="549" y="65"/>
                  </a:cubicBezTo>
                  <a:cubicBezTo>
                    <a:pt x="547" y="64"/>
                    <a:pt x="547" y="64"/>
                    <a:pt x="547" y="64"/>
                  </a:cubicBezTo>
                  <a:cubicBezTo>
                    <a:pt x="540" y="58"/>
                    <a:pt x="532" y="52"/>
                    <a:pt x="530" y="40"/>
                  </a:cubicBezTo>
                  <a:cubicBezTo>
                    <a:pt x="530" y="39"/>
                    <a:pt x="530" y="38"/>
                    <a:pt x="530" y="37"/>
                  </a:cubicBezTo>
                  <a:cubicBezTo>
                    <a:pt x="529" y="34"/>
                    <a:pt x="528" y="30"/>
                    <a:pt x="530" y="26"/>
                  </a:cubicBezTo>
                  <a:cubicBezTo>
                    <a:pt x="529" y="24"/>
                    <a:pt x="529" y="22"/>
                    <a:pt x="529" y="20"/>
                  </a:cubicBezTo>
                  <a:cubicBezTo>
                    <a:pt x="529" y="19"/>
                    <a:pt x="529" y="19"/>
                    <a:pt x="529" y="18"/>
                  </a:cubicBezTo>
                  <a:cubicBezTo>
                    <a:pt x="529" y="18"/>
                    <a:pt x="529" y="18"/>
                    <a:pt x="529" y="18"/>
                  </a:cubicBezTo>
                  <a:cubicBezTo>
                    <a:pt x="528" y="18"/>
                    <a:pt x="527" y="17"/>
                    <a:pt x="526" y="16"/>
                  </a:cubicBezTo>
                  <a:cubicBezTo>
                    <a:pt x="526" y="17"/>
                    <a:pt x="525" y="17"/>
                    <a:pt x="525" y="17"/>
                  </a:cubicBezTo>
                  <a:cubicBezTo>
                    <a:pt x="522" y="19"/>
                    <a:pt x="520" y="17"/>
                    <a:pt x="519" y="17"/>
                  </a:cubicBezTo>
                  <a:cubicBezTo>
                    <a:pt x="518" y="16"/>
                    <a:pt x="518" y="15"/>
                    <a:pt x="518" y="15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516" y="14"/>
                    <a:pt x="514" y="14"/>
                    <a:pt x="512" y="12"/>
                  </a:cubicBezTo>
                  <a:cubicBezTo>
                    <a:pt x="511" y="11"/>
                    <a:pt x="511" y="9"/>
                    <a:pt x="511" y="8"/>
                  </a:cubicBezTo>
                  <a:cubicBezTo>
                    <a:pt x="511" y="7"/>
                    <a:pt x="511" y="7"/>
                    <a:pt x="509" y="6"/>
                  </a:cubicBezTo>
                  <a:cubicBezTo>
                    <a:pt x="509" y="6"/>
                    <a:pt x="508" y="5"/>
                    <a:pt x="507" y="7"/>
                  </a:cubicBezTo>
                  <a:cubicBezTo>
                    <a:pt x="505" y="9"/>
                    <a:pt x="504" y="11"/>
                    <a:pt x="505" y="14"/>
                  </a:cubicBezTo>
                  <a:cubicBezTo>
                    <a:pt x="506" y="16"/>
                    <a:pt x="507" y="19"/>
                    <a:pt x="508" y="21"/>
                  </a:cubicBezTo>
                  <a:cubicBezTo>
                    <a:pt x="508" y="22"/>
                    <a:pt x="509" y="24"/>
                    <a:pt x="507" y="26"/>
                  </a:cubicBezTo>
                  <a:cubicBezTo>
                    <a:pt x="507" y="26"/>
                    <a:pt x="506" y="27"/>
                    <a:pt x="504" y="27"/>
                  </a:cubicBezTo>
                  <a:cubicBezTo>
                    <a:pt x="504" y="30"/>
                    <a:pt x="503" y="32"/>
                    <a:pt x="499" y="32"/>
                  </a:cubicBezTo>
                  <a:cubicBezTo>
                    <a:pt x="498" y="32"/>
                    <a:pt x="497" y="32"/>
                    <a:pt x="496" y="32"/>
                  </a:cubicBezTo>
                  <a:cubicBezTo>
                    <a:pt x="495" y="32"/>
                    <a:pt x="494" y="33"/>
                    <a:pt x="492" y="33"/>
                  </a:cubicBezTo>
                  <a:cubicBezTo>
                    <a:pt x="456" y="32"/>
                    <a:pt x="420" y="32"/>
                    <a:pt x="384" y="32"/>
                  </a:cubicBezTo>
                  <a:cubicBezTo>
                    <a:pt x="329" y="33"/>
                    <a:pt x="275" y="33"/>
                    <a:pt x="220" y="32"/>
                  </a:cubicBezTo>
                  <a:cubicBezTo>
                    <a:pt x="220" y="32"/>
                    <a:pt x="219" y="33"/>
                    <a:pt x="218" y="33"/>
                  </a:cubicBezTo>
                  <a:cubicBezTo>
                    <a:pt x="217" y="33"/>
                    <a:pt x="215" y="33"/>
                    <a:pt x="214" y="33"/>
                  </a:cubicBezTo>
                  <a:cubicBezTo>
                    <a:pt x="210" y="33"/>
                    <a:pt x="208" y="31"/>
                    <a:pt x="207" y="28"/>
                  </a:cubicBezTo>
                  <a:cubicBezTo>
                    <a:pt x="205" y="27"/>
                    <a:pt x="205" y="27"/>
                    <a:pt x="204" y="26"/>
                  </a:cubicBezTo>
                  <a:cubicBezTo>
                    <a:pt x="203" y="24"/>
                    <a:pt x="204" y="22"/>
                    <a:pt x="204" y="21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5" y="18"/>
                    <a:pt x="205" y="17"/>
                    <a:pt x="206" y="15"/>
                  </a:cubicBezTo>
                  <a:cubicBezTo>
                    <a:pt x="206" y="15"/>
                    <a:pt x="206" y="14"/>
                    <a:pt x="206" y="14"/>
                  </a:cubicBezTo>
                  <a:cubicBezTo>
                    <a:pt x="207" y="12"/>
                    <a:pt x="206" y="8"/>
                    <a:pt x="204" y="7"/>
                  </a:cubicBezTo>
                  <a:cubicBezTo>
                    <a:pt x="203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11"/>
                    <a:pt x="198" y="14"/>
                    <a:pt x="194" y="15"/>
                  </a:cubicBezTo>
                  <a:cubicBezTo>
                    <a:pt x="194" y="15"/>
                    <a:pt x="194" y="16"/>
                    <a:pt x="194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2" y="17"/>
                    <a:pt x="190" y="19"/>
                    <a:pt x="187" y="18"/>
                  </a:cubicBezTo>
                  <a:cubicBezTo>
                    <a:pt x="186" y="18"/>
                    <a:pt x="186" y="17"/>
                    <a:pt x="185" y="17"/>
                  </a:cubicBezTo>
                  <a:cubicBezTo>
                    <a:pt x="185" y="17"/>
                    <a:pt x="184" y="17"/>
                    <a:pt x="184" y="17"/>
                  </a:cubicBezTo>
                  <a:cubicBezTo>
                    <a:pt x="183" y="18"/>
                    <a:pt x="183" y="18"/>
                    <a:pt x="183" y="20"/>
                  </a:cubicBezTo>
                  <a:cubicBezTo>
                    <a:pt x="183" y="21"/>
                    <a:pt x="183" y="22"/>
                    <a:pt x="182" y="23"/>
                  </a:cubicBezTo>
                  <a:cubicBezTo>
                    <a:pt x="181" y="25"/>
                    <a:pt x="181" y="26"/>
                    <a:pt x="182" y="28"/>
                  </a:cubicBezTo>
                  <a:cubicBezTo>
                    <a:pt x="182" y="29"/>
                    <a:pt x="182" y="30"/>
                    <a:pt x="182" y="30"/>
                  </a:cubicBezTo>
                  <a:cubicBezTo>
                    <a:pt x="183" y="35"/>
                    <a:pt x="182" y="38"/>
                    <a:pt x="181" y="42"/>
                  </a:cubicBezTo>
                  <a:cubicBezTo>
                    <a:pt x="180" y="43"/>
                    <a:pt x="180" y="45"/>
                    <a:pt x="180" y="47"/>
                  </a:cubicBezTo>
                  <a:cubicBezTo>
                    <a:pt x="179" y="48"/>
                    <a:pt x="178" y="49"/>
                    <a:pt x="178" y="50"/>
                  </a:cubicBezTo>
                  <a:cubicBezTo>
                    <a:pt x="177" y="51"/>
                    <a:pt x="177" y="51"/>
                    <a:pt x="177" y="51"/>
                  </a:cubicBezTo>
                  <a:cubicBezTo>
                    <a:pt x="174" y="54"/>
                    <a:pt x="171" y="58"/>
                    <a:pt x="167" y="62"/>
                  </a:cubicBezTo>
                  <a:cubicBezTo>
                    <a:pt x="163" y="65"/>
                    <a:pt x="158" y="67"/>
                    <a:pt x="152" y="67"/>
                  </a:cubicBezTo>
                  <a:cubicBezTo>
                    <a:pt x="152" y="67"/>
                    <a:pt x="152" y="67"/>
                    <a:pt x="152" y="6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51" y="67"/>
                    <a:pt x="151" y="67"/>
                    <a:pt x="151" y="67"/>
                  </a:cubicBezTo>
                  <a:cubicBezTo>
                    <a:pt x="150" y="67"/>
                    <a:pt x="147" y="67"/>
                    <a:pt x="146" y="65"/>
                  </a:cubicBezTo>
                  <a:cubicBezTo>
                    <a:pt x="144" y="66"/>
                    <a:pt x="143" y="66"/>
                    <a:pt x="142" y="65"/>
                  </a:cubicBezTo>
                  <a:cubicBezTo>
                    <a:pt x="141" y="67"/>
                    <a:pt x="140" y="68"/>
                    <a:pt x="137" y="68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1" y="67"/>
                    <a:pt x="115" y="67"/>
                    <a:pt x="108" y="66"/>
                  </a:cubicBezTo>
                  <a:cubicBezTo>
                    <a:pt x="108" y="66"/>
                    <a:pt x="106" y="66"/>
                    <a:pt x="105" y="65"/>
                  </a:cubicBezTo>
                  <a:cubicBezTo>
                    <a:pt x="104" y="64"/>
                    <a:pt x="104" y="62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2"/>
                    <a:pt x="101" y="62"/>
                    <a:pt x="100" y="62"/>
                  </a:cubicBezTo>
                  <a:cubicBezTo>
                    <a:pt x="98" y="62"/>
                    <a:pt x="97" y="61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61"/>
                    <a:pt x="96" y="62"/>
                    <a:pt x="97" y="63"/>
                  </a:cubicBezTo>
                  <a:cubicBezTo>
                    <a:pt x="97" y="64"/>
                    <a:pt x="97" y="65"/>
                    <a:pt x="97" y="66"/>
                  </a:cubicBezTo>
                  <a:cubicBezTo>
                    <a:pt x="98" y="68"/>
                    <a:pt x="97" y="70"/>
                    <a:pt x="96" y="71"/>
                  </a:cubicBezTo>
                  <a:cubicBezTo>
                    <a:pt x="95" y="71"/>
                    <a:pt x="94" y="71"/>
                    <a:pt x="93" y="71"/>
                  </a:cubicBezTo>
                  <a:cubicBezTo>
                    <a:pt x="90" y="71"/>
                    <a:pt x="84" y="70"/>
                    <a:pt x="82" y="68"/>
                  </a:cubicBezTo>
                  <a:cubicBezTo>
                    <a:pt x="82" y="68"/>
                    <a:pt x="81" y="67"/>
                    <a:pt x="81" y="67"/>
                  </a:cubicBezTo>
                  <a:cubicBezTo>
                    <a:pt x="81" y="67"/>
                    <a:pt x="81" y="68"/>
                    <a:pt x="80" y="68"/>
                  </a:cubicBezTo>
                  <a:cubicBezTo>
                    <a:pt x="79" y="70"/>
                    <a:pt x="77" y="70"/>
                    <a:pt x="74" y="69"/>
                  </a:cubicBezTo>
                  <a:cubicBezTo>
                    <a:pt x="72" y="69"/>
                    <a:pt x="71" y="67"/>
                    <a:pt x="70" y="66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8" y="68"/>
                    <a:pt x="66" y="68"/>
                    <a:pt x="64" y="68"/>
                  </a:cubicBezTo>
                  <a:cubicBezTo>
                    <a:pt x="60" y="68"/>
                    <a:pt x="58" y="65"/>
                    <a:pt x="57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7" y="63"/>
                    <a:pt x="57" y="64"/>
                    <a:pt x="56" y="64"/>
                  </a:cubicBezTo>
                  <a:cubicBezTo>
                    <a:pt x="56" y="65"/>
                    <a:pt x="55" y="66"/>
                    <a:pt x="53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9" y="66"/>
                    <a:pt x="47" y="65"/>
                    <a:pt x="46" y="62"/>
                  </a:cubicBezTo>
                  <a:cubicBezTo>
                    <a:pt x="46" y="61"/>
                    <a:pt x="46" y="61"/>
                    <a:pt x="45" y="61"/>
                  </a:cubicBezTo>
                  <a:cubicBezTo>
                    <a:pt x="44" y="63"/>
                    <a:pt x="42" y="64"/>
                    <a:pt x="37" y="62"/>
                  </a:cubicBezTo>
                  <a:cubicBezTo>
                    <a:pt x="35" y="61"/>
                    <a:pt x="35" y="60"/>
                    <a:pt x="34" y="59"/>
                  </a:cubicBezTo>
                  <a:cubicBezTo>
                    <a:pt x="34" y="58"/>
                    <a:pt x="34" y="58"/>
                    <a:pt x="33" y="57"/>
                  </a:cubicBezTo>
                  <a:cubicBezTo>
                    <a:pt x="33" y="58"/>
                    <a:pt x="33" y="58"/>
                    <a:pt x="32" y="59"/>
                  </a:cubicBezTo>
                  <a:cubicBezTo>
                    <a:pt x="32" y="59"/>
                    <a:pt x="31" y="60"/>
                    <a:pt x="30" y="60"/>
                  </a:cubicBezTo>
                  <a:cubicBezTo>
                    <a:pt x="28" y="60"/>
                    <a:pt x="27" y="60"/>
                    <a:pt x="25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3" y="58"/>
                    <a:pt x="22" y="58"/>
                    <a:pt x="22" y="58"/>
                  </a:cubicBezTo>
                  <a:cubicBezTo>
                    <a:pt x="21" y="58"/>
                    <a:pt x="19" y="57"/>
                    <a:pt x="19" y="55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8" y="53"/>
                  </a:cubicBezTo>
                  <a:cubicBezTo>
                    <a:pt x="18" y="56"/>
                    <a:pt x="15" y="57"/>
                    <a:pt x="14" y="58"/>
                  </a:cubicBezTo>
                  <a:cubicBezTo>
                    <a:pt x="13" y="58"/>
                    <a:pt x="12" y="59"/>
                    <a:pt x="12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2"/>
                    <a:pt x="12" y="64"/>
                    <a:pt x="11" y="65"/>
                  </a:cubicBezTo>
                  <a:cubicBezTo>
                    <a:pt x="11" y="66"/>
                    <a:pt x="9" y="67"/>
                    <a:pt x="6" y="67"/>
                  </a:cubicBezTo>
                  <a:cubicBezTo>
                    <a:pt x="7" y="69"/>
                    <a:pt x="8" y="69"/>
                    <a:pt x="9" y="70"/>
                  </a:cubicBezTo>
                  <a:cubicBezTo>
                    <a:pt x="12" y="71"/>
                    <a:pt x="16" y="73"/>
                    <a:pt x="19" y="75"/>
                  </a:cubicBezTo>
                  <a:cubicBezTo>
                    <a:pt x="23" y="77"/>
                    <a:pt x="27" y="79"/>
                    <a:pt x="32" y="81"/>
                  </a:cubicBezTo>
                  <a:cubicBezTo>
                    <a:pt x="35" y="82"/>
                    <a:pt x="35" y="84"/>
                    <a:pt x="35" y="85"/>
                  </a:cubicBezTo>
                  <a:cubicBezTo>
                    <a:pt x="35" y="85"/>
                    <a:pt x="35" y="86"/>
                    <a:pt x="35" y="86"/>
                  </a:cubicBezTo>
                  <a:cubicBezTo>
                    <a:pt x="35" y="86"/>
                    <a:pt x="36" y="86"/>
                    <a:pt x="37" y="86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41" y="86"/>
                    <a:pt x="42" y="89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4" y="90"/>
                    <a:pt x="44" y="90"/>
                  </a:cubicBezTo>
                  <a:cubicBezTo>
                    <a:pt x="45" y="91"/>
                    <a:pt x="47" y="91"/>
                    <a:pt x="47" y="93"/>
                  </a:cubicBezTo>
                  <a:cubicBezTo>
                    <a:pt x="48" y="95"/>
                    <a:pt x="49" y="95"/>
                    <a:pt x="51" y="96"/>
                  </a:cubicBezTo>
                  <a:cubicBezTo>
                    <a:pt x="53" y="97"/>
                    <a:pt x="55" y="97"/>
                    <a:pt x="56" y="99"/>
                  </a:cubicBezTo>
                  <a:cubicBezTo>
                    <a:pt x="59" y="100"/>
                    <a:pt x="60" y="102"/>
                    <a:pt x="60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64" y="103"/>
                    <a:pt x="65" y="104"/>
                    <a:pt x="65" y="106"/>
                  </a:cubicBezTo>
                  <a:cubicBezTo>
                    <a:pt x="65" y="106"/>
                    <a:pt x="65" y="106"/>
                    <a:pt x="67" y="106"/>
                  </a:cubicBezTo>
                  <a:cubicBezTo>
                    <a:pt x="68" y="107"/>
                    <a:pt x="70" y="108"/>
                    <a:pt x="71" y="110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44" name="Freeform 11"/>
            <p:cNvSpPr/>
            <p:nvPr/>
          </p:nvSpPr>
          <p:spPr bwMode="auto">
            <a:xfrm>
              <a:off x="3757" y="1938"/>
              <a:ext cx="130" cy="183"/>
            </a:xfrm>
            <a:custGeom>
              <a:avLst/>
              <a:gdLst>
                <a:gd name="T0" fmla="*/ 62 w 76"/>
                <a:gd name="T1" fmla="*/ 8 h 106"/>
                <a:gd name="T2" fmla="*/ 73 w 76"/>
                <a:gd name="T3" fmla="*/ 32 h 106"/>
                <a:gd name="T4" fmla="*/ 70 w 76"/>
                <a:gd name="T5" fmla="*/ 32 h 106"/>
                <a:gd name="T6" fmla="*/ 60 w 76"/>
                <a:gd name="T7" fmla="*/ 11 h 106"/>
                <a:gd name="T8" fmla="*/ 37 w 76"/>
                <a:gd name="T9" fmla="*/ 3 h 106"/>
                <a:gd name="T10" fmla="*/ 14 w 76"/>
                <a:gd name="T11" fmla="*/ 9 h 106"/>
                <a:gd name="T12" fmla="*/ 5 w 76"/>
                <a:gd name="T13" fmla="*/ 25 h 106"/>
                <a:gd name="T14" fmla="*/ 17 w 76"/>
                <a:gd name="T15" fmla="*/ 41 h 106"/>
                <a:gd name="T16" fmla="*/ 38 w 76"/>
                <a:gd name="T17" fmla="*/ 48 h 106"/>
                <a:gd name="T18" fmla="*/ 64 w 76"/>
                <a:gd name="T19" fmla="*/ 57 h 106"/>
                <a:gd name="T20" fmla="*/ 76 w 76"/>
                <a:gd name="T21" fmla="*/ 78 h 106"/>
                <a:gd name="T22" fmla="*/ 65 w 76"/>
                <a:gd name="T23" fmla="*/ 99 h 106"/>
                <a:gd name="T24" fmla="*/ 38 w 76"/>
                <a:gd name="T25" fmla="*/ 106 h 106"/>
                <a:gd name="T26" fmla="*/ 12 w 76"/>
                <a:gd name="T27" fmla="*/ 97 h 106"/>
                <a:gd name="T28" fmla="*/ 0 w 76"/>
                <a:gd name="T29" fmla="*/ 70 h 106"/>
                <a:gd name="T30" fmla="*/ 3 w 76"/>
                <a:gd name="T31" fmla="*/ 70 h 106"/>
                <a:gd name="T32" fmla="*/ 14 w 76"/>
                <a:gd name="T33" fmla="*/ 94 h 106"/>
                <a:gd name="T34" fmla="*/ 38 w 76"/>
                <a:gd name="T35" fmla="*/ 102 h 106"/>
                <a:gd name="T36" fmla="*/ 63 w 76"/>
                <a:gd name="T37" fmla="*/ 96 h 106"/>
                <a:gd name="T38" fmla="*/ 72 w 76"/>
                <a:gd name="T39" fmla="*/ 78 h 106"/>
                <a:gd name="T40" fmla="*/ 61 w 76"/>
                <a:gd name="T41" fmla="*/ 60 h 106"/>
                <a:gd name="T42" fmla="*/ 37 w 76"/>
                <a:gd name="T43" fmla="*/ 51 h 106"/>
                <a:gd name="T44" fmla="*/ 14 w 76"/>
                <a:gd name="T45" fmla="*/ 44 h 106"/>
                <a:gd name="T46" fmla="*/ 2 w 76"/>
                <a:gd name="T47" fmla="*/ 25 h 106"/>
                <a:gd name="T48" fmla="*/ 13 w 76"/>
                <a:gd name="T49" fmla="*/ 6 h 106"/>
                <a:gd name="T50" fmla="*/ 37 w 76"/>
                <a:gd name="T51" fmla="*/ 0 h 106"/>
                <a:gd name="T52" fmla="*/ 62 w 76"/>
                <a:gd name="T5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106">
                  <a:moveTo>
                    <a:pt x="62" y="8"/>
                  </a:moveTo>
                  <a:cubicBezTo>
                    <a:pt x="69" y="14"/>
                    <a:pt x="72" y="22"/>
                    <a:pt x="73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69" y="23"/>
                    <a:pt x="66" y="16"/>
                    <a:pt x="60" y="11"/>
                  </a:cubicBezTo>
                  <a:cubicBezTo>
                    <a:pt x="55" y="6"/>
                    <a:pt x="47" y="3"/>
                    <a:pt x="37" y="3"/>
                  </a:cubicBezTo>
                  <a:cubicBezTo>
                    <a:pt x="27" y="3"/>
                    <a:pt x="20" y="5"/>
                    <a:pt x="14" y="9"/>
                  </a:cubicBezTo>
                  <a:cubicBezTo>
                    <a:pt x="8" y="12"/>
                    <a:pt x="5" y="18"/>
                    <a:pt x="5" y="25"/>
                  </a:cubicBezTo>
                  <a:cubicBezTo>
                    <a:pt x="5" y="32"/>
                    <a:pt x="9" y="37"/>
                    <a:pt x="17" y="41"/>
                  </a:cubicBezTo>
                  <a:cubicBezTo>
                    <a:pt x="20" y="43"/>
                    <a:pt x="27" y="45"/>
                    <a:pt x="38" y="48"/>
                  </a:cubicBezTo>
                  <a:cubicBezTo>
                    <a:pt x="50" y="51"/>
                    <a:pt x="59" y="54"/>
                    <a:pt x="64" y="57"/>
                  </a:cubicBezTo>
                  <a:cubicBezTo>
                    <a:pt x="72" y="62"/>
                    <a:pt x="76" y="69"/>
                    <a:pt x="76" y="78"/>
                  </a:cubicBezTo>
                  <a:cubicBezTo>
                    <a:pt x="76" y="87"/>
                    <a:pt x="72" y="94"/>
                    <a:pt x="65" y="99"/>
                  </a:cubicBezTo>
                  <a:cubicBezTo>
                    <a:pt x="58" y="103"/>
                    <a:pt x="49" y="106"/>
                    <a:pt x="38" y="106"/>
                  </a:cubicBezTo>
                  <a:cubicBezTo>
                    <a:pt x="27" y="106"/>
                    <a:pt x="18" y="103"/>
                    <a:pt x="12" y="97"/>
                  </a:cubicBezTo>
                  <a:cubicBezTo>
                    <a:pt x="5" y="91"/>
                    <a:pt x="1" y="82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81"/>
                    <a:pt x="8" y="89"/>
                    <a:pt x="14" y="94"/>
                  </a:cubicBezTo>
                  <a:cubicBezTo>
                    <a:pt x="20" y="100"/>
                    <a:pt x="28" y="102"/>
                    <a:pt x="38" y="102"/>
                  </a:cubicBezTo>
                  <a:cubicBezTo>
                    <a:pt x="48" y="102"/>
                    <a:pt x="56" y="100"/>
                    <a:pt x="63" y="96"/>
                  </a:cubicBezTo>
                  <a:cubicBezTo>
                    <a:pt x="69" y="91"/>
                    <a:pt x="72" y="86"/>
                    <a:pt x="72" y="78"/>
                  </a:cubicBezTo>
                  <a:cubicBezTo>
                    <a:pt x="72" y="70"/>
                    <a:pt x="69" y="64"/>
                    <a:pt x="61" y="60"/>
                  </a:cubicBezTo>
                  <a:cubicBezTo>
                    <a:pt x="57" y="57"/>
                    <a:pt x="49" y="54"/>
                    <a:pt x="37" y="51"/>
                  </a:cubicBezTo>
                  <a:cubicBezTo>
                    <a:pt x="25" y="48"/>
                    <a:pt x="18" y="46"/>
                    <a:pt x="14" y="44"/>
                  </a:cubicBezTo>
                  <a:cubicBezTo>
                    <a:pt x="6" y="39"/>
                    <a:pt x="2" y="33"/>
                    <a:pt x="2" y="25"/>
                  </a:cubicBezTo>
                  <a:cubicBezTo>
                    <a:pt x="2" y="17"/>
                    <a:pt x="6" y="10"/>
                    <a:pt x="13" y="6"/>
                  </a:cubicBezTo>
                  <a:cubicBezTo>
                    <a:pt x="19" y="2"/>
                    <a:pt x="27" y="0"/>
                    <a:pt x="37" y="0"/>
                  </a:cubicBezTo>
                  <a:cubicBezTo>
                    <a:pt x="48" y="0"/>
                    <a:pt x="56" y="3"/>
                    <a:pt x="62" y="8"/>
                  </a:cubicBez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"/>
            <p:cNvSpPr/>
            <p:nvPr/>
          </p:nvSpPr>
          <p:spPr bwMode="auto">
            <a:xfrm>
              <a:off x="3899" y="1942"/>
              <a:ext cx="96" cy="179"/>
            </a:xfrm>
            <a:custGeom>
              <a:avLst/>
              <a:gdLst>
                <a:gd name="T0" fmla="*/ 53 w 56"/>
                <a:gd name="T1" fmla="*/ 0 h 104"/>
                <a:gd name="T2" fmla="*/ 56 w 56"/>
                <a:gd name="T3" fmla="*/ 0 h 104"/>
                <a:gd name="T4" fmla="*/ 56 w 56"/>
                <a:gd name="T5" fmla="*/ 70 h 104"/>
                <a:gd name="T6" fmla="*/ 50 w 56"/>
                <a:gd name="T7" fmla="*/ 94 h 104"/>
                <a:gd name="T8" fmla="*/ 27 w 56"/>
                <a:gd name="T9" fmla="*/ 104 h 104"/>
                <a:gd name="T10" fmla="*/ 8 w 56"/>
                <a:gd name="T11" fmla="*/ 97 h 104"/>
                <a:gd name="T12" fmla="*/ 0 w 56"/>
                <a:gd name="T13" fmla="*/ 75 h 104"/>
                <a:gd name="T14" fmla="*/ 0 w 56"/>
                <a:gd name="T15" fmla="*/ 70 h 104"/>
                <a:gd name="T16" fmla="*/ 3 w 56"/>
                <a:gd name="T17" fmla="*/ 70 h 104"/>
                <a:gd name="T18" fmla="*/ 3 w 56"/>
                <a:gd name="T19" fmla="*/ 75 h 104"/>
                <a:gd name="T20" fmla="*/ 27 w 56"/>
                <a:gd name="T21" fmla="*/ 100 h 104"/>
                <a:gd name="T22" fmla="*/ 47 w 56"/>
                <a:gd name="T23" fmla="*/ 92 h 104"/>
                <a:gd name="T24" fmla="*/ 53 w 56"/>
                <a:gd name="T25" fmla="*/ 70 h 104"/>
                <a:gd name="T26" fmla="*/ 53 w 56"/>
                <a:gd name="T27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04">
                  <a:moveTo>
                    <a:pt x="53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6" y="80"/>
                    <a:pt x="54" y="88"/>
                    <a:pt x="50" y="94"/>
                  </a:cubicBezTo>
                  <a:cubicBezTo>
                    <a:pt x="45" y="100"/>
                    <a:pt x="37" y="104"/>
                    <a:pt x="27" y="104"/>
                  </a:cubicBezTo>
                  <a:cubicBezTo>
                    <a:pt x="19" y="104"/>
                    <a:pt x="12" y="101"/>
                    <a:pt x="8" y="97"/>
                  </a:cubicBezTo>
                  <a:cubicBezTo>
                    <a:pt x="2" y="92"/>
                    <a:pt x="0" y="84"/>
                    <a:pt x="0" y="7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5"/>
                    <a:pt x="3" y="75"/>
                    <a:pt x="3" y="75"/>
                  </a:cubicBezTo>
                  <a:cubicBezTo>
                    <a:pt x="3" y="92"/>
                    <a:pt x="11" y="100"/>
                    <a:pt x="27" y="100"/>
                  </a:cubicBezTo>
                  <a:cubicBezTo>
                    <a:pt x="36" y="100"/>
                    <a:pt x="43" y="97"/>
                    <a:pt x="47" y="92"/>
                  </a:cubicBezTo>
                  <a:cubicBezTo>
                    <a:pt x="51" y="87"/>
                    <a:pt x="53" y="80"/>
                    <a:pt x="53" y="70"/>
                  </a:cubicBezTo>
                  <a:lnTo>
                    <a:pt x="53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3"/>
            <p:cNvSpPr/>
            <p:nvPr/>
          </p:nvSpPr>
          <p:spPr bwMode="auto">
            <a:xfrm>
              <a:off x="4019" y="1942"/>
              <a:ext cx="142" cy="175"/>
            </a:xfrm>
            <a:custGeom>
              <a:avLst/>
              <a:gdLst>
                <a:gd name="T0" fmla="*/ 0 w 142"/>
                <a:gd name="T1" fmla="*/ 0 h 175"/>
                <a:gd name="T2" fmla="*/ 142 w 142"/>
                <a:gd name="T3" fmla="*/ 0 h 175"/>
                <a:gd name="T4" fmla="*/ 142 w 142"/>
                <a:gd name="T5" fmla="*/ 5 h 175"/>
                <a:gd name="T6" fmla="*/ 73 w 142"/>
                <a:gd name="T7" fmla="*/ 5 h 175"/>
                <a:gd name="T8" fmla="*/ 73 w 142"/>
                <a:gd name="T9" fmla="*/ 175 h 175"/>
                <a:gd name="T10" fmla="*/ 68 w 142"/>
                <a:gd name="T11" fmla="*/ 175 h 175"/>
                <a:gd name="T12" fmla="*/ 68 w 142"/>
                <a:gd name="T13" fmla="*/ 5 h 175"/>
                <a:gd name="T14" fmla="*/ 0 w 142"/>
                <a:gd name="T15" fmla="*/ 5 h 175"/>
                <a:gd name="T16" fmla="*/ 0 w 142"/>
                <a:gd name="T17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75">
                  <a:moveTo>
                    <a:pt x="0" y="0"/>
                  </a:moveTo>
                  <a:lnTo>
                    <a:pt x="142" y="0"/>
                  </a:lnTo>
                  <a:lnTo>
                    <a:pt x="142" y="5"/>
                  </a:lnTo>
                  <a:lnTo>
                    <a:pt x="73" y="5"/>
                  </a:lnTo>
                  <a:lnTo>
                    <a:pt x="73" y="175"/>
                  </a:lnTo>
                  <a:lnTo>
                    <a:pt x="68" y="175"/>
                  </a:lnTo>
                  <a:lnTo>
                    <a:pt x="68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4"/>
            <p:cNvSpPr/>
            <p:nvPr/>
          </p:nvSpPr>
          <p:spPr bwMode="auto">
            <a:xfrm>
              <a:off x="4183" y="1942"/>
              <a:ext cx="130" cy="179"/>
            </a:xfrm>
            <a:custGeom>
              <a:avLst/>
              <a:gdLst>
                <a:gd name="T0" fmla="*/ 0 w 76"/>
                <a:gd name="T1" fmla="*/ 0 h 104"/>
                <a:gd name="T2" fmla="*/ 4 w 76"/>
                <a:gd name="T3" fmla="*/ 0 h 104"/>
                <a:gd name="T4" fmla="*/ 4 w 76"/>
                <a:gd name="T5" fmla="*/ 62 h 104"/>
                <a:gd name="T6" fmla="*/ 12 w 76"/>
                <a:gd name="T7" fmla="*/ 90 h 104"/>
                <a:gd name="T8" fmla="*/ 38 w 76"/>
                <a:gd name="T9" fmla="*/ 100 h 104"/>
                <a:gd name="T10" fmla="*/ 65 w 76"/>
                <a:gd name="T11" fmla="*/ 90 h 104"/>
                <a:gd name="T12" fmla="*/ 73 w 76"/>
                <a:gd name="T13" fmla="*/ 62 h 104"/>
                <a:gd name="T14" fmla="*/ 73 w 76"/>
                <a:gd name="T15" fmla="*/ 0 h 104"/>
                <a:gd name="T16" fmla="*/ 76 w 76"/>
                <a:gd name="T17" fmla="*/ 0 h 104"/>
                <a:gd name="T18" fmla="*/ 76 w 76"/>
                <a:gd name="T19" fmla="*/ 62 h 104"/>
                <a:gd name="T20" fmla="*/ 68 w 76"/>
                <a:gd name="T21" fmla="*/ 92 h 104"/>
                <a:gd name="T22" fmla="*/ 38 w 76"/>
                <a:gd name="T23" fmla="*/ 104 h 104"/>
                <a:gd name="T24" fmla="*/ 9 w 76"/>
                <a:gd name="T25" fmla="*/ 92 h 104"/>
                <a:gd name="T26" fmla="*/ 0 w 76"/>
                <a:gd name="T27" fmla="*/ 62 h 104"/>
                <a:gd name="T28" fmla="*/ 0 w 76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74"/>
                    <a:pt x="6" y="83"/>
                    <a:pt x="12" y="90"/>
                  </a:cubicBezTo>
                  <a:cubicBezTo>
                    <a:pt x="17" y="97"/>
                    <a:pt x="26" y="100"/>
                    <a:pt x="38" y="100"/>
                  </a:cubicBezTo>
                  <a:cubicBezTo>
                    <a:pt x="50" y="100"/>
                    <a:pt x="59" y="97"/>
                    <a:pt x="65" y="90"/>
                  </a:cubicBezTo>
                  <a:cubicBezTo>
                    <a:pt x="70" y="83"/>
                    <a:pt x="73" y="74"/>
                    <a:pt x="73" y="6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75"/>
                    <a:pt x="73" y="85"/>
                    <a:pt x="68" y="92"/>
                  </a:cubicBezTo>
                  <a:cubicBezTo>
                    <a:pt x="61" y="100"/>
                    <a:pt x="52" y="104"/>
                    <a:pt x="38" y="104"/>
                  </a:cubicBezTo>
                  <a:cubicBezTo>
                    <a:pt x="25" y="104"/>
                    <a:pt x="15" y="100"/>
                    <a:pt x="9" y="92"/>
                  </a:cubicBezTo>
                  <a:cubicBezTo>
                    <a:pt x="3" y="85"/>
                    <a:pt x="0" y="75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8" name="直接连接符 47"/>
          <p:cNvCxnSpPr>
            <a:stCxn id="40" idx="36"/>
          </p:cNvCxnSpPr>
          <p:nvPr/>
        </p:nvCxnSpPr>
        <p:spPr>
          <a:xfrm flipH="1" flipV="1">
            <a:off x="4" y="1051700"/>
            <a:ext cx="3122617" cy="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148318" y="7757983"/>
            <a:ext cx="4124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XXXXX</a:t>
            </a:r>
            <a:r>
              <a:rPr lang="zh-CN" altLang="en-US" sz="2000" b="1" dirty="0"/>
              <a:t>答辩，如果不需要可以删除</a:t>
            </a:r>
            <a:endParaRPr lang="zh-CN" altLang="en-US" sz="2000" b="1" dirty="0"/>
          </a:p>
        </p:txBody>
      </p:sp>
      <p:pic>
        <p:nvPicPr>
          <p:cNvPr id="24" name="图片 23" descr="文本&#10;&#10;中度可信度描述已自动生成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6878"/>
            <a:ext cx="1706880" cy="561122"/>
          </a:xfrm>
          <a:prstGeom prst="rect">
            <a:avLst/>
          </a:prstGeom>
        </p:spPr>
      </p:pic>
      <p:cxnSp>
        <p:nvCxnSpPr>
          <p:cNvPr id="25" name="直接连接符 24"/>
          <p:cNvCxnSpPr>
            <a:endCxn id="38" idx="27"/>
          </p:cNvCxnSpPr>
          <p:nvPr/>
        </p:nvCxnSpPr>
        <p:spPr>
          <a:xfrm flipH="1">
            <a:off x="6345723" y="1047331"/>
            <a:ext cx="278875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232000" y="2913874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32000" y="3827048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232000" y="4740222"/>
            <a:ext cx="4680000" cy="23628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32000" y="1940562"/>
            <a:ext cx="4392000" cy="23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1522" y="1607358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1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232000" y="2192129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78320" y="1565794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1522" y="2532029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232000" y="3116800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78320" y="2490465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1522" y="3456700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3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232000" y="4041471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78320" y="3415136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程序功能简介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1522" y="4381371"/>
            <a:ext cx="559044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232000" y="4966142"/>
            <a:ext cx="4680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78320" y="4339807"/>
            <a:ext cx="406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队员分工简介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1968266" y="881324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63538" y="1841887"/>
            <a:ext cx="8416924" cy="679068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4" name="对角圆角矩形 80"/>
          <p:cNvSpPr/>
          <p:nvPr/>
        </p:nvSpPr>
        <p:spPr>
          <a:xfrm>
            <a:off x="355602" y="881324"/>
            <a:ext cx="2751434" cy="8155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矩阵运算器：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944" y="1954685"/>
            <a:ext cx="830011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面向线性代数学习者，旨在实现常见初级线性代数矩阵相关运算。</a:t>
            </a:r>
            <a:endParaRPr lang="zh-CN" altLang="en-US" dirty="0"/>
          </a:p>
        </p:txBody>
      </p:sp>
      <p:sp>
        <p:nvSpPr>
          <p:cNvPr id="8" name="对角圆角矩形 80"/>
          <p:cNvSpPr/>
          <p:nvPr/>
        </p:nvSpPr>
        <p:spPr>
          <a:xfrm>
            <a:off x="355602" y="3269165"/>
            <a:ext cx="2751434" cy="8155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2"/>
          <p:cNvSpPr/>
          <p:nvPr/>
        </p:nvSpPr>
        <p:spPr>
          <a:xfrm>
            <a:off x="355602" y="4214575"/>
            <a:ext cx="8416924" cy="679068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26648" y="4369443"/>
            <a:ext cx="541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金超，文沛皙，徐家萌，曾卓凡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2527066" y="881324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63538" y="1153160"/>
            <a:ext cx="8416924" cy="1010920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对角圆角矩形 80"/>
          <p:cNvSpPr/>
          <p:nvPr/>
        </p:nvSpPr>
        <p:spPr>
          <a:xfrm>
            <a:off x="611008" y="881324"/>
            <a:ext cx="1916058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8100" y="1461766"/>
            <a:ext cx="737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设计一个程序，实现包括但不限于矩阵求逆，求行列式，解线性方程组等基本功能。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1282425" y="952545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程序功能简介：</a:t>
            </a:r>
            <a:endParaRPr lang="zh-CN" altLang="en-US" dirty="0"/>
          </a:p>
        </p:txBody>
      </p:sp>
      <p:sp>
        <p:nvSpPr>
          <p:cNvPr id="4" name="圆角矩形 2"/>
          <p:cNvSpPr/>
          <p:nvPr/>
        </p:nvSpPr>
        <p:spPr>
          <a:xfrm>
            <a:off x="363538" y="1153160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对角圆角矩形 80"/>
          <p:cNvSpPr/>
          <p:nvPr/>
        </p:nvSpPr>
        <p:spPr>
          <a:xfrm>
            <a:off x="611012" y="881324"/>
            <a:ext cx="2860157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manage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直角三角形 6"/>
          <p:cNvSpPr/>
          <p:nvPr/>
        </p:nvSpPr>
        <p:spPr>
          <a:xfrm>
            <a:off x="1282425" y="2314321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圆角矩形 2"/>
          <p:cNvSpPr/>
          <p:nvPr/>
        </p:nvSpPr>
        <p:spPr>
          <a:xfrm>
            <a:off x="363538" y="2514936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对角圆角矩形 80"/>
          <p:cNvSpPr/>
          <p:nvPr/>
        </p:nvSpPr>
        <p:spPr>
          <a:xfrm>
            <a:off x="598244" y="2243100"/>
            <a:ext cx="2872925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l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create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>
            <a:off x="1282425" y="3767314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2"/>
          <p:cNvSpPr/>
          <p:nvPr/>
        </p:nvSpPr>
        <p:spPr>
          <a:xfrm>
            <a:off x="363538" y="3967929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对角圆角矩形 80"/>
          <p:cNvSpPr/>
          <p:nvPr/>
        </p:nvSpPr>
        <p:spPr>
          <a:xfrm>
            <a:off x="598244" y="3696093"/>
            <a:ext cx="6180405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l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system of linear equations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274487" y="5179442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zh-CN" altLang="en-US" sz="20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圆角矩形 2"/>
          <p:cNvSpPr/>
          <p:nvPr/>
        </p:nvSpPr>
        <p:spPr>
          <a:xfrm>
            <a:off x="355600" y="5380057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对角圆角矩形 80"/>
          <p:cNvSpPr/>
          <p:nvPr/>
        </p:nvSpPr>
        <p:spPr>
          <a:xfrm>
            <a:off x="610870" y="5107940"/>
            <a:ext cx="3248660" cy="54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l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 calculate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7868" y="1658563"/>
            <a:ext cx="513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937842" y="2881204"/>
            <a:ext cx="653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198120" algn="l"/>
              </a:tabLst>
            </a:pPr>
            <a:r>
              <a:rPr lang="zh-CN" altLang="en-US" dirty="0"/>
              <a:t>自动生成常用矩阵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17741" y="1560993"/>
            <a:ext cx="731839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矩阵的输入，输出，存储，查找，删除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7741" y="4367800"/>
            <a:ext cx="52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解线性方程组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37895" y="5721350"/>
            <a:ext cx="7980680" cy="539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矩阵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行列式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、化简、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转置矩阵、逆矩阵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加、减、乘、幂运算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>
            <p:custDataLst>
              <p:tags r:id="rId1"/>
            </p:custDataLst>
          </p:nvPr>
        </p:nvSpPr>
        <p:spPr>
          <a:xfrm>
            <a:off x="1282425" y="952545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程序功能简介：</a:t>
            </a:r>
            <a:endParaRPr lang="zh-CN" altLang="en-US" dirty="0"/>
          </a:p>
        </p:txBody>
      </p:sp>
      <p:sp>
        <p:nvSpPr>
          <p:cNvPr id="4" name="圆角矩形 2"/>
          <p:cNvSpPr/>
          <p:nvPr>
            <p:custDataLst>
              <p:tags r:id="rId2"/>
            </p:custDataLst>
          </p:nvPr>
        </p:nvSpPr>
        <p:spPr>
          <a:xfrm>
            <a:off x="363538" y="1153160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对角圆角矩形 80"/>
          <p:cNvSpPr/>
          <p:nvPr>
            <p:custDataLst>
              <p:tags r:id="rId3"/>
            </p:custDataLst>
          </p:nvPr>
        </p:nvSpPr>
        <p:spPr>
          <a:xfrm>
            <a:off x="611011" y="903644"/>
            <a:ext cx="3295163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 matrix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直角三角形 6"/>
          <p:cNvSpPr/>
          <p:nvPr>
            <p:custDataLst>
              <p:tags r:id="rId4"/>
            </p:custDataLst>
          </p:nvPr>
        </p:nvSpPr>
        <p:spPr>
          <a:xfrm>
            <a:off x="1282425" y="2314321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圆角矩形 2"/>
          <p:cNvSpPr/>
          <p:nvPr>
            <p:custDataLst>
              <p:tags r:id="rId5"/>
            </p:custDataLst>
          </p:nvPr>
        </p:nvSpPr>
        <p:spPr>
          <a:xfrm>
            <a:off x="363538" y="2514936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对角圆角矩形 80"/>
          <p:cNvSpPr/>
          <p:nvPr>
            <p:custDataLst>
              <p:tags r:id="rId6"/>
            </p:custDataLst>
          </p:nvPr>
        </p:nvSpPr>
        <p:spPr>
          <a:xfrm>
            <a:off x="611012" y="2243100"/>
            <a:ext cx="3295163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 modify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直角三角形 9"/>
          <p:cNvSpPr/>
          <p:nvPr>
            <p:custDataLst>
              <p:tags r:id="rId7"/>
            </p:custDataLst>
          </p:nvPr>
        </p:nvSpPr>
        <p:spPr>
          <a:xfrm>
            <a:off x="1282425" y="3767314"/>
            <a:ext cx="104416" cy="543672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9050">
            <a:noFill/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圆角矩形 2"/>
          <p:cNvSpPr/>
          <p:nvPr>
            <p:custDataLst>
              <p:tags r:id="rId8"/>
            </p:custDataLst>
          </p:nvPr>
        </p:nvSpPr>
        <p:spPr>
          <a:xfrm>
            <a:off x="355602" y="3947979"/>
            <a:ext cx="8416924" cy="868456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对角圆角矩形 80"/>
          <p:cNvSpPr/>
          <p:nvPr>
            <p:custDataLst>
              <p:tags r:id="rId9"/>
            </p:custDataLst>
          </p:nvPr>
        </p:nvSpPr>
        <p:spPr>
          <a:xfrm>
            <a:off x="611012" y="3696093"/>
            <a:ext cx="3295163" cy="543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 vector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7868" y="1658563"/>
            <a:ext cx="513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1017741" y="2913507"/>
            <a:ext cx="653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8120" algn="l"/>
              </a:tabLst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修改矩阵参数、求逆矩阵、求截取矩阵、增广矩阵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017741" y="1545118"/>
            <a:ext cx="731839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matrix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类、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fraction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类成员函数的实现以及运算符重载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/>
          <p:cNvSpPr txBox="1"/>
          <p:nvPr>
            <p:custDataLst>
              <p:tags r:id="rId12"/>
            </p:custDataLst>
          </p:nvPr>
        </p:nvSpPr>
        <p:spPr>
          <a:xfrm>
            <a:off x="1017905" y="4255770"/>
            <a:ext cx="723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Vector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类定义与实现、矩阵的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QR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分解、正交化、求特征值、特征向量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基本运作流程：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8414" y="1379985"/>
            <a:ext cx="3271050" cy="3814012"/>
          </a:xfrm>
        </p:spPr>
      </p:pic>
      <p:sp>
        <p:nvSpPr>
          <p:cNvPr id="6" name="文本框 5"/>
          <p:cNvSpPr txBox="1"/>
          <p:nvPr/>
        </p:nvSpPr>
        <p:spPr>
          <a:xfrm>
            <a:off x="464822" y="1010018"/>
            <a:ext cx="484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输入：包含行、列、命名、元素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5" y="3422964"/>
            <a:ext cx="4211116" cy="2358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42811" y="1010653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功能区总览：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7427" y="5781189"/>
            <a:ext cx="42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功能实现</a:t>
            </a:r>
            <a:r>
              <a:rPr lang="en-US" altLang="zh-CN" dirty="0"/>
              <a:t>(</a:t>
            </a:r>
            <a:r>
              <a:rPr lang="zh-CN" altLang="en-US" dirty="0"/>
              <a:t>见右图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4665" y="3114063"/>
            <a:ext cx="4577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存储：建立</a:t>
            </a:r>
            <a:r>
              <a:rPr lang="en-US" altLang="zh-CN" dirty="0"/>
              <a:t>vector</a:t>
            </a:r>
            <a:r>
              <a:rPr lang="zh-CN" altLang="en-US" dirty="0"/>
              <a:t>数组进行存储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65" y="1312686"/>
            <a:ext cx="4296641" cy="1555313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5233035" y="2743835"/>
            <a:ext cx="391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233035" y="2870835"/>
            <a:ext cx="391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233035" y="3483610"/>
            <a:ext cx="391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233035" y="3982720"/>
            <a:ext cx="391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233035" y="4169410"/>
            <a:ext cx="391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5233035" y="4356100"/>
            <a:ext cx="3917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核心功能一：矩阵运算器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514" y="2733553"/>
            <a:ext cx="6774406" cy="3548060"/>
          </a:xfrm>
        </p:spPr>
      </p:pic>
      <p:sp>
        <p:nvSpPr>
          <p:cNvPr id="11" name="圆角矩形 2"/>
          <p:cNvSpPr/>
          <p:nvPr/>
        </p:nvSpPr>
        <p:spPr>
          <a:xfrm>
            <a:off x="234514" y="1214227"/>
            <a:ext cx="8420100" cy="1056783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4753" y="1399714"/>
            <a:ext cx="7905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cal</a:t>
            </a:r>
            <a:r>
              <a:rPr lang="zh-CN" altLang="en-US" sz="2400" dirty="0"/>
              <a:t>功能：</a:t>
            </a:r>
            <a:endParaRPr lang="en-US" altLang="zh-CN" sz="2400" dirty="0"/>
          </a:p>
          <a:p>
            <a:r>
              <a:rPr lang="zh-CN" altLang="en-US" dirty="0"/>
              <a:t>可便捷实现矩阵的常见复合运算，包括加、减、乘、求逆、求转置。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核心功能二：解线性方程组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223" y="2642881"/>
            <a:ext cx="5072757" cy="3235826"/>
          </a:xfrm>
          <a:prstGeom prst="rect">
            <a:avLst/>
          </a:prstGeom>
        </p:spPr>
      </p:pic>
      <p:sp>
        <p:nvSpPr>
          <p:cNvPr id="11" name="圆角矩形 2"/>
          <p:cNvSpPr/>
          <p:nvPr/>
        </p:nvSpPr>
        <p:spPr>
          <a:xfrm>
            <a:off x="254223" y="1253551"/>
            <a:ext cx="7876991" cy="1036118"/>
          </a:xfrm>
          <a:prstGeom prst="roundRect">
            <a:avLst>
              <a:gd name="adj" fmla="val 283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5602" y="1402278"/>
            <a:ext cx="5335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solve</a:t>
            </a:r>
            <a:r>
              <a:rPr lang="zh-CN" altLang="en-US" sz="2400" dirty="0"/>
              <a:t>功能：</a:t>
            </a:r>
            <a:endParaRPr lang="en-US" altLang="zh-CN" sz="2400" dirty="0"/>
          </a:p>
          <a:p>
            <a:r>
              <a:rPr lang="zh-CN" altLang="en-US" dirty="0"/>
              <a:t>解线性、非线性方程组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10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11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12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13.xml><?xml version="1.0" encoding="utf-8"?>
<p:tagLst xmlns:p="http://schemas.openxmlformats.org/presentationml/2006/main">
  <p:tag name="ISLIDE.GUIDESSETTING" val="{&quot;Id&quot;:&quot;09d88408-4af6-444c-a89e-2b89744bb4b1&quot;,&quot;Name&quot;:&quot;无&quot;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3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4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5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6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7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8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ags/tag9.xml><?xml version="1.0" encoding="utf-8"?>
<p:tagLst xmlns:p="http://schemas.openxmlformats.org/presentationml/2006/main">
  <p:tag name="KSO_WM_DIAGRAM_VIRTUALLY_FRAME" val="{&quot;height&quot;:314.74692913385826,&quot;left&quot;:28.00015748031496,&quot;top&quot;:71.15307086614173,&quot;width&quot;:663.3748031496064}"/>
</p:tagLst>
</file>

<file path=ppt/theme/theme1.xml><?xml version="1.0" encoding="utf-8"?>
<a:theme xmlns:a="http://schemas.openxmlformats.org/drawingml/2006/main" name="Office 主题​​">
  <a:themeElements>
    <a:clrScheme name="SJTUB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F08300"/>
      </a:accent3>
      <a:accent4>
        <a:srgbClr val="FDD000"/>
      </a:accent4>
      <a:accent5>
        <a:srgbClr val="338D27"/>
      </a:accent5>
      <a:accent6>
        <a:srgbClr val="00514E"/>
      </a:accent6>
      <a:hlink>
        <a:srgbClr val="B5B5B6"/>
      </a:hlink>
      <a:folHlink>
        <a:srgbClr val="BD9F68"/>
      </a:folHlink>
    </a:clrScheme>
    <a:fontScheme name="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展示（MC)(1)(1)</Template>
  <TotalTime>0</TotalTime>
  <Words>1043</Words>
  <Application>WPS 演示</Application>
  <PresentationFormat>全屏显示(4:3)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Black</vt:lpstr>
      <vt:lpstr>黑体</vt:lpstr>
      <vt:lpstr>Times New Roman</vt:lpstr>
      <vt:lpstr>Arial</vt:lpstr>
      <vt:lpstr>Arial Unicode MS</vt:lpstr>
      <vt:lpstr>Calibri</vt:lpstr>
      <vt:lpstr>Office 主题​​</vt:lpstr>
      <vt:lpstr>矩阵运算器</vt:lpstr>
      <vt:lpstr>目录</vt:lpstr>
      <vt:lpstr>基本信息</vt:lpstr>
      <vt:lpstr>PowerPoint 演示文稿</vt:lpstr>
      <vt:lpstr>程序功能简介：</vt:lpstr>
      <vt:lpstr>程序功能简介：</vt:lpstr>
      <vt:lpstr>基本运作流程：</vt:lpstr>
      <vt:lpstr>核心功能一：矩阵运算器</vt:lpstr>
      <vt:lpstr>核心功能二：解线性方程组</vt:lpstr>
      <vt:lpstr>核心功能三：矩阵基本运算</vt:lpstr>
      <vt:lpstr>核心功能三：矩阵基本运算</vt:lpstr>
      <vt:lpstr>核心功能三：矩阵基本运算</vt:lpstr>
      <vt:lpstr>创新点一：fraction类的创建</vt:lpstr>
      <vt:lpstr>创新点二： calculate函数的实现</vt:lpstr>
      <vt:lpstr>缺陷与完善：</vt:lpstr>
      <vt:lpstr>队员分工简介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 金</dc:creator>
  <cp:lastModifiedBy>15611</cp:lastModifiedBy>
  <cp:revision>3</cp:revision>
  <dcterms:created xsi:type="dcterms:W3CDTF">2024-12-30T04:22:00Z</dcterms:created>
  <dcterms:modified xsi:type="dcterms:W3CDTF">2024-12-30T05:29:39Z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7EC3688B676B4C46B1021443904C6CF2_12</vt:lpwstr>
  </property>
  <property fmtid="{D5CDD505-2E9C-101B-9397-08002B2CF9AE}" pid="3" name="KSOProductBuildVer">
    <vt:lpwstr>2052-12.1.0.19770</vt:lpwstr>
  </property>
</Properties>
</file>