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Lst>
  <p:notesMasterIdLst>
    <p:notesMasterId r:id="rId20"/>
  </p:notesMasterIdLst>
  <p:handoutMasterIdLst>
    <p:handoutMasterId r:id="rId21"/>
  </p:handoutMasterIdLst>
  <p:sldIdLst>
    <p:sldId id="301" r:id="rId3"/>
    <p:sldId id="265" r:id="rId4"/>
    <p:sldId id="266" r:id="rId5"/>
    <p:sldId id="304" r:id="rId6"/>
    <p:sldId id="295" r:id="rId7"/>
    <p:sldId id="310" r:id="rId8"/>
    <p:sldId id="296" r:id="rId9"/>
    <p:sldId id="302" r:id="rId10"/>
    <p:sldId id="307" r:id="rId11"/>
    <p:sldId id="308" r:id="rId12"/>
    <p:sldId id="311" r:id="rId13"/>
    <p:sldId id="309" r:id="rId14"/>
    <p:sldId id="303" r:id="rId15"/>
    <p:sldId id="305" r:id="rId16"/>
    <p:sldId id="298" r:id="rId17"/>
    <p:sldId id="289" r:id="rId18"/>
    <p:sldId id="300" r:id="rId19"/>
  </p:sldIdLst>
  <p:sldSz cx="12192000" cy="6858000"/>
  <p:notesSz cx="6858000" cy="9144000"/>
  <p:custDataLst>
    <p:tags r:id="rId2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7" autoAdjust="0"/>
    <p:restoredTop sz="95759" autoAdjust="0"/>
  </p:normalViewPr>
  <p:slideViewPr>
    <p:cSldViewPr>
      <p:cViewPr varScale="1">
        <p:scale>
          <a:sx n="68" d="100"/>
          <a:sy n="68" d="100"/>
        </p:scale>
        <p:origin x="1068"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11/12/2020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0BFCF5-717B-41A0-BA2D-EA0F652D275F}" type="slidenum">
              <a:rPr lang="en-IN" smtClean="0"/>
              <a:t>17</a:t>
            </a:fld>
            <a:endParaRPr lang="en-IN" dirty="0"/>
          </a:p>
        </p:txBody>
      </p:sp>
    </p:spTree>
    <p:extLst>
      <p:ext uri="{BB962C8B-B14F-4D97-AF65-F5344CB8AC3E}">
        <p14:creationId xmlns:p14="http://schemas.microsoft.com/office/powerpoint/2010/main" val="373159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in-en"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hyperlink" Target="http://www.capgemini.com/about/how-we-work/rightshorer" TargetMode="External"/><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 Id="rId14" Type="http://schemas.openxmlformats.org/officeDocument/2006/relationships/hyperlink" Target="http://www.capgemini.com/about/how-we-work/the-collaborative-business-experiencet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4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2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7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9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62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756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5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6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4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2020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CA5F5A65-289C-C84B-99DC-4DDDEEF68BAE}"/>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 Visit us at www.capgemini.com. </a:t>
            </a:r>
          </a:p>
          <a:p>
            <a:r>
              <a:rPr lang="en-US" sz="1000" i="1" kern="1200" dirty="0">
                <a:solidFill>
                  <a:schemeClr val="tx1"/>
                </a:solidFill>
                <a:effectLst/>
                <a:latin typeface="+mn-lt"/>
                <a:ea typeface="+mn-ea"/>
                <a:cs typeface="+mn-cs"/>
              </a:rPr>
              <a:t>People matter, results count.</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Gurugram, Hyderabad, Kolkata, Mumbai, Noida, Pune, Salem and Tiruchirappalli. Learn more about Capgemini in India at </a:t>
            </a:r>
            <a:r>
              <a:rPr lang="en-US" sz="1000" u="sng"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www.capgemini.com/in-en</a:t>
            </a:r>
            <a:r>
              <a:rPr lang="en-US" sz="1000" kern="1200" dirty="0">
                <a:solidFill>
                  <a:schemeClr val="tx1"/>
                </a:solidFill>
                <a:effectLst/>
                <a:latin typeface="+mn-lt"/>
                <a:ea typeface="+mn-ea"/>
                <a:cs typeface="+mn-cs"/>
              </a:rPr>
              <a:t>. </a:t>
            </a:r>
            <a:endParaRPr lang="en-IN" sz="1000" kern="1200" dirty="0">
              <a:solidFill>
                <a:schemeClr val="tx1"/>
              </a:solidFill>
              <a:effectLst/>
              <a:latin typeface="+mn-lt"/>
              <a:ea typeface="+mn-ea"/>
              <a:cs typeface="+mn-cs"/>
            </a:endParaRPr>
          </a:p>
        </p:txBody>
      </p:sp>
      <p:sp>
        <p:nvSpPr>
          <p:cNvPr id="28" name="Rectangle 27">
            <a:extLst>
              <a:ext uri="{FF2B5EF4-FFF2-40B4-BE49-F238E27FC236}">
                <a16:creationId xmlns:a16="http://schemas.microsoft.com/office/drawing/2014/main" id="{109E2040-40CF-204F-B9BC-E56B3DBE01FE}"/>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extLst>
              <a:ext uri="{FF2B5EF4-FFF2-40B4-BE49-F238E27FC236}">
                <a16:creationId xmlns:a16="http://schemas.microsoft.com/office/drawing/2014/main" id="{5F8AEBD6-00AF-DB4C-AB9E-63970AA7E40A}"/>
              </a:ext>
            </a:extLst>
          </p:cNvPr>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31" name="Rectangle 30">
            <a:hlinkClick r:id="rId14"/>
            <a:extLst>
              <a:ext uri="{FF2B5EF4-FFF2-40B4-BE49-F238E27FC236}">
                <a16:creationId xmlns:a16="http://schemas.microsoft.com/office/drawing/2014/main" id="{0093AE5D-87C9-154D-BE44-E3AC2A09B924}"/>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hlinkClick r:id="rId15"/>
            <a:extLst>
              <a:ext uri="{FF2B5EF4-FFF2-40B4-BE49-F238E27FC236}">
                <a16:creationId xmlns:a16="http://schemas.microsoft.com/office/drawing/2014/main" id="{5C59B567-450F-D446-9519-72DAF49D838B}"/>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7161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2.xml"/><Relationship Id="rId7" Type="http://schemas.openxmlformats.org/officeDocument/2006/relationships/vmlDrawing" Target="../drawings/vmlDrawing5.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47"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 id="2147483878"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25"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9"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us-east-2.console.aws.amazon.com/lambda/home?region=us-east-2#/functions/getTextPDFFromS3" TargetMode="External"/><Relationship Id="rId2" Type="http://schemas.openxmlformats.org/officeDocument/2006/relationships/hyperlink" Target="https://s3.console.aws.amazon.com/s3/buckets/extractdatafrompdf?region=us-east-2" TargetMode="External"/><Relationship Id="rId1" Type="http://schemas.openxmlformats.org/officeDocument/2006/relationships/slideLayout" Target="../slideLayouts/slideLayout3.xml"/><Relationship Id="rId5" Type="http://schemas.openxmlformats.org/officeDocument/2006/relationships/hyperlink" Target="https://us-east-2.console.aws.amazon.com/lambda/home?region=us-east-2#/functions/MonitoringLambdaFn" TargetMode="External"/><Relationship Id="rId4" Type="http://schemas.openxmlformats.org/officeDocument/2006/relationships/hyperlink" Target="https://s3.console.aws.amazon.com/s3/buckets/extracteddata-s3?region=us-east-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C0AAB75-FFCD-43C6-88BE-2D72572030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3" name="Titre 2"/>
          <p:cNvSpPr txBox="1">
            <a:spLocks/>
          </p:cNvSpPr>
          <p:nvPr/>
        </p:nvSpPr>
        <p:spPr>
          <a:xfrm>
            <a:off x="8686800" y="2438400"/>
            <a:ext cx="4038600" cy="304800"/>
          </a:xfrm>
          <a:prstGeom prst="rect">
            <a:avLst/>
          </a:prstGeom>
          <a:noFill/>
          <a:ln w="12700" cap="flat" cmpd="sng" algn="ctr">
            <a:noFill/>
            <a:prstDash val="solid"/>
            <a:miter lim="800000"/>
          </a:ln>
          <a:effectLst/>
        </p:spPr>
        <p:txBody>
          <a:bodyPr lIns="0" tIns="0" rIns="0" bIns="0" rtlCol="0" anchor="b">
            <a:noAutofit/>
          </a:bodyPr>
          <a:lstStyle>
            <a:lvl1pPr marL="0" marR="0" indent="0" algn="l" defTabSz="914400" rtl="0" eaLnBrk="1" fontAlgn="auto" latinLnBrk="0" hangingPunct="1">
              <a:lnSpc>
                <a:spcPts val="3000"/>
              </a:lnSpc>
              <a:spcBef>
                <a:spcPct val="0"/>
              </a:spcBef>
              <a:spcAft>
                <a:spcPts val="0"/>
              </a:spcAft>
              <a:buClrTx/>
              <a:buSzTx/>
              <a:buFontTx/>
              <a:buNone/>
              <a:tabLst/>
              <a:defRPr kumimoji="0" lang="en-US" sz="2600" b="0" i="0" u="none" strike="noStrike" kern="1200" cap="none" spc="0" normalizeH="0" baseline="0" noProof="0" dirty="0">
                <a:ln>
                  <a:noFill/>
                </a:ln>
                <a:solidFill>
                  <a:schemeClr val="bg1"/>
                </a:solidFill>
                <a:effectLst/>
                <a:uLnTx/>
                <a:uFillTx/>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IN" sz="2400" spc="-1" dirty="0">
                <a:uFill>
                  <a:solidFill>
                    <a:srgbClr val="FFFFFF"/>
                  </a:solidFill>
                </a:uFill>
              </a:rPr>
              <a:t>The Finale Challenge</a:t>
            </a:r>
          </a:p>
        </p:txBody>
      </p:sp>
      <p:sp>
        <p:nvSpPr>
          <p:cNvPr id="5" name="Titre 2">
            <a:extLst>
              <a:ext uri="{FF2B5EF4-FFF2-40B4-BE49-F238E27FC236}">
                <a16:creationId xmlns:a16="http://schemas.microsoft.com/office/drawing/2014/main" id="{971A4755-118B-D04F-A591-BEE75C953F13}"/>
              </a:ext>
            </a:extLst>
          </p:cNvPr>
          <p:cNvSpPr txBox="1">
            <a:spLocks/>
          </p:cNvSpPr>
          <p:nvPr/>
        </p:nvSpPr>
        <p:spPr>
          <a:xfrm>
            <a:off x="9067800" y="2971800"/>
            <a:ext cx="2814263" cy="533400"/>
          </a:xfrm>
          <a:prstGeom prst="rect">
            <a:avLst/>
          </a:prstGeom>
          <a:noFill/>
          <a:ln w="12700" cap="flat" cmpd="sng" algn="ctr">
            <a:noFill/>
            <a:prstDash val="solid"/>
            <a:miter lim="800000"/>
          </a:ln>
          <a:effectLst/>
        </p:spPr>
        <p:txBody>
          <a:bodyPr lIns="0" tIns="0" rIns="0" bIns="0" rtlCol="0" anchor="b">
            <a:noAutofit/>
          </a:bodyPr>
          <a:lstStyle>
            <a:lvl1pPr marL="0" marR="0" indent="0" algn="l" defTabSz="914400" rtl="0" eaLnBrk="1" fontAlgn="auto" latinLnBrk="0" hangingPunct="1">
              <a:lnSpc>
                <a:spcPts val="3000"/>
              </a:lnSpc>
              <a:spcBef>
                <a:spcPct val="0"/>
              </a:spcBef>
              <a:spcAft>
                <a:spcPts val="0"/>
              </a:spcAft>
              <a:buClrTx/>
              <a:buSzTx/>
              <a:buFontTx/>
              <a:buNone/>
              <a:tabLst/>
              <a:defRPr kumimoji="0" lang="en-US" sz="2600" b="0" i="0" u="none" strike="noStrike" kern="1200" cap="none" spc="0" normalizeH="0" baseline="0" noProof="0" dirty="0">
                <a:ln>
                  <a:noFill/>
                </a:ln>
                <a:solidFill>
                  <a:schemeClr val="bg1"/>
                </a:solidFill>
                <a:effectLst/>
                <a:uLnTx/>
                <a:uFillTx/>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pPr>
            <a:r>
              <a:rPr lang="en-IN" sz="2800" b="1" spc="-1" dirty="0">
                <a:solidFill>
                  <a:srgbClr val="C7FF17"/>
                </a:solidFill>
                <a:uFill>
                  <a:solidFill>
                    <a:srgbClr val="FFFFFF"/>
                  </a:solidFill>
                </a:uFill>
              </a:rPr>
              <a:t>Charu Talreja</a:t>
            </a:r>
          </a:p>
        </p:txBody>
      </p:sp>
    </p:spTree>
    <p:extLst>
      <p:ext uri="{BB962C8B-B14F-4D97-AF65-F5344CB8AC3E}">
        <p14:creationId xmlns:p14="http://schemas.microsoft.com/office/powerpoint/2010/main" val="322339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135"/>
            <a:ext cx="11125236" cy="790135"/>
          </a:xfrm>
        </p:spPr>
        <p:txBody>
          <a:bodyPr/>
          <a:lstStyle/>
          <a:p>
            <a:r>
              <a:rPr lang="en-US" dirty="0"/>
              <a:t>Prototype Screenshots</a:t>
            </a:r>
          </a:p>
        </p:txBody>
      </p:sp>
      <p:pic>
        <p:nvPicPr>
          <p:cNvPr id="2" name="Picture 1">
            <a:extLst>
              <a:ext uri="{FF2B5EF4-FFF2-40B4-BE49-F238E27FC236}">
                <a16:creationId xmlns:a16="http://schemas.microsoft.com/office/drawing/2014/main" id="{A70192CC-1E9B-43CF-812F-D5E3DF1540A2}"/>
              </a:ext>
            </a:extLst>
          </p:cNvPr>
          <p:cNvPicPr>
            <a:picLocks noChangeAspect="1"/>
          </p:cNvPicPr>
          <p:nvPr/>
        </p:nvPicPr>
        <p:blipFill>
          <a:blip r:embed="rId2"/>
          <a:stretch>
            <a:fillRect/>
          </a:stretch>
        </p:blipFill>
        <p:spPr>
          <a:xfrm>
            <a:off x="227349" y="1295400"/>
            <a:ext cx="10909574" cy="2874498"/>
          </a:xfrm>
          <a:prstGeom prst="rect">
            <a:avLst/>
          </a:prstGeom>
        </p:spPr>
      </p:pic>
      <p:pic>
        <p:nvPicPr>
          <p:cNvPr id="5" name="Picture 4">
            <a:extLst>
              <a:ext uri="{FF2B5EF4-FFF2-40B4-BE49-F238E27FC236}">
                <a16:creationId xmlns:a16="http://schemas.microsoft.com/office/drawing/2014/main" id="{F6B6F0F7-18D1-4687-BF45-8B22CFE3BD5A}"/>
              </a:ext>
            </a:extLst>
          </p:cNvPr>
          <p:cNvPicPr>
            <a:picLocks noChangeAspect="1"/>
          </p:cNvPicPr>
          <p:nvPr/>
        </p:nvPicPr>
        <p:blipFill>
          <a:blip r:embed="rId3"/>
          <a:stretch>
            <a:fillRect/>
          </a:stretch>
        </p:blipFill>
        <p:spPr>
          <a:xfrm>
            <a:off x="227349" y="4267200"/>
            <a:ext cx="10909574" cy="2385060"/>
          </a:xfrm>
          <a:prstGeom prst="rect">
            <a:avLst/>
          </a:prstGeom>
        </p:spPr>
      </p:pic>
      <p:sp>
        <p:nvSpPr>
          <p:cNvPr id="3" name="TextBox 2">
            <a:extLst>
              <a:ext uri="{FF2B5EF4-FFF2-40B4-BE49-F238E27FC236}">
                <a16:creationId xmlns:a16="http://schemas.microsoft.com/office/drawing/2014/main" id="{BE4D4117-C610-460C-A18E-0EC295608FBA}"/>
              </a:ext>
            </a:extLst>
          </p:cNvPr>
          <p:cNvSpPr txBox="1"/>
          <p:nvPr/>
        </p:nvSpPr>
        <p:spPr>
          <a:xfrm>
            <a:off x="381000" y="762000"/>
            <a:ext cx="4648200" cy="369332"/>
          </a:xfrm>
          <a:prstGeom prst="rect">
            <a:avLst/>
          </a:prstGeom>
          <a:noFill/>
        </p:spPr>
        <p:txBody>
          <a:bodyPr wrap="square" rtlCol="0">
            <a:spAutoFit/>
          </a:bodyPr>
          <a:lstStyle/>
          <a:p>
            <a:r>
              <a:rPr lang="en-US" dirty="0"/>
              <a:t>Amazon A2I Workforce</a:t>
            </a:r>
          </a:p>
        </p:txBody>
      </p:sp>
    </p:spTree>
    <p:extLst>
      <p:ext uri="{BB962C8B-B14F-4D97-AF65-F5344CB8AC3E}">
        <p14:creationId xmlns:p14="http://schemas.microsoft.com/office/powerpoint/2010/main" val="17129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135"/>
            <a:ext cx="11125236" cy="790135"/>
          </a:xfrm>
        </p:spPr>
        <p:txBody>
          <a:bodyPr/>
          <a:lstStyle/>
          <a:p>
            <a:r>
              <a:rPr lang="en-US" dirty="0"/>
              <a:t>Prototype Screenshots</a:t>
            </a:r>
          </a:p>
        </p:txBody>
      </p:sp>
      <p:sp>
        <p:nvSpPr>
          <p:cNvPr id="3" name="TextBox 2">
            <a:extLst>
              <a:ext uri="{FF2B5EF4-FFF2-40B4-BE49-F238E27FC236}">
                <a16:creationId xmlns:a16="http://schemas.microsoft.com/office/drawing/2014/main" id="{BE4D4117-C610-460C-A18E-0EC295608FBA}"/>
              </a:ext>
            </a:extLst>
          </p:cNvPr>
          <p:cNvSpPr txBox="1"/>
          <p:nvPr/>
        </p:nvSpPr>
        <p:spPr>
          <a:xfrm>
            <a:off x="685800" y="776068"/>
            <a:ext cx="4648200" cy="369332"/>
          </a:xfrm>
          <a:prstGeom prst="rect">
            <a:avLst/>
          </a:prstGeom>
          <a:noFill/>
        </p:spPr>
        <p:txBody>
          <a:bodyPr wrap="square" rtlCol="0">
            <a:spAutoFit/>
          </a:bodyPr>
          <a:lstStyle/>
          <a:p>
            <a:r>
              <a:rPr lang="en-US" dirty="0"/>
              <a:t>Amazon A2I Workers Dashboard</a:t>
            </a:r>
          </a:p>
        </p:txBody>
      </p:sp>
      <p:pic>
        <p:nvPicPr>
          <p:cNvPr id="6" name="Picture 5">
            <a:extLst>
              <a:ext uri="{FF2B5EF4-FFF2-40B4-BE49-F238E27FC236}">
                <a16:creationId xmlns:a16="http://schemas.microsoft.com/office/drawing/2014/main" id="{31BD6593-3FC2-4A64-88B9-AB1456C378A8}"/>
              </a:ext>
            </a:extLst>
          </p:cNvPr>
          <p:cNvPicPr>
            <a:picLocks noChangeAspect="1"/>
          </p:cNvPicPr>
          <p:nvPr/>
        </p:nvPicPr>
        <p:blipFill>
          <a:blip r:embed="rId2"/>
          <a:stretch>
            <a:fillRect/>
          </a:stretch>
        </p:blipFill>
        <p:spPr>
          <a:xfrm>
            <a:off x="227349" y="1349398"/>
            <a:ext cx="11659851" cy="4289402"/>
          </a:xfrm>
          <a:prstGeom prst="rect">
            <a:avLst/>
          </a:prstGeom>
        </p:spPr>
      </p:pic>
    </p:spTree>
    <p:extLst>
      <p:ext uri="{BB962C8B-B14F-4D97-AF65-F5344CB8AC3E}">
        <p14:creationId xmlns:p14="http://schemas.microsoft.com/office/powerpoint/2010/main" val="225204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135"/>
            <a:ext cx="11125236" cy="647700"/>
          </a:xfrm>
        </p:spPr>
        <p:txBody>
          <a:bodyPr/>
          <a:lstStyle/>
          <a:p>
            <a:r>
              <a:rPr lang="en-US" dirty="0"/>
              <a:t>Prototype Screenshots</a:t>
            </a:r>
          </a:p>
        </p:txBody>
      </p:sp>
      <p:pic>
        <p:nvPicPr>
          <p:cNvPr id="3" name="Picture 2">
            <a:extLst>
              <a:ext uri="{FF2B5EF4-FFF2-40B4-BE49-F238E27FC236}">
                <a16:creationId xmlns:a16="http://schemas.microsoft.com/office/drawing/2014/main" id="{A714F3D0-1115-445C-8223-438F34BE82BE}"/>
              </a:ext>
            </a:extLst>
          </p:cNvPr>
          <p:cNvPicPr>
            <a:picLocks noChangeAspect="1"/>
          </p:cNvPicPr>
          <p:nvPr/>
        </p:nvPicPr>
        <p:blipFill>
          <a:blip r:embed="rId2"/>
          <a:stretch>
            <a:fillRect/>
          </a:stretch>
        </p:blipFill>
        <p:spPr>
          <a:xfrm>
            <a:off x="263691" y="1076765"/>
            <a:ext cx="10605291" cy="2885635"/>
          </a:xfrm>
          <a:prstGeom prst="rect">
            <a:avLst/>
          </a:prstGeom>
        </p:spPr>
      </p:pic>
      <p:pic>
        <p:nvPicPr>
          <p:cNvPr id="6" name="Picture 5">
            <a:extLst>
              <a:ext uri="{FF2B5EF4-FFF2-40B4-BE49-F238E27FC236}">
                <a16:creationId xmlns:a16="http://schemas.microsoft.com/office/drawing/2014/main" id="{645A5F9C-CFB0-4171-8420-906E301B3C5C}"/>
              </a:ext>
            </a:extLst>
          </p:cNvPr>
          <p:cNvPicPr>
            <a:picLocks noChangeAspect="1"/>
          </p:cNvPicPr>
          <p:nvPr/>
        </p:nvPicPr>
        <p:blipFill>
          <a:blip r:embed="rId3"/>
          <a:stretch>
            <a:fillRect/>
          </a:stretch>
        </p:blipFill>
        <p:spPr>
          <a:xfrm>
            <a:off x="267208" y="4419600"/>
            <a:ext cx="10601774" cy="2152650"/>
          </a:xfrm>
          <a:prstGeom prst="rect">
            <a:avLst/>
          </a:prstGeom>
        </p:spPr>
      </p:pic>
      <p:sp>
        <p:nvSpPr>
          <p:cNvPr id="2" name="TextBox 1">
            <a:extLst>
              <a:ext uri="{FF2B5EF4-FFF2-40B4-BE49-F238E27FC236}">
                <a16:creationId xmlns:a16="http://schemas.microsoft.com/office/drawing/2014/main" id="{626CC8B9-7A51-4BD8-9A3E-63F442204101}"/>
              </a:ext>
            </a:extLst>
          </p:cNvPr>
          <p:cNvSpPr txBox="1"/>
          <p:nvPr/>
        </p:nvSpPr>
        <p:spPr>
          <a:xfrm>
            <a:off x="533400" y="619565"/>
            <a:ext cx="3962400" cy="369332"/>
          </a:xfrm>
          <a:prstGeom prst="rect">
            <a:avLst/>
          </a:prstGeom>
          <a:noFill/>
        </p:spPr>
        <p:txBody>
          <a:bodyPr wrap="square" rtlCol="0">
            <a:spAutoFit/>
          </a:bodyPr>
          <a:lstStyle/>
          <a:p>
            <a:r>
              <a:rPr lang="en-US" dirty="0"/>
              <a:t>A2I – Worker Task Template.</a:t>
            </a:r>
          </a:p>
        </p:txBody>
      </p:sp>
      <p:sp>
        <p:nvSpPr>
          <p:cNvPr id="5" name="TextBox 4">
            <a:extLst>
              <a:ext uri="{FF2B5EF4-FFF2-40B4-BE49-F238E27FC236}">
                <a16:creationId xmlns:a16="http://schemas.microsoft.com/office/drawing/2014/main" id="{D4C23C7A-DBE5-43B9-A3E5-AB8C8E013E6E}"/>
              </a:ext>
            </a:extLst>
          </p:cNvPr>
          <p:cNvSpPr txBox="1"/>
          <p:nvPr/>
        </p:nvSpPr>
        <p:spPr>
          <a:xfrm>
            <a:off x="533400" y="4050268"/>
            <a:ext cx="3352800" cy="369332"/>
          </a:xfrm>
          <a:prstGeom prst="rect">
            <a:avLst/>
          </a:prstGeom>
          <a:noFill/>
        </p:spPr>
        <p:txBody>
          <a:bodyPr wrap="square" rtlCol="0">
            <a:spAutoFit/>
          </a:bodyPr>
          <a:lstStyle/>
          <a:p>
            <a:r>
              <a:rPr lang="en-US" dirty="0"/>
              <a:t>Human Review Workflow.</a:t>
            </a:r>
          </a:p>
        </p:txBody>
      </p:sp>
    </p:spTree>
    <p:extLst>
      <p:ext uri="{BB962C8B-B14F-4D97-AF65-F5344CB8AC3E}">
        <p14:creationId xmlns:p14="http://schemas.microsoft.com/office/powerpoint/2010/main" val="16248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135"/>
            <a:ext cx="11125236" cy="1104900"/>
          </a:xfrm>
        </p:spPr>
        <p:txBody>
          <a:bodyPr/>
          <a:lstStyle/>
          <a:p>
            <a:r>
              <a:rPr lang="en-US" dirty="0"/>
              <a:t>Prototype Screenshots</a:t>
            </a:r>
          </a:p>
        </p:txBody>
      </p:sp>
      <p:pic>
        <p:nvPicPr>
          <p:cNvPr id="3" name="Picture 2">
            <a:extLst>
              <a:ext uri="{FF2B5EF4-FFF2-40B4-BE49-F238E27FC236}">
                <a16:creationId xmlns:a16="http://schemas.microsoft.com/office/drawing/2014/main" id="{18F99BC7-22B1-411D-B9E6-73558E11EF2A}"/>
              </a:ext>
            </a:extLst>
          </p:cNvPr>
          <p:cNvPicPr>
            <a:picLocks noChangeAspect="1"/>
          </p:cNvPicPr>
          <p:nvPr/>
        </p:nvPicPr>
        <p:blipFill>
          <a:blip r:embed="rId3"/>
          <a:stretch>
            <a:fillRect/>
          </a:stretch>
        </p:blipFill>
        <p:spPr>
          <a:xfrm>
            <a:off x="4876800" y="990600"/>
            <a:ext cx="4419600" cy="5661710"/>
          </a:xfrm>
          <a:prstGeom prst="rect">
            <a:avLst/>
          </a:prstGeom>
        </p:spPr>
      </p:pic>
      <p:graphicFrame>
        <p:nvGraphicFramePr>
          <p:cNvPr id="5" name="Object 4">
            <a:extLst>
              <a:ext uri="{FF2B5EF4-FFF2-40B4-BE49-F238E27FC236}">
                <a16:creationId xmlns:a16="http://schemas.microsoft.com/office/drawing/2014/main" id="{91B8BEFD-0A4B-4056-9D11-22ACB95129D5}"/>
              </a:ext>
            </a:extLst>
          </p:cNvPr>
          <p:cNvGraphicFramePr>
            <a:graphicFrameLocks noChangeAspect="1"/>
          </p:cNvGraphicFramePr>
          <p:nvPr>
            <p:extLst>
              <p:ext uri="{D42A27DB-BD31-4B8C-83A1-F6EECF244321}">
                <p14:modId xmlns:p14="http://schemas.microsoft.com/office/powerpoint/2010/main" val="1533606753"/>
              </p:ext>
            </p:extLst>
          </p:nvPr>
        </p:nvGraphicFramePr>
        <p:xfrm>
          <a:off x="1143000" y="2552700"/>
          <a:ext cx="1914630" cy="914400"/>
        </p:xfrm>
        <a:graphic>
          <a:graphicData uri="http://schemas.openxmlformats.org/presentationml/2006/ole">
            <mc:AlternateContent xmlns:mc="http://schemas.openxmlformats.org/markup-compatibility/2006">
              <mc:Choice xmlns:v="urn:schemas-microsoft-com:vml" Requires="v">
                <p:oleObj spid="_x0000_s66644" name="Packager Shell Object" showAsIcon="1" r:id="rId4" imgW="920160" imgH="440280" progId="Package">
                  <p:embed/>
                </p:oleObj>
              </mc:Choice>
              <mc:Fallback>
                <p:oleObj name="Packager Shell Object" showAsIcon="1" r:id="rId4" imgW="920160" imgH="440280" progId="Package">
                  <p:embed/>
                  <p:pic>
                    <p:nvPicPr>
                      <p:cNvPr id="0" name=""/>
                      <p:cNvPicPr/>
                      <p:nvPr/>
                    </p:nvPicPr>
                    <p:blipFill>
                      <a:blip r:embed="rId5"/>
                      <a:stretch>
                        <a:fillRect/>
                      </a:stretch>
                    </p:blipFill>
                    <p:spPr>
                      <a:xfrm>
                        <a:off x="1143000" y="2552700"/>
                        <a:ext cx="1914630" cy="9144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19BC5AF0-0026-4C98-B78A-579B209258B9}"/>
              </a:ext>
            </a:extLst>
          </p:cNvPr>
          <p:cNvSpPr txBox="1"/>
          <p:nvPr/>
        </p:nvSpPr>
        <p:spPr>
          <a:xfrm>
            <a:off x="533400" y="1447800"/>
            <a:ext cx="3505200" cy="369332"/>
          </a:xfrm>
          <a:prstGeom prst="rect">
            <a:avLst/>
          </a:prstGeom>
          <a:noFill/>
        </p:spPr>
        <p:txBody>
          <a:bodyPr wrap="square" rtlCol="0">
            <a:spAutoFit/>
          </a:bodyPr>
          <a:lstStyle/>
          <a:p>
            <a:r>
              <a:rPr lang="en-US" dirty="0"/>
              <a:t>Example Output.</a:t>
            </a:r>
          </a:p>
        </p:txBody>
      </p:sp>
    </p:spTree>
    <p:extLst>
      <p:ext uri="{BB962C8B-B14F-4D97-AF65-F5344CB8AC3E}">
        <p14:creationId xmlns:p14="http://schemas.microsoft.com/office/powerpoint/2010/main" val="345196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56270"/>
            <a:ext cx="11125236" cy="1104900"/>
          </a:xfrm>
        </p:spPr>
        <p:txBody>
          <a:bodyPr/>
          <a:lstStyle/>
          <a:p>
            <a:r>
              <a:rPr lang="en-US" dirty="0"/>
              <a:t>Lambda Code - </a:t>
            </a:r>
          </a:p>
        </p:txBody>
      </p:sp>
      <p:sp>
        <p:nvSpPr>
          <p:cNvPr id="2" name="TextBox 1">
            <a:extLst>
              <a:ext uri="{FF2B5EF4-FFF2-40B4-BE49-F238E27FC236}">
                <a16:creationId xmlns:a16="http://schemas.microsoft.com/office/drawing/2014/main" id="{E9FCB7CD-2E44-4C7B-B4C2-5BDC1E7D1575}"/>
              </a:ext>
            </a:extLst>
          </p:cNvPr>
          <p:cNvSpPr txBox="1"/>
          <p:nvPr/>
        </p:nvSpPr>
        <p:spPr>
          <a:xfrm>
            <a:off x="381000" y="1048630"/>
            <a:ext cx="11583651" cy="542837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EC2459E9-BB1F-40D5-9703-C737F8B26888}"/>
              </a:ext>
            </a:extLst>
          </p:cNvPr>
          <p:cNvPicPr>
            <a:picLocks noChangeAspect="1"/>
          </p:cNvPicPr>
          <p:nvPr/>
        </p:nvPicPr>
        <p:blipFill>
          <a:blip r:embed="rId2"/>
          <a:stretch>
            <a:fillRect/>
          </a:stretch>
        </p:blipFill>
        <p:spPr>
          <a:xfrm>
            <a:off x="722667" y="908246"/>
            <a:ext cx="10134600" cy="5568754"/>
          </a:xfrm>
          <a:prstGeom prst="rect">
            <a:avLst/>
          </a:prstGeom>
        </p:spPr>
      </p:pic>
    </p:spTree>
    <p:extLst>
      <p:ext uri="{BB962C8B-B14F-4D97-AF65-F5344CB8AC3E}">
        <p14:creationId xmlns:p14="http://schemas.microsoft.com/office/powerpoint/2010/main" val="53825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p>
        </p:txBody>
      </p:sp>
      <p:sp>
        <p:nvSpPr>
          <p:cNvPr id="5" name="Oval 20">
            <a:extLst>
              <a:ext uri="{FF2B5EF4-FFF2-40B4-BE49-F238E27FC236}">
                <a16:creationId xmlns:a16="http://schemas.microsoft.com/office/drawing/2014/main" id="{704A5916-FAB5-47B8-ADED-506C29D2DF88}"/>
              </a:ext>
            </a:extLst>
          </p:cNvPr>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a16="http://schemas.microsoft.com/office/drawing/2014/main" id="{0D21AC2C-CF64-42E1-B0AE-5249CB6E94BE}"/>
              </a:ext>
            </a:extLst>
          </p:cNvPr>
          <p:cNvSpPr/>
          <p:nvPr/>
        </p:nvSpPr>
        <p:spPr>
          <a:xfrm>
            <a:off x="914400" y="144959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743201" y="1461804"/>
            <a:ext cx="5181600" cy="4431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Document Analysis Pipeline – Usage in Health Care</a:t>
            </a:r>
          </a:p>
        </p:txBody>
      </p:sp>
      <p:sp>
        <p:nvSpPr>
          <p:cNvPr id="9" name="CustomShape 13"/>
          <p:cNvSpPr/>
          <p:nvPr/>
        </p:nvSpPr>
        <p:spPr>
          <a:xfrm>
            <a:off x="2954296" y="3886200"/>
            <a:ext cx="3861344" cy="3453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a:solidFill>
                  <a:schemeClr val="accent1"/>
                </a:solidFill>
                <a:latin typeface="+mj-lt"/>
                <a:ea typeface="+mj-ea"/>
                <a:cs typeface="+mj-cs"/>
              </a:rPr>
              <a:t>Data Storage</a:t>
            </a:r>
          </a:p>
        </p:txBody>
      </p:sp>
      <p:sp>
        <p:nvSpPr>
          <p:cNvPr id="10" name="Rectangle 9"/>
          <p:cNvSpPr/>
          <p:nvPr/>
        </p:nvSpPr>
        <p:spPr>
          <a:xfrm>
            <a:off x="2954296" y="4290653"/>
            <a:ext cx="7637503" cy="1323439"/>
          </a:xfrm>
          <a:prstGeom prst="rect">
            <a:avLst/>
          </a:prstGeom>
        </p:spPr>
        <p:txBody>
          <a:bodyPr wrap="square">
            <a:spAutoFit/>
          </a:bodyPr>
          <a:lstStyle/>
          <a:p>
            <a:r>
              <a:rPr lang="en-US" sz="1600" dirty="0"/>
              <a:t>We can store the data in RDS or DynamoDB, which is being reviewed using A2I, for future use.</a:t>
            </a:r>
          </a:p>
          <a:p>
            <a:endParaRPr lang="en-US" sz="1600" dirty="0"/>
          </a:p>
          <a:p>
            <a:r>
              <a:rPr lang="en-US" sz="1600" dirty="0"/>
              <a:t>For example: Health care centers save patients medical history so that for future treatments they have complete record of patient.</a:t>
            </a:r>
          </a:p>
        </p:txBody>
      </p:sp>
      <p:sp>
        <p:nvSpPr>
          <p:cNvPr id="2" name="TextBox 1">
            <a:extLst>
              <a:ext uri="{FF2B5EF4-FFF2-40B4-BE49-F238E27FC236}">
                <a16:creationId xmlns:a16="http://schemas.microsoft.com/office/drawing/2014/main" id="{79771C37-F32F-4CD5-B149-0D75F324ADCA}"/>
              </a:ext>
            </a:extLst>
          </p:cNvPr>
          <p:cNvSpPr txBox="1"/>
          <p:nvPr/>
        </p:nvSpPr>
        <p:spPr>
          <a:xfrm>
            <a:off x="2954296" y="1905000"/>
            <a:ext cx="7789904" cy="923330"/>
          </a:xfrm>
          <a:prstGeom prst="rect">
            <a:avLst/>
          </a:prstGeom>
          <a:noFill/>
        </p:spPr>
        <p:txBody>
          <a:bodyPr wrap="square" rtlCol="0">
            <a:spAutoFit/>
          </a:bodyPr>
          <a:lstStyle/>
          <a:p>
            <a:r>
              <a:rPr lang="en-US" dirty="0"/>
              <a:t>The proposed idea can be easily used in health care centers, the only change will be done in lambda code. Instead of using comprehend we can use medical comprehend.</a:t>
            </a:r>
          </a:p>
        </p:txBody>
      </p:sp>
    </p:spTree>
    <p:extLst>
      <p:ext uri="{BB962C8B-B14F-4D97-AF65-F5344CB8AC3E}">
        <p14:creationId xmlns:p14="http://schemas.microsoft.com/office/powerpoint/2010/main" val="492089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16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GB" dirty="0"/>
          </a:p>
        </p:txBody>
      </p:sp>
      <p:sp>
        <p:nvSpPr>
          <p:cNvPr id="5" name="Text Placeholder 4"/>
          <p:cNvSpPr>
            <a:spLocks noGrp="1"/>
          </p:cNvSpPr>
          <p:nvPr>
            <p:ph type="body" sz="quarter" idx="10"/>
          </p:nvPr>
        </p:nvSpPr>
        <p:spPr>
          <a:xfrm>
            <a:off x="685800" y="1447800"/>
            <a:ext cx="10098548" cy="4528953"/>
          </a:xfrm>
        </p:spPr>
        <p:txBody>
          <a:bodyPr>
            <a:normAutofit/>
          </a:bodyPr>
          <a:lstStyle/>
          <a:p>
            <a:pPr>
              <a:lnSpc>
                <a:spcPct val="120000"/>
              </a:lnSpc>
              <a:spcBef>
                <a:spcPts val="0"/>
              </a:spcBef>
            </a:pPr>
            <a:endParaRPr lang="en-GB" sz="1400" dirty="0"/>
          </a:p>
          <a:p>
            <a:pPr marL="285750" indent="-285750">
              <a:lnSpc>
                <a:spcPct val="120000"/>
              </a:lnSpc>
              <a:spcBef>
                <a:spcPts val="0"/>
              </a:spcBef>
              <a:buFont typeface="Arial" panose="020B0604020202020204" pitchFamily="34" charset="0"/>
              <a:buChar char="•"/>
            </a:pPr>
            <a:r>
              <a:rPr lang="en-GB" sz="1400" dirty="0"/>
              <a:t>As the need of documentation is increasing day by day, so is the task of maintaining documentation is becoming tedious. The larger the organization, the better document processing is required.</a:t>
            </a:r>
          </a:p>
          <a:p>
            <a:pPr marL="285750" indent="-285750">
              <a:lnSpc>
                <a:spcPct val="120000"/>
              </a:lnSpc>
              <a:spcBef>
                <a:spcPts val="0"/>
              </a:spcBef>
              <a:buFont typeface="Arial" panose="020B0604020202020204" pitchFamily="34" charset="0"/>
              <a:buChar char="•"/>
            </a:pPr>
            <a:endParaRPr lang="en-GB" sz="1400" dirty="0"/>
          </a:p>
          <a:p>
            <a:pPr marL="285750" indent="-285750">
              <a:lnSpc>
                <a:spcPct val="120000"/>
              </a:lnSpc>
              <a:spcBef>
                <a:spcPts val="0"/>
              </a:spcBef>
              <a:buFont typeface="Arial" panose="020B0604020202020204" pitchFamily="34" charset="0"/>
              <a:buChar char="•"/>
            </a:pPr>
            <a:r>
              <a:rPr lang="en-GB" sz="1400" dirty="0"/>
              <a:t>In industries like Health, Banking and Finance the huge usage of paper documents has pushed business to think and work upon a better and feasible automated document analysis pipeline.</a:t>
            </a:r>
          </a:p>
          <a:p>
            <a:pPr marL="285750" indent="-285750">
              <a:lnSpc>
                <a:spcPct val="120000"/>
              </a:lnSpc>
              <a:spcBef>
                <a:spcPts val="0"/>
              </a:spcBef>
              <a:buFont typeface="Arial" panose="020B0604020202020204" pitchFamily="34" charset="0"/>
              <a:buChar char="•"/>
            </a:pPr>
            <a:endParaRPr lang="en-GB" sz="1400" dirty="0"/>
          </a:p>
          <a:p>
            <a:pPr marL="285750" indent="-285750">
              <a:lnSpc>
                <a:spcPct val="120000"/>
              </a:lnSpc>
              <a:spcBef>
                <a:spcPts val="0"/>
              </a:spcBef>
              <a:buFont typeface="Arial" panose="020B0604020202020204" pitchFamily="34" charset="0"/>
              <a:buChar char="•"/>
            </a:pPr>
            <a:r>
              <a:rPr lang="en-US" sz="1400" dirty="0"/>
              <a:t>Each year organizations dedicate a significant amount of time and resources to process the documents (physical or electronic). </a:t>
            </a:r>
          </a:p>
          <a:p>
            <a:pPr marL="285750" indent="-285750">
              <a:lnSpc>
                <a:spcPct val="120000"/>
              </a:lnSpc>
              <a:spcBef>
                <a:spcPts val="0"/>
              </a:spcBef>
              <a:buFont typeface="Arial" panose="020B0604020202020204" pitchFamily="34" charset="0"/>
              <a:buChar char="•"/>
            </a:pPr>
            <a:endParaRPr lang="en-US" sz="1400" dirty="0"/>
          </a:p>
          <a:p>
            <a:pPr marL="285750" indent="-285750">
              <a:lnSpc>
                <a:spcPct val="120000"/>
              </a:lnSpc>
              <a:spcBef>
                <a:spcPts val="0"/>
              </a:spcBef>
              <a:buFont typeface="Arial" panose="020B0604020202020204" pitchFamily="34" charset="0"/>
              <a:buChar char="•"/>
            </a:pPr>
            <a:r>
              <a:rPr lang="en-US" sz="1400" dirty="0"/>
              <a:t>Much of this requires employees to manually churn through documents, extracting information and keying into their enterprise applications. </a:t>
            </a:r>
          </a:p>
          <a:p>
            <a:pPr marL="285750" indent="-285750">
              <a:lnSpc>
                <a:spcPct val="120000"/>
              </a:lnSpc>
              <a:spcBef>
                <a:spcPts val="0"/>
              </a:spcBef>
              <a:buFont typeface="Arial" panose="020B0604020202020204" pitchFamily="34" charset="0"/>
              <a:buChar char="•"/>
            </a:pPr>
            <a:endParaRPr lang="en-US" sz="1400" dirty="0"/>
          </a:p>
          <a:p>
            <a:pPr marL="285750" indent="-285750">
              <a:lnSpc>
                <a:spcPct val="120000"/>
              </a:lnSpc>
              <a:spcBef>
                <a:spcPts val="0"/>
              </a:spcBef>
              <a:buFont typeface="Arial" panose="020B0604020202020204" pitchFamily="34" charset="0"/>
              <a:buChar char="•"/>
            </a:pPr>
            <a:r>
              <a:rPr lang="en-US" sz="1400" dirty="0"/>
              <a:t>This is slow and error-prone, which leads to cost, control, and quality issues as well as worker dissatisfaction. </a:t>
            </a:r>
          </a:p>
          <a:p>
            <a:pPr marL="285750" indent="-285750">
              <a:lnSpc>
                <a:spcPct val="120000"/>
              </a:lnSpc>
              <a:spcBef>
                <a:spcPts val="0"/>
              </a:spcBef>
              <a:buFont typeface="Arial" panose="020B0604020202020204" pitchFamily="34" charset="0"/>
              <a:buChar char="•"/>
            </a:pPr>
            <a:endParaRPr lang="en-US" sz="1400" dirty="0"/>
          </a:p>
          <a:p>
            <a:pPr>
              <a:lnSpc>
                <a:spcPct val="120000"/>
              </a:lnSpc>
              <a:spcBef>
                <a:spcPts val="0"/>
              </a:spcBef>
            </a:pPr>
            <a:endParaRPr lang="en-GB"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85800" y="1219200"/>
            <a:ext cx="9144000" cy="3505200"/>
          </a:xfrm>
        </p:spPr>
        <p:txBody>
          <a:bodyPr/>
          <a:lstStyle/>
          <a:p>
            <a:endParaRPr lang="en-US" b="0" dirty="0"/>
          </a:p>
          <a:p>
            <a:r>
              <a:rPr lang="en-US" dirty="0"/>
              <a:t>AWS S3</a:t>
            </a:r>
          </a:p>
          <a:p>
            <a:r>
              <a:rPr lang="en-US" dirty="0"/>
              <a:t>Amazon Lambda</a:t>
            </a:r>
          </a:p>
          <a:p>
            <a:r>
              <a:rPr lang="en-US" dirty="0"/>
              <a:t>Amazon </a:t>
            </a:r>
            <a:r>
              <a:rPr lang="en-US" dirty="0" err="1"/>
              <a:t>Textract</a:t>
            </a:r>
            <a:endParaRPr lang="en-US" dirty="0"/>
          </a:p>
          <a:p>
            <a:r>
              <a:rPr lang="en-US" dirty="0"/>
              <a:t>Amazon Comprehend</a:t>
            </a:r>
          </a:p>
          <a:p>
            <a:r>
              <a:rPr lang="en-US" dirty="0"/>
              <a:t>Amazon A2I</a:t>
            </a:r>
          </a:p>
          <a:p>
            <a:r>
              <a:rPr lang="en-US" dirty="0"/>
              <a:t>Amazon Cloud Watch logs </a:t>
            </a:r>
          </a:p>
          <a:p>
            <a:r>
              <a:rPr lang="en-US" dirty="0"/>
              <a:t>IAM roles, users, Groups</a:t>
            </a:r>
          </a:p>
          <a:p>
            <a:r>
              <a:rPr lang="en-US" dirty="0"/>
              <a:t>SNS Notifications</a:t>
            </a:r>
          </a:p>
        </p:txBody>
      </p:sp>
      <p:sp>
        <p:nvSpPr>
          <p:cNvPr id="4" name="Title 3"/>
          <p:cNvSpPr>
            <a:spLocks noGrp="1"/>
          </p:cNvSpPr>
          <p:nvPr>
            <p:ph type="title"/>
          </p:nvPr>
        </p:nvSpPr>
        <p:spPr>
          <a:xfrm>
            <a:off x="227349" y="-28136"/>
            <a:ext cx="11125236" cy="1104900"/>
          </a:xfrm>
        </p:spPr>
        <p:txBody>
          <a:bodyPr/>
          <a:lstStyle/>
          <a:p>
            <a:r>
              <a:rPr lang="en-US" dirty="0"/>
              <a:t>Technology – AWS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990601"/>
            <a:ext cx="9602452" cy="762000"/>
          </a:xfrm>
        </p:spPr>
        <p:txBody>
          <a:bodyPr/>
          <a:lstStyle/>
          <a:p>
            <a:r>
              <a:rPr lang="en-US" b="0" dirty="0"/>
              <a:t>Building an end-to-end intelligent document processing solution using AWS</a:t>
            </a:r>
          </a:p>
        </p:txBody>
      </p:sp>
      <p:sp>
        <p:nvSpPr>
          <p:cNvPr id="4" name="Title 3"/>
          <p:cNvSpPr>
            <a:spLocks noGrp="1"/>
          </p:cNvSpPr>
          <p:nvPr>
            <p:ph type="title"/>
          </p:nvPr>
        </p:nvSpPr>
        <p:spPr/>
        <p:txBody>
          <a:bodyPr/>
          <a:lstStyle/>
          <a:p>
            <a:r>
              <a:rPr lang="en-US" dirty="0"/>
              <a:t>Solution Architecture</a:t>
            </a:r>
          </a:p>
        </p:txBody>
      </p:sp>
      <p:pic>
        <p:nvPicPr>
          <p:cNvPr id="5" name="Picture 4" descr="Diagram&#10;&#10;Description automatically generated">
            <a:extLst>
              <a:ext uri="{FF2B5EF4-FFF2-40B4-BE49-F238E27FC236}">
                <a16:creationId xmlns:a16="http://schemas.microsoft.com/office/drawing/2014/main" id="{6BCCCF6F-F55B-4924-A523-F4C77C8C5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2600"/>
            <a:ext cx="10363200" cy="4648199"/>
          </a:xfrm>
          <a:prstGeom prst="rect">
            <a:avLst/>
          </a:prstGeom>
        </p:spPr>
      </p:pic>
    </p:spTree>
    <p:extLst>
      <p:ext uri="{BB962C8B-B14F-4D97-AF65-F5344CB8AC3E}">
        <p14:creationId xmlns:p14="http://schemas.microsoft.com/office/powerpoint/2010/main" val="353645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Architecture - Explanation</a:t>
            </a:r>
          </a:p>
        </p:txBody>
      </p:sp>
      <p:sp>
        <p:nvSpPr>
          <p:cNvPr id="5" name="Rectangle 4">
            <a:extLst>
              <a:ext uri="{FF2B5EF4-FFF2-40B4-BE49-F238E27FC236}">
                <a16:creationId xmlns:a16="http://schemas.microsoft.com/office/drawing/2014/main" id="{D11FA977-58F1-4E11-B5E6-55D3229BE69B}"/>
              </a:ext>
            </a:extLst>
          </p:cNvPr>
          <p:cNvSpPr/>
          <p:nvPr/>
        </p:nvSpPr>
        <p:spPr>
          <a:xfrm>
            <a:off x="533400" y="685799"/>
            <a:ext cx="10287000" cy="5909310"/>
          </a:xfrm>
          <a:prstGeom prst="rect">
            <a:avLst/>
          </a:prstGeom>
        </p:spPr>
        <p:txBody>
          <a:bodyPr wrap="square">
            <a:spAutoFit/>
          </a:bodyPr>
          <a:lstStyle/>
          <a:p>
            <a:r>
              <a:rPr lang="en-US" dirty="0"/>
              <a:t>  </a:t>
            </a:r>
          </a:p>
          <a:p>
            <a:endParaRPr lang="en-US" dirty="0"/>
          </a:p>
          <a:p>
            <a:endParaRPr lang="en-US" dirty="0">
              <a:solidFill>
                <a:schemeClr val="tx1">
                  <a:lumMod val="95000"/>
                  <a:lumOff val="5000"/>
                </a:schemeClr>
              </a:solidFill>
            </a:endParaRPr>
          </a:p>
          <a:p>
            <a:r>
              <a:rPr lang="en-US" dirty="0">
                <a:solidFill>
                  <a:schemeClr val="tx1">
                    <a:lumMod val="95000"/>
                    <a:lumOff val="5000"/>
                  </a:schemeClr>
                </a:solidFill>
              </a:rPr>
              <a:t>Step 1 - The end user will upload a scanned image of the document in S3 bucket.</a:t>
            </a:r>
          </a:p>
          <a:p>
            <a:r>
              <a:rPr lang="en-US" dirty="0">
                <a:solidFill>
                  <a:schemeClr val="tx1">
                    <a:lumMod val="95000"/>
                    <a:lumOff val="5000"/>
                  </a:schemeClr>
                </a:solidFill>
              </a:rPr>
              <a:t>Step 2 – Put operation in S3 bucket [</a:t>
            </a:r>
            <a:r>
              <a:rPr lang="en-US" i="1" dirty="0" err="1">
                <a:solidFill>
                  <a:schemeClr val="tx1">
                    <a:lumMod val="95000"/>
                    <a:lumOff val="5000"/>
                  </a:schemeClr>
                </a:solidFill>
                <a:hlinkClick r:id="rId2">
                  <a:extLst>
                    <a:ext uri="{A12FA001-AC4F-418D-AE19-62706E023703}">
                      <ahyp:hlinkClr xmlns:ahyp="http://schemas.microsoft.com/office/drawing/2018/hyperlinkcolor" val="tx"/>
                    </a:ext>
                  </a:extLst>
                </a:hlinkClick>
              </a:rPr>
              <a:t>extractdatafrompdf</a:t>
            </a:r>
            <a:r>
              <a:rPr lang="en-US" dirty="0">
                <a:solidFill>
                  <a:schemeClr val="tx1">
                    <a:lumMod val="95000"/>
                    <a:lumOff val="5000"/>
                  </a:schemeClr>
                </a:solidFill>
              </a:rPr>
              <a:t>] will trigger the lambda function [</a:t>
            </a:r>
            <a:r>
              <a:rPr lang="en-US" i="1" dirty="0">
                <a:solidFill>
                  <a:schemeClr val="tx1">
                    <a:lumMod val="95000"/>
                    <a:lumOff val="5000"/>
                  </a:schemeClr>
                </a:solidFill>
                <a:hlinkClick r:id="rId3">
                  <a:extLst>
                    <a:ext uri="{A12FA001-AC4F-418D-AE19-62706E023703}">
                      <ahyp:hlinkClr xmlns:ahyp="http://schemas.microsoft.com/office/drawing/2018/hyperlinkcolor" val="tx"/>
                    </a:ext>
                  </a:extLst>
                </a:hlinkClick>
              </a:rPr>
              <a:t>getTextPDFFromS3</a:t>
            </a:r>
            <a:r>
              <a:rPr lang="en-US" dirty="0">
                <a:solidFill>
                  <a:schemeClr val="tx1">
                    <a:lumMod val="95000"/>
                    <a:lumOff val="5000"/>
                  </a:schemeClr>
                </a:solidFill>
              </a:rPr>
              <a:t>]</a:t>
            </a:r>
          </a:p>
          <a:p>
            <a:r>
              <a:rPr lang="en-US" dirty="0">
                <a:solidFill>
                  <a:schemeClr val="tx1">
                    <a:lumMod val="95000"/>
                    <a:lumOff val="5000"/>
                  </a:schemeClr>
                </a:solidFill>
              </a:rPr>
              <a:t>Step 3 - The code in lambda function uses a function to call Amazon </a:t>
            </a:r>
            <a:r>
              <a:rPr lang="en-US" dirty="0" err="1">
                <a:solidFill>
                  <a:schemeClr val="tx1">
                    <a:lumMod val="95000"/>
                    <a:lumOff val="5000"/>
                  </a:schemeClr>
                </a:solidFill>
              </a:rPr>
              <a:t>Textract</a:t>
            </a:r>
            <a:r>
              <a:rPr lang="en-US" dirty="0">
                <a:solidFill>
                  <a:schemeClr val="tx1">
                    <a:lumMod val="95000"/>
                    <a:lumOff val="5000"/>
                  </a:schemeClr>
                </a:solidFill>
              </a:rPr>
              <a:t> </a:t>
            </a:r>
            <a:r>
              <a:rPr lang="en-US" i="1" dirty="0" err="1">
                <a:solidFill>
                  <a:schemeClr val="tx1">
                    <a:lumMod val="95000"/>
                    <a:lumOff val="5000"/>
                  </a:schemeClr>
                </a:solidFill>
              </a:rPr>
              <a:t>DetectDocumentText</a:t>
            </a:r>
            <a:r>
              <a:rPr lang="en-US" dirty="0">
                <a:solidFill>
                  <a:schemeClr val="tx1">
                    <a:lumMod val="95000"/>
                    <a:lumOff val="5000"/>
                  </a:schemeClr>
                </a:solidFill>
              </a:rPr>
              <a:t> API and extracts the data.</a:t>
            </a:r>
          </a:p>
          <a:p>
            <a:r>
              <a:rPr lang="en-US" dirty="0">
                <a:solidFill>
                  <a:schemeClr val="tx1">
                    <a:lumMod val="95000"/>
                    <a:lumOff val="5000"/>
                  </a:schemeClr>
                </a:solidFill>
              </a:rPr>
              <a:t>Step 4 –  The same code will further call Amazon Comprehend key phrases, entities and sentiment functions.</a:t>
            </a:r>
          </a:p>
          <a:p>
            <a:r>
              <a:rPr lang="en-US" dirty="0">
                <a:solidFill>
                  <a:schemeClr val="tx1">
                    <a:lumMod val="95000"/>
                    <a:lumOff val="5000"/>
                  </a:schemeClr>
                </a:solidFill>
              </a:rPr>
              <a:t>Step 5 –Finally the lambda code will send the output in json format to an S3 bucket[</a:t>
            </a:r>
            <a:r>
              <a:rPr lang="en-US" i="1" dirty="0">
                <a:solidFill>
                  <a:schemeClr val="tx1">
                    <a:lumMod val="95000"/>
                    <a:lumOff val="5000"/>
                  </a:schemeClr>
                </a:solidFill>
                <a:hlinkClick r:id="rId4">
                  <a:extLst>
                    <a:ext uri="{A12FA001-AC4F-418D-AE19-62706E023703}">
                      <ahyp:hlinkClr xmlns:ahyp="http://schemas.microsoft.com/office/drawing/2018/hyperlinkcolor" val="tx"/>
                    </a:ext>
                  </a:extLst>
                </a:hlinkClick>
              </a:rPr>
              <a:t>extracteddata-s3</a:t>
            </a:r>
            <a:r>
              <a:rPr lang="en-US" dirty="0">
                <a:solidFill>
                  <a:schemeClr val="tx1">
                    <a:lumMod val="95000"/>
                    <a:lumOff val="5000"/>
                  </a:schemeClr>
                </a:solidFill>
              </a:rPr>
              <a:t>].</a:t>
            </a:r>
          </a:p>
          <a:p>
            <a:r>
              <a:rPr lang="en-US" dirty="0">
                <a:solidFill>
                  <a:schemeClr val="tx1">
                    <a:lumMod val="95000"/>
                    <a:lumOff val="5000"/>
                  </a:schemeClr>
                </a:solidFill>
              </a:rPr>
              <a:t>6 – Further, when this json file is uploaded in S3 bucket , second lambda function [</a:t>
            </a:r>
            <a:r>
              <a:rPr lang="en-US" i="1" dirty="0" err="1">
                <a:solidFill>
                  <a:schemeClr val="tx1">
                    <a:lumMod val="95000"/>
                    <a:lumOff val="5000"/>
                  </a:schemeClr>
                </a:solidFill>
                <a:hlinkClick r:id="rId5">
                  <a:extLst>
                    <a:ext uri="{A12FA001-AC4F-418D-AE19-62706E023703}">
                      <ahyp:hlinkClr xmlns:ahyp="http://schemas.microsoft.com/office/drawing/2018/hyperlinkcolor" val="tx"/>
                    </a:ext>
                  </a:extLst>
                </a:hlinkClick>
              </a:rPr>
              <a:t>MonitoringLambdaFn</a:t>
            </a:r>
            <a:r>
              <a:rPr lang="en-US" dirty="0">
                <a:solidFill>
                  <a:schemeClr val="tx1">
                    <a:lumMod val="95000"/>
                    <a:lumOff val="5000"/>
                  </a:schemeClr>
                </a:solidFill>
              </a:rPr>
              <a:t>] will trigger.</a:t>
            </a:r>
          </a:p>
          <a:p>
            <a:r>
              <a:rPr lang="en-US" dirty="0">
                <a:solidFill>
                  <a:schemeClr val="tx1">
                    <a:lumMod val="95000"/>
                    <a:lumOff val="5000"/>
                  </a:schemeClr>
                </a:solidFill>
              </a:rPr>
              <a:t>7 – The destination of above lambda is stored as an SNS notification, the final output and success message will be sent using SNS.</a:t>
            </a:r>
          </a:p>
          <a:p>
            <a:r>
              <a:rPr lang="en-US" dirty="0">
                <a:solidFill>
                  <a:schemeClr val="tx1">
                    <a:lumMod val="95000"/>
                    <a:lumOff val="5000"/>
                  </a:schemeClr>
                </a:solidFill>
              </a:rPr>
              <a:t>8 – The results are received using SNS to the user’s email.</a:t>
            </a:r>
          </a:p>
          <a:p>
            <a:r>
              <a:rPr lang="en-US" dirty="0">
                <a:solidFill>
                  <a:schemeClr val="tx1">
                    <a:lumMod val="95000"/>
                    <a:lumOff val="5000"/>
                  </a:schemeClr>
                </a:solidFill>
              </a:rPr>
              <a:t>9 – The comprehend will be connected to A2I, when lambda gets triggered the analysis jobs in comprehend will be in progress.</a:t>
            </a:r>
          </a:p>
          <a:p>
            <a:r>
              <a:rPr lang="en-US" dirty="0">
                <a:solidFill>
                  <a:schemeClr val="tx1">
                    <a:lumMod val="95000"/>
                    <a:lumOff val="5000"/>
                  </a:schemeClr>
                </a:solidFill>
              </a:rPr>
              <a:t>10 –Further, when its completed, the A2I worker portal will show a new job. The team can finally start doing the process and complete the review</a:t>
            </a:r>
            <a:r>
              <a:rPr lang="en-US" dirty="0"/>
              <a:t>.</a:t>
            </a:r>
          </a:p>
        </p:txBody>
      </p:sp>
    </p:spTree>
    <p:extLst>
      <p:ext uri="{BB962C8B-B14F-4D97-AF65-F5344CB8AC3E}">
        <p14:creationId xmlns:p14="http://schemas.microsoft.com/office/powerpoint/2010/main" val="374899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7" y="990601"/>
            <a:ext cx="11737303" cy="762000"/>
          </a:xfrm>
        </p:spPr>
        <p:txBody>
          <a:bodyPr/>
          <a:lstStyle/>
          <a:p>
            <a:r>
              <a:rPr lang="en-US" b="0" dirty="0"/>
              <a:t>Building a secure data collection and data access system to be used by employee of an organization. </a:t>
            </a:r>
          </a:p>
        </p:txBody>
      </p:sp>
      <p:sp>
        <p:nvSpPr>
          <p:cNvPr id="4" name="Title 3"/>
          <p:cNvSpPr>
            <a:spLocks noGrp="1"/>
          </p:cNvSpPr>
          <p:nvPr>
            <p:ph type="title"/>
          </p:nvPr>
        </p:nvSpPr>
        <p:spPr/>
        <p:txBody>
          <a:bodyPr/>
          <a:lstStyle/>
          <a:p>
            <a:r>
              <a:rPr lang="en-US" dirty="0"/>
              <a:t>Workflow – Challenge 2</a:t>
            </a:r>
          </a:p>
        </p:txBody>
      </p:sp>
      <p:pic>
        <p:nvPicPr>
          <p:cNvPr id="2" name="Picture 1">
            <a:extLst>
              <a:ext uri="{FF2B5EF4-FFF2-40B4-BE49-F238E27FC236}">
                <a16:creationId xmlns:a16="http://schemas.microsoft.com/office/drawing/2014/main" id="{701F6E4B-983C-4607-A0F5-E3B5B4251A3F}"/>
              </a:ext>
            </a:extLst>
          </p:cNvPr>
          <p:cNvPicPr>
            <a:picLocks noChangeAspect="1"/>
          </p:cNvPicPr>
          <p:nvPr/>
        </p:nvPicPr>
        <p:blipFill>
          <a:blip r:embed="rId2"/>
          <a:stretch>
            <a:fillRect/>
          </a:stretch>
        </p:blipFill>
        <p:spPr>
          <a:xfrm>
            <a:off x="2819400" y="1600200"/>
            <a:ext cx="5885217" cy="5105400"/>
          </a:xfrm>
          <a:prstGeom prst="rect">
            <a:avLst/>
          </a:prstGeom>
        </p:spPr>
      </p:pic>
    </p:spTree>
    <p:extLst>
      <p:ext uri="{BB962C8B-B14F-4D97-AF65-F5344CB8AC3E}">
        <p14:creationId xmlns:p14="http://schemas.microsoft.com/office/powerpoint/2010/main" val="14325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135"/>
            <a:ext cx="11125236" cy="790135"/>
          </a:xfrm>
        </p:spPr>
        <p:txBody>
          <a:bodyPr/>
          <a:lstStyle/>
          <a:p>
            <a:r>
              <a:rPr lang="en-US" dirty="0"/>
              <a:t>Prototype Screenshots</a:t>
            </a:r>
          </a:p>
        </p:txBody>
      </p:sp>
      <p:pic>
        <p:nvPicPr>
          <p:cNvPr id="5" name="Picture 4">
            <a:extLst>
              <a:ext uri="{FF2B5EF4-FFF2-40B4-BE49-F238E27FC236}">
                <a16:creationId xmlns:a16="http://schemas.microsoft.com/office/drawing/2014/main" id="{79E44878-1FA5-45CE-ACC6-DBD5822C1106}"/>
              </a:ext>
            </a:extLst>
          </p:cNvPr>
          <p:cNvPicPr>
            <a:picLocks noChangeAspect="1"/>
          </p:cNvPicPr>
          <p:nvPr/>
        </p:nvPicPr>
        <p:blipFill>
          <a:blip r:embed="rId2"/>
          <a:stretch>
            <a:fillRect/>
          </a:stretch>
        </p:blipFill>
        <p:spPr>
          <a:xfrm>
            <a:off x="1" y="1100554"/>
            <a:ext cx="8944970" cy="5224046"/>
          </a:xfrm>
          <a:prstGeom prst="rect">
            <a:avLst/>
          </a:prstGeom>
        </p:spPr>
      </p:pic>
      <p:sp>
        <p:nvSpPr>
          <p:cNvPr id="7" name="TextBox 6">
            <a:extLst>
              <a:ext uri="{FF2B5EF4-FFF2-40B4-BE49-F238E27FC236}">
                <a16:creationId xmlns:a16="http://schemas.microsoft.com/office/drawing/2014/main" id="{A92C34DF-0C53-44C7-A023-49C49BE59016}"/>
              </a:ext>
            </a:extLst>
          </p:cNvPr>
          <p:cNvSpPr txBox="1"/>
          <p:nvPr/>
        </p:nvSpPr>
        <p:spPr>
          <a:xfrm>
            <a:off x="227349" y="762000"/>
            <a:ext cx="4801851" cy="338554"/>
          </a:xfrm>
          <a:prstGeom prst="rect">
            <a:avLst/>
          </a:prstGeom>
          <a:noFill/>
        </p:spPr>
        <p:txBody>
          <a:bodyPr wrap="square" rtlCol="0">
            <a:spAutoFit/>
          </a:bodyPr>
          <a:lstStyle/>
          <a:p>
            <a:r>
              <a:rPr lang="en-US" sz="1600" dirty="0"/>
              <a:t>Lambda Functions -</a:t>
            </a:r>
          </a:p>
        </p:txBody>
      </p:sp>
      <p:pic>
        <p:nvPicPr>
          <p:cNvPr id="2" name="Picture 1">
            <a:extLst>
              <a:ext uri="{FF2B5EF4-FFF2-40B4-BE49-F238E27FC236}">
                <a16:creationId xmlns:a16="http://schemas.microsoft.com/office/drawing/2014/main" id="{35EEC2BC-EBF6-4DA9-8FAE-BEFD0A3D9F60}"/>
              </a:ext>
            </a:extLst>
          </p:cNvPr>
          <p:cNvPicPr>
            <a:picLocks noChangeAspect="1"/>
          </p:cNvPicPr>
          <p:nvPr/>
        </p:nvPicPr>
        <p:blipFill>
          <a:blip r:embed="rId3"/>
          <a:stretch>
            <a:fillRect/>
          </a:stretch>
        </p:blipFill>
        <p:spPr>
          <a:xfrm>
            <a:off x="8942627" y="1371600"/>
            <a:ext cx="3096974" cy="4648200"/>
          </a:xfrm>
          <a:prstGeom prst="rect">
            <a:avLst/>
          </a:prstGeom>
        </p:spPr>
      </p:pic>
    </p:spTree>
    <p:extLst>
      <p:ext uri="{BB962C8B-B14F-4D97-AF65-F5344CB8AC3E}">
        <p14:creationId xmlns:p14="http://schemas.microsoft.com/office/powerpoint/2010/main" val="65431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135"/>
            <a:ext cx="11125236" cy="1104900"/>
          </a:xfrm>
        </p:spPr>
        <p:txBody>
          <a:bodyPr/>
          <a:lstStyle/>
          <a:p>
            <a:r>
              <a:rPr lang="en-US" dirty="0"/>
              <a:t>Prototype Screenshots</a:t>
            </a:r>
          </a:p>
        </p:txBody>
      </p:sp>
      <p:sp>
        <p:nvSpPr>
          <p:cNvPr id="7" name="TextBox 6">
            <a:extLst>
              <a:ext uri="{FF2B5EF4-FFF2-40B4-BE49-F238E27FC236}">
                <a16:creationId xmlns:a16="http://schemas.microsoft.com/office/drawing/2014/main" id="{A92C34DF-0C53-44C7-A023-49C49BE59016}"/>
              </a:ext>
            </a:extLst>
          </p:cNvPr>
          <p:cNvSpPr txBox="1"/>
          <p:nvPr/>
        </p:nvSpPr>
        <p:spPr>
          <a:xfrm>
            <a:off x="609600" y="1371600"/>
            <a:ext cx="4419600" cy="338554"/>
          </a:xfrm>
          <a:prstGeom prst="rect">
            <a:avLst/>
          </a:prstGeom>
          <a:noFill/>
        </p:spPr>
        <p:txBody>
          <a:bodyPr wrap="square" rtlCol="0">
            <a:spAutoFit/>
          </a:bodyPr>
          <a:lstStyle/>
          <a:p>
            <a:r>
              <a:rPr lang="en-US" sz="1600" dirty="0"/>
              <a:t>S3 Buckets -</a:t>
            </a:r>
          </a:p>
        </p:txBody>
      </p:sp>
      <p:pic>
        <p:nvPicPr>
          <p:cNvPr id="2" name="Picture 1">
            <a:extLst>
              <a:ext uri="{FF2B5EF4-FFF2-40B4-BE49-F238E27FC236}">
                <a16:creationId xmlns:a16="http://schemas.microsoft.com/office/drawing/2014/main" id="{C3105895-3145-472D-BE08-22CCDAA4CB10}"/>
              </a:ext>
            </a:extLst>
          </p:cNvPr>
          <p:cNvPicPr>
            <a:picLocks noChangeAspect="1"/>
          </p:cNvPicPr>
          <p:nvPr/>
        </p:nvPicPr>
        <p:blipFill>
          <a:blip r:embed="rId2"/>
          <a:stretch>
            <a:fillRect/>
          </a:stretch>
        </p:blipFill>
        <p:spPr>
          <a:xfrm>
            <a:off x="227349" y="2057400"/>
            <a:ext cx="11545022" cy="2634680"/>
          </a:xfrm>
          <a:prstGeom prst="rect">
            <a:avLst/>
          </a:prstGeom>
        </p:spPr>
      </p:pic>
    </p:spTree>
    <p:extLst>
      <p:ext uri="{BB962C8B-B14F-4D97-AF65-F5344CB8AC3E}">
        <p14:creationId xmlns:p14="http://schemas.microsoft.com/office/powerpoint/2010/main" val="107184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70338"/>
            <a:ext cx="11125236" cy="1104900"/>
          </a:xfrm>
        </p:spPr>
        <p:txBody>
          <a:bodyPr/>
          <a:lstStyle/>
          <a:p>
            <a:r>
              <a:rPr lang="en-US" dirty="0"/>
              <a:t>Prototype Screenshots</a:t>
            </a:r>
          </a:p>
        </p:txBody>
      </p:sp>
      <p:pic>
        <p:nvPicPr>
          <p:cNvPr id="3" name="Picture 2">
            <a:extLst>
              <a:ext uri="{FF2B5EF4-FFF2-40B4-BE49-F238E27FC236}">
                <a16:creationId xmlns:a16="http://schemas.microsoft.com/office/drawing/2014/main" id="{9012C6B0-095D-41CB-9854-F536651E2872}"/>
              </a:ext>
            </a:extLst>
          </p:cNvPr>
          <p:cNvPicPr>
            <a:picLocks noChangeAspect="1"/>
          </p:cNvPicPr>
          <p:nvPr/>
        </p:nvPicPr>
        <p:blipFill>
          <a:blip r:embed="rId2"/>
          <a:stretch>
            <a:fillRect/>
          </a:stretch>
        </p:blipFill>
        <p:spPr>
          <a:xfrm>
            <a:off x="457200" y="1524000"/>
            <a:ext cx="9753600" cy="4876800"/>
          </a:xfrm>
          <a:prstGeom prst="rect">
            <a:avLst/>
          </a:prstGeom>
        </p:spPr>
      </p:pic>
      <p:sp>
        <p:nvSpPr>
          <p:cNvPr id="2" name="TextBox 1">
            <a:extLst>
              <a:ext uri="{FF2B5EF4-FFF2-40B4-BE49-F238E27FC236}">
                <a16:creationId xmlns:a16="http://schemas.microsoft.com/office/drawing/2014/main" id="{A320A98C-FC55-455E-8EFC-6FE89CE06D6D}"/>
              </a:ext>
            </a:extLst>
          </p:cNvPr>
          <p:cNvSpPr txBox="1"/>
          <p:nvPr/>
        </p:nvSpPr>
        <p:spPr>
          <a:xfrm>
            <a:off x="685800" y="990600"/>
            <a:ext cx="6096000" cy="369332"/>
          </a:xfrm>
          <a:prstGeom prst="rect">
            <a:avLst/>
          </a:prstGeom>
          <a:noFill/>
        </p:spPr>
        <p:txBody>
          <a:bodyPr wrap="square" rtlCol="0">
            <a:spAutoFit/>
          </a:bodyPr>
          <a:lstStyle/>
          <a:p>
            <a:r>
              <a:rPr lang="en-US" dirty="0"/>
              <a:t>Amazon Comprehend – Custom Entity Recognition.</a:t>
            </a:r>
          </a:p>
        </p:txBody>
      </p:sp>
    </p:spTree>
    <p:extLst>
      <p:ext uri="{BB962C8B-B14F-4D97-AF65-F5344CB8AC3E}">
        <p14:creationId xmlns:p14="http://schemas.microsoft.com/office/powerpoint/2010/main" val="792882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2648</TotalTime>
  <Words>555</Words>
  <Application>Microsoft Office PowerPoint</Application>
  <PresentationFormat>Widescreen</PresentationFormat>
  <Paragraphs>68</Paragraphs>
  <Slides>17</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17</vt:i4>
      </vt:variant>
    </vt:vector>
  </HeadingPairs>
  <TitlesOfParts>
    <vt:vector size="24" baseType="lpstr">
      <vt:lpstr>Arial</vt:lpstr>
      <vt:lpstr>Verdana</vt:lpstr>
      <vt:lpstr>Wingdings</vt:lpstr>
      <vt:lpstr>CG New Template (June)</vt:lpstr>
      <vt:lpstr>Cover options</vt:lpstr>
      <vt:lpstr>think-cell Slide</vt:lpstr>
      <vt:lpstr>Packager Shell Object</vt:lpstr>
      <vt:lpstr>PowerPoint Presentation</vt:lpstr>
      <vt:lpstr>Introduction</vt:lpstr>
      <vt:lpstr>Technology – AWS Services</vt:lpstr>
      <vt:lpstr>Solution Architecture</vt:lpstr>
      <vt:lpstr>Solution Architecture - Explanation</vt:lpstr>
      <vt:lpstr>Workflow – Challenge 2</vt:lpstr>
      <vt:lpstr>Prototype Screenshots</vt:lpstr>
      <vt:lpstr>Prototype Screenshots</vt:lpstr>
      <vt:lpstr>Prototype Screenshots</vt:lpstr>
      <vt:lpstr>Prototype Screenshots</vt:lpstr>
      <vt:lpstr>Prototype Screenshots</vt:lpstr>
      <vt:lpstr>Prototype Screenshots</vt:lpstr>
      <vt:lpstr>Prototype Screenshots</vt:lpstr>
      <vt:lpstr>Lambda Code - </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Charu Talreja</cp:lastModifiedBy>
  <cp:revision>50</cp:revision>
  <dcterms:created xsi:type="dcterms:W3CDTF">2018-09-18T10:37:00Z</dcterms:created>
  <dcterms:modified xsi:type="dcterms:W3CDTF">2020-12-12T08:43:58Z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charu.talreja@ad.infosys.com</vt:lpwstr>
  </property>
  <property fmtid="{D5CDD505-2E9C-101B-9397-08002B2CF9AE}" pid="5" name="MSIP_Label_be4b3411-284d-4d31-bd4f-bc13ef7f1fd6_SetDate">
    <vt:lpwstr>2020-12-10T16:07:03.0630914Z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f8622bf4-e2e1-449e-86de-5ffb1c51075e</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charu.talreja@ad.infosys.com</vt:lpwstr>
  </property>
  <property fmtid="{D5CDD505-2E9C-101B-9397-08002B2CF9AE}" pid="13" name="MSIP_Label_a0819fa7-4367-4500-ba88-dd630d977609_SetDate">
    <vt:lpwstr>2020-12-10T16:07:03.0630914Z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f8622bf4-e2e1-449e-86de-5ffb1c51075e</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