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308" r:id="rId3"/>
    <p:sldId id="299" r:id="rId4"/>
    <p:sldId id="309" r:id="rId5"/>
    <p:sldId id="307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275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Darker Grotesque SemiBold" panose="020B0604020202020204" charset="0"/>
      <p:bold r:id="rId20"/>
    </p:embeddedFont>
    <p:embeddedFont>
      <p:font typeface="Days One" panose="020B060402020202020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A1FA7-297D-453D-8843-39DAC536041A}">
  <a:tblStyle styleId="{1BDA1FA7-297D-453D-8843-39DAC5360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386F05FB-0094-E200-EE03-9BC50F669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C53DC46F-E82F-451E-339F-D53D900D83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39859679-7725-984B-C215-9DDF3AC269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9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EDD01105-204F-1D96-CEBE-894B1D8A8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9132F536-9B05-56EF-C5AD-D60F511B0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4ADC85F0-0D0B-CF72-D1B6-8025CE1BB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4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B3F97483-E1BA-2AE3-6361-683A57F6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716ECC3F-50AD-1B62-17AB-3389F0888E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A576C3D8-3EAD-9AE0-CDF7-737112E91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3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7F3DF799-F82C-84D8-7226-ED6F6EB6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DB3D884A-B304-84AD-3CB4-0C7056A68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7A27D69C-10AC-71CF-0D9C-DC6CBA504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05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EDC6FEA1-B76A-D7E4-E8F0-C5F68A928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2D49C242-1077-5A86-A1A2-4B8450403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8D9D0C38-5EAD-62E2-4AB4-68931B92E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1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A930CF9F-DF01-6B41-D2E3-73E4E1D2B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D543E8DB-4BD0-8740-53A3-00C8B84CA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29D7B025-9D4F-4D2D-3877-3F9AB077A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42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DF49A3A2-3A54-A1E2-DA67-C47BDA7DB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C8A568D1-D850-E373-5DD3-1EF57D434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D249A244-BDA2-B1E3-426A-F1D011464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86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BF7D8548-DE78-B017-2B6D-2299F8DF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DDC4C196-BFD3-B2CB-E269-3D2344075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56346964-2C57-FC67-0947-A5779DA22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1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A156E6E7-2565-EDD0-CCB7-8A45D28F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2C236945-265E-A6E0-76BF-0CE93C797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6D1893F7-FFE5-8002-82B7-38C4F0CEB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90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>
          <a:extLst>
            <a:ext uri="{FF2B5EF4-FFF2-40B4-BE49-F238E27FC236}">
              <a16:creationId xmlns:a16="http://schemas.microsoft.com/office/drawing/2014/main" id="{8A088F15-CE93-0A48-EE41-F670B0DD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aa3d063a2b_0_95:notes">
            <a:extLst>
              <a:ext uri="{FF2B5EF4-FFF2-40B4-BE49-F238E27FC236}">
                <a16:creationId xmlns:a16="http://schemas.microsoft.com/office/drawing/2014/main" id="{A53AA33A-70B8-7AC6-B298-D2CC5425B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aa3d063a2b_0_95:notes">
            <a:extLst>
              <a:ext uri="{FF2B5EF4-FFF2-40B4-BE49-F238E27FC236}">
                <a16:creationId xmlns:a16="http://schemas.microsoft.com/office/drawing/2014/main" id="{9E758E03-44C3-9407-206F-B5C04B887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44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32B602D0-3D09-C7EB-285C-B3324766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B0C1B125-E9CC-5088-0E5A-2898D015B1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17ACDC76-BD64-C434-2C1A-7FB9CCBCD5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00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9D2A0B72-7A61-0912-08AE-70057977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439379F5-81F7-DFF0-70C2-C7902549A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427D468D-A4D2-73F5-E9FE-D123DC32C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4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AD4A8E7F-A0E3-FC5C-BF3F-556024D1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51E1D0C4-5B8C-EE86-138E-6B2EBF1CAF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5205AD52-F7E3-9A11-8CB1-F4A3E36FB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5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6BF97D27-B73A-B325-9DD4-4A79340C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A9250D44-2079-2F01-6A6F-920DB7A726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A3380241-19EB-AC7D-5331-35B0C22B4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0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>
            <a:spLocks noGrp="1"/>
          </p:cNvSpPr>
          <p:nvPr>
            <p:ph type="subTitle" idx="1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2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ubTitle" idx="3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4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61" name="Google Shape;361;p1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1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1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1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1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88" name="Google Shape;388;p1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9" name="Google Shape;389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0" name="Google Shape;400;p11"/>
          <p:cNvSpPr txBox="1">
            <a:spLocks noGrp="1"/>
          </p:cNvSpPr>
          <p:nvPr>
            <p:ph type="title" hasCustomPrompt="1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>
            <a:spLocks noGrp="1"/>
          </p:cNvSpPr>
          <p:nvPr>
            <p:ph type="subTitle" idx="1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8" r:id="rId5"/>
    <p:sldLayoutId id="2147483664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Voice Based Patient Call System</a:t>
            </a:r>
            <a:endParaRPr sz="4000" dirty="0"/>
          </a:p>
        </p:txBody>
      </p:sp>
      <p:sp>
        <p:nvSpPr>
          <p:cNvPr id="786" name="Google Shape;786;p24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Charulata </a:t>
            </a:r>
            <a:r>
              <a:rPr lang="en-IN" dirty="0" err="1"/>
              <a:t>Jinagouda</a:t>
            </a:r>
            <a:endParaRPr lang="en-IN"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5225C982-6247-9DE6-7C46-8E1BA4E2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D1B39DF2-BE38-335D-0D32-70E2CC634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Real-Time Communication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21E5DCCD-1D51-AA11-041F-EFDE1E70ADAE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871ED2E2-9CED-2FE7-6F65-72F1986A181B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54BF2A06-3284-90C8-C8A0-F56001DC6EFA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55C42361-85F2-8C39-7E41-7F8B87335250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88992A3E-9A6C-A719-A725-56193345E14E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2F683868-1210-10E6-4416-FD193B17DAC5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854F044B-E72D-5CA7-DD42-A66B3CADD39C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E94327-466A-B027-C621-B68F6A65BEA0}"/>
              </a:ext>
            </a:extLst>
          </p:cNvPr>
          <p:cNvSpPr txBox="1"/>
          <p:nvPr/>
        </p:nvSpPr>
        <p:spPr>
          <a:xfrm>
            <a:off x="1209944" y="1438988"/>
            <a:ext cx="6998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How Real-Time Communication Works: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Instant Notifications: </a:t>
            </a:r>
            <a:r>
              <a:rPr lang="en-US" sz="2000" dirty="0"/>
              <a:t>When a patient request is processed, Socket.IO sends a real-time notification to the nurse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Live Updates: </a:t>
            </a:r>
            <a:r>
              <a:rPr lang="en-US" sz="2000" dirty="0"/>
              <a:t>Nurses can update the status of requests, and these changes are reflected immediately in the patient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Error Handling: </a:t>
            </a:r>
            <a:r>
              <a:rPr lang="en-US" sz="2000" dirty="0"/>
              <a:t>The system ensures robust error handling to avoid message loss or delays.</a:t>
            </a:r>
          </a:p>
        </p:txBody>
      </p:sp>
    </p:spTree>
    <p:extLst>
      <p:ext uri="{BB962C8B-B14F-4D97-AF65-F5344CB8AC3E}">
        <p14:creationId xmlns:p14="http://schemas.microsoft.com/office/powerpoint/2010/main" val="37329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68F1628F-6A31-60C7-7701-57557113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B915517A-45F5-5B09-5B3F-08A2023D6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Admin Dashboard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1CFEED5E-C3B7-C37D-EE84-15EB253C0B8E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DAF3F00D-3171-ECAA-D5D8-3A4C88A96475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CF25420C-DB32-539B-1FCB-55DA6ED17FD0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BE9DA64A-FFED-6FA7-291E-B131459F0038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4CDB252F-3B8C-53BB-73FC-EDA31D4B25B5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7CC910BA-7DC3-D27F-A609-E9016A269704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1995B52A-C4C0-064A-8157-63A1C484E8C7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516862-9AE6-518C-0B36-CADF04DF12FA}"/>
              </a:ext>
            </a:extLst>
          </p:cNvPr>
          <p:cNvSpPr txBox="1"/>
          <p:nvPr/>
        </p:nvSpPr>
        <p:spPr>
          <a:xfrm>
            <a:off x="1209944" y="1432164"/>
            <a:ext cx="69988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Key Functionalities:</a:t>
            </a:r>
            <a:endParaRPr lang="en-US" sz="1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User Management: </a:t>
            </a:r>
            <a:r>
              <a:rPr lang="en-US" sz="1800" dirty="0"/>
              <a:t>Admins can manage users, including registering new nurses and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Request Logs: </a:t>
            </a:r>
            <a:r>
              <a:rPr lang="en-US" sz="1800" dirty="0"/>
              <a:t>View detailed logs of all requests, including timestamps, priority, and response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Analytics and Reports: </a:t>
            </a:r>
            <a:r>
              <a:rPr lang="en-US" sz="1800" dirty="0"/>
              <a:t>Generate reports to analyze nurse performance, average response time, and system usage trends.</a:t>
            </a:r>
          </a:p>
        </p:txBody>
      </p:sp>
    </p:spTree>
    <p:extLst>
      <p:ext uri="{BB962C8B-B14F-4D97-AF65-F5344CB8AC3E}">
        <p14:creationId xmlns:p14="http://schemas.microsoft.com/office/powerpoint/2010/main" val="180774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DB3B68A0-3161-746B-2597-B4B845646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90893985-2828-E06C-5706-E76E7DC331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Nurse Dashboard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6F26DFF3-4F30-3557-6D96-015DC31CFBF1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3C1C242A-8D50-DC8C-8E7D-1CAFCDF147A2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67BECF33-C16F-DCE2-3219-ABECA5D14912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574C733D-B678-3116-9F1B-922EBF305012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50582E91-5057-F88D-AD71-F36A50CBFC5B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8C71B7D5-6FEB-A3F1-2263-29A19B7EC44A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514FB005-503D-9BB0-A3F5-F69FA01C9B9C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4E9889-AF50-CD72-92F1-A3C035CB82B8}"/>
              </a:ext>
            </a:extLst>
          </p:cNvPr>
          <p:cNvSpPr txBox="1"/>
          <p:nvPr/>
        </p:nvSpPr>
        <p:spPr>
          <a:xfrm>
            <a:off x="1209944" y="1438988"/>
            <a:ext cx="6998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Dashboard Features: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Request List: </a:t>
            </a:r>
            <a:r>
              <a:rPr lang="en-US" sz="2000" dirty="0"/>
              <a:t>Displays all active requests with priority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Status Update: </a:t>
            </a:r>
            <a:r>
              <a:rPr lang="en-US" sz="2000" dirty="0"/>
              <a:t>Allows nurses to update the status of requests (Pending, In Progress, Resolved).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History View: </a:t>
            </a:r>
            <a:r>
              <a:rPr lang="en-US" sz="2000" dirty="0"/>
              <a:t>Nurses can view past requests and their statuses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105335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CA0C4B63-AED0-25D6-1A89-265C63116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3BCBB8E3-7DEF-3750-0F8A-4AF5CB92D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Installation Steps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C003DA15-F0A4-E4F4-12B3-DD179C1A29F9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F6B18641-A298-3298-1B83-4F79405BC608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5B1F2F41-4775-45FA-786E-4D3E060BC385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781A02D9-5B9C-D3E2-D333-23BACD779998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4169A55F-E390-45DB-0917-E6AFD5454D91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E24B35B5-6337-8C73-FC60-68FB13B14168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E54D7941-914C-6FA3-EB51-2EC842BF552D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87DC30-8B24-2212-D46A-127001B97128}"/>
              </a:ext>
            </a:extLst>
          </p:cNvPr>
          <p:cNvSpPr txBox="1"/>
          <p:nvPr/>
        </p:nvSpPr>
        <p:spPr>
          <a:xfrm>
            <a:off x="1209944" y="1602254"/>
            <a:ext cx="6998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Clone the repository from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dependencies using </a:t>
            </a:r>
            <a:r>
              <a:rPr lang="en-US" sz="2000" b="1" dirty="0" err="1"/>
              <a:t>npm</a:t>
            </a:r>
            <a:r>
              <a:rPr lang="en-US" sz="2000" b="1" dirty="0"/>
              <a:t> install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Configure the </a:t>
            </a:r>
            <a:r>
              <a:rPr lang="en-US" sz="2000" b="1" dirty="0"/>
              <a:t>.env </a:t>
            </a:r>
            <a:r>
              <a:rPr lang="en-US" sz="2000" dirty="0"/>
              <a:t>file with </a:t>
            </a:r>
            <a:r>
              <a:rPr lang="en-US" sz="2000" b="1" dirty="0"/>
              <a:t>MongoDB URI </a:t>
            </a:r>
            <a:r>
              <a:rPr lang="en-US" sz="2000" dirty="0"/>
              <a:t>and </a:t>
            </a:r>
            <a:r>
              <a:rPr lang="en-US" sz="2000" b="1" dirty="0"/>
              <a:t>JWT secret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the </a:t>
            </a:r>
            <a:r>
              <a:rPr lang="en-US" sz="2000" b="1" dirty="0"/>
              <a:t>backend server </a:t>
            </a:r>
            <a:r>
              <a:rPr lang="en-US" sz="2000" dirty="0"/>
              <a:t>using </a:t>
            </a:r>
            <a:r>
              <a:rPr lang="en-US" sz="2000" b="1" dirty="0" err="1"/>
              <a:t>npm</a:t>
            </a:r>
            <a:r>
              <a:rPr lang="en-US" sz="2000" b="1" dirty="0"/>
              <a:t> start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Launch the </a:t>
            </a:r>
            <a:r>
              <a:rPr lang="en-US" sz="2000" b="1" dirty="0"/>
              <a:t>frontend app </a:t>
            </a:r>
            <a:r>
              <a:rPr lang="en-US" sz="2000" dirty="0"/>
              <a:t>using </a:t>
            </a:r>
            <a:r>
              <a:rPr lang="en-US" sz="2000" b="1" dirty="0" err="1"/>
              <a:t>npx</a:t>
            </a:r>
            <a:r>
              <a:rPr lang="en-US" sz="2000" b="1" dirty="0"/>
              <a:t> expo start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6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07724BD0-2397-0FB8-92AC-836D99029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F291928C-5C15-D55A-47B3-11D1970F1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Default Admin Credentials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FC8A0CFE-C2FD-501F-3F9B-7AB1C370D178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12506FE2-4D60-CACE-0D5E-875F13847316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0E9FF986-0440-669D-44A0-5A967983111D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9141C91D-1F0B-4D02-EF25-487595D529F3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B23EC3CD-45D0-D483-7363-6BA90B6F49DB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6CE9C127-1FD1-8749-6FCE-D20843AB5B1A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91AF9D35-296B-B7E6-6345-74F4F06D07F7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919B90-19EA-971D-959F-6FCB7BD8BDCB}"/>
              </a:ext>
            </a:extLst>
          </p:cNvPr>
          <p:cNvSpPr txBox="1"/>
          <p:nvPr/>
        </p:nvSpPr>
        <p:spPr>
          <a:xfrm>
            <a:off x="1209944" y="1438988"/>
            <a:ext cx="69988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Default Credentials: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Username:</a:t>
            </a:r>
            <a:r>
              <a:rPr lang="en-US" sz="2000" dirty="0"/>
              <a:t>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Password:</a:t>
            </a:r>
            <a:r>
              <a:rPr lang="en-US" sz="2000" dirty="0"/>
              <a:t> admin</a:t>
            </a:r>
          </a:p>
          <a:p>
            <a:r>
              <a:rPr lang="en-US" sz="2000" i="1" dirty="0"/>
              <a:t>Note: It is recommended to change the default credentials immediately after setup.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57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044B9099-5936-BE2C-3BE8-3E613891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A23CD95B-EDF1-1408-7AA7-E5612D3BCF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DB1B3E61-5127-DB52-F82E-ADCA9F918A80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A90C5B1F-9121-1765-3EC5-13056D32CE89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9ED23FA1-075D-8A8D-DD7F-526E69DC8C84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822DBC73-7297-16EB-03B2-298458665B21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90AC907F-9258-0C35-4284-32AEBCD813DF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07BE0FCC-DFD9-AEAC-5002-52B719106F03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0931D04B-F020-C6A4-A30A-E07C73D11D0A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48C1D6-0A17-66F4-A2D6-6D7C1F35E9B3}"/>
              </a:ext>
            </a:extLst>
          </p:cNvPr>
          <p:cNvSpPr txBox="1"/>
          <p:nvPr/>
        </p:nvSpPr>
        <p:spPr>
          <a:xfrm>
            <a:off x="1209944" y="1619594"/>
            <a:ext cx="6945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Voice-Based Patient Call System revolutionizes hospital communication by leveraging modern technologies like AI, NLP, and real-time notifications. It ensures timely responses, reduces nurse workload, and enhances patient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90147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2143265" y="1374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 for your time !</a:t>
            </a:r>
            <a:endParaRPr sz="4800" dirty="0"/>
          </a:p>
        </p:txBody>
      </p:sp>
      <p:grpSp>
        <p:nvGrpSpPr>
          <p:cNvPr id="1557" name="Google Shape;1557;p4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3AB8BA-3636-BD0E-46F3-C12202AC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6" y="3547785"/>
            <a:ext cx="6267667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32BE8EFE-ED19-C044-1C3B-92F5AEFE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885954B0-D74F-A65F-869F-FD4BF8953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Problem Statement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B0EEC99A-C52F-C4A6-6A36-9AAB53174F27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4E7B61BB-CE05-E0F9-9AC9-B0D8E7B5D68C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C1CC56E7-117B-A435-63D9-69FC2FCFB387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01A6B7F2-A3EE-8CAD-CE5A-95A2497551D4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051D086F-5E8B-4CA1-6193-CBDD19695AB5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63C02A5C-CB33-67B1-E929-050CDEFA44F4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6FFA4C30-80D4-4752-165C-79D398719768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734922-3B50-31A9-E2DE-0AFE79D78908}"/>
              </a:ext>
            </a:extLst>
          </p:cNvPr>
          <p:cNvSpPr txBox="1"/>
          <p:nvPr/>
        </p:nvSpPr>
        <p:spPr>
          <a:xfrm>
            <a:off x="1209944" y="1438988"/>
            <a:ext cx="69988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Key Problems Identified: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Delayed Nurse Response: </a:t>
            </a:r>
            <a:r>
              <a:rPr lang="en-US" sz="1600" dirty="0"/>
              <a:t>Patients often experience delays in getting assistance due to manual call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Lack of Prioritization: </a:t>
            </a:r>
            <a:r>
              <a:rPr lang="en-US" sz="1600" dirty="0"/>
              <a:t>Current systems do not differentiate between urgent and non-urgent requests, resulting in inefficient resource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Limited Communication Channels: </a:t>
            </a:r>
            <a:r>
              <a:rPr lang="en-US" sz="1600" dirty="0"/>
              <a:t>Patients typically rely on a single-button system that lacks clarity and context about their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Inconsistent Monitoring: </a:t>
            </a:r>
            <a:r>
              <a:rPr lang="en-US" sz="1600" dirty="0"/>
              <a:t>Administrators have limited visibility into response times and nurse workload, making it harder to track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243700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AAA81835-17F8-82CC-8F12-73116EDCC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F486EBF6-E512-0075-275F-44418CD5C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Solution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9FFD2F75-BBBC-F900-7437-1B996727A72E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EF0BB749-BA94-AB46-A2CB-5BFA21847768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6C369C4B-AD68-1743-09E0-E79B7E896C78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A967EA62-9747-793D-A57F-1827BC6BE122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1273BBD6-3E88-3F16-1C5A-D2E90E24D78B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B04CE09E-957D-9732-1CFC-4A91ECD1DB98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C0D81FAA-6B3B-9AB3-2C91-05578891E62E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D37BA1-A6D9-364F-5690-5E2114406635}"/>
              </a:ext>
            </a:extLst>
          </p:cNvPr>
          <p:cNvSpPr txBox="1"/>
          <p:nvPr/>
        </p:nvSpPr>
        <p:spPr>
          <a:xfrm>
            <a:off x="1209944" y="1438988"/>
            <a:ext cx="6998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u="sng" dirty="0"/>
              <a:t>Core Features of the Solution:</a:t>
            </a:r>
            <a:endParaRPr lang="en-US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Voice-Based Patient Requests: </a:t>
            </a:r>
            <a:r>
              <a:rPr lang="en-US" sz="1600" dirty="0"/>
              <a:t>Patients can initiate requests using natural language through a voice-enabled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AI-Driven Prioritization: </a:t>
            </a:r>
            <a:r>
              <a:rPr lang="en-US" sz="1600" dirty="0"/>
              <a:t>An AI engine classifies requests based on urgency (e.g., emergency, assistance, or routine).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Real-Time Mobile Notifications: </a:t>
            </a:r>
            <a:r>
              <a:rPr lang="en-US" sz="1600" dirty="0"/>
              <a:t>Nurses receive real-time notifications with detailed information about the patient’s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Data-Driven Monitoring: </a:t>
            </a:r>
            <a:r>
              <a:rPr lang="en-US" sz="1600" dirty="0"/>
              <a:t>Admin dashboards provide insights into request patterns, response times, and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177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0D140B83-AD4E-77C7-AAD1-A7478E40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7ACEE68E-6502-A503-2B65-8F05F1A3FD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Workflow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F2EFF129-C09A-EB5A-6FAA-7DF9E67ECF38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90D8088D-469A-D117-78C4-EC8CDEE9D9AD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561E8862-4374-D770-092B-7C45C4BF773D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F9A77A6E-FCCA-43F9-ED82-77D279A15A6E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E49DD193-E8B0-6A0A-433C-796A07B41694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1811D2D4-7F1D-833D-EF23-02D33E707A35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C220270E-1D28-48C4-F167-651B473AC52B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F9D-9E77-2670-5AF4-546FC2569B81}"/>
              </a:ext>
            </a:extLst>
          </p:cNvPr>
          <p:cNvSpPr txBox="1"/>
          <p:nvPr/>
        </p:nvSpPr>
        <p:spPr>
          <a:xfrm>
            <a:off x="1209944" y="1438988"/>
            <a:ext cx="699884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300" b="1" u="sng" dirty="0"/>
              <a:t>Step-by-Step Workflow:</a:t>
            </a:r>
            <a:endParaRPr lang="en-US" sz="1300" u="sng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Patient Request: </a:t>
            </a:r>
            <a:r>
              <a:rPr lang="en-US" sz="1300" dirty="0"/>
              <a:t>The patient speaks into the device to make a request (e.g., “I need water” or “I feel pain”).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Speech Recognition: </a:t>
            </a:r>
            <a:r>
              <a:rPr lang="en-US" sz="1300" dirty="0"/>
              <a:t>The request is converted from voice to text using Gemini Speech Services.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Natural Language Processing: </a:t>
            </a:r>
            <a:r>
              <a:rPr lang="en-US" sz="1300" dirty="0"/>
              <a:t>The system processes the request using NLP to extract intent and context.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Priority Assignment: </a:t>
            </a:r>
            <a:r>
              <a:rPr lang="en-US" sz="1300" dirty="0"/>
              <a:t>AI assigns a priority level to the request (Critical, Important, Normal).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Backend Processing: </a:t>
            </a:r>
            <a:r>
              <a:rPr lang="en-US" sz="1300" dirty="0"/>
              <a:t>The backend server handles the request, stores it in the database, and sends it to the appropriate nurse.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Real-Time Notification: </a:t>
            </a:r>
            <a:r>
              <a:rPr lang="en-US" sz="1300" dirty="0"/>
              <a:t>Nurses receive notifications on their mobile app with request details and priority.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Response and Status Update: </a:t>
            </a:r>
            <a:r>
              <a:rPr lang="en-US" sz="1300" dirty="0"/>
              <a:t>The nurse attends to the request and updates the status (Pending, In Progress, Resolved). The update is reflected in real-time across the system.</a:t>
            </a:r>
          </a:p>
        </p:txBody>
      </p:sp>
    </p:spTree>
    <p:extLst>
      <p:ext uri="{BB962C8B-B14F-4D97-AF65-F5344CB8AC3E}">
        <p14:creationId xmlns:p14="http://schemas.microsoft.com/office/powerpoint/2010/main" val="35761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>
          <a:extLst>
            <a:ext uri="{FF2B5EF4-FFF2-40B4-BE49-F238E27FC236}">
              <a16:creationId xmlns:a16="http://schemas.microsoft.com/office/drawing/2014/main" id="{3A22FCC6-D241-3F34-13F6-BFF6856DA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8">
            <a:extLst>
              <a:ext uri="{FF2B5EF4-FFF2-40B4-BE49-F238E27FC236}">
                <a16:creationId xmlns:a16="http://schemas.microsoft.com/office/drawing/2014/main" id="{C62595B7-6267-29B4-3476-2F51E086A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759" y="1651380"/>
            <a:ext cx="7543800" cy="2981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7900-386C-BEAA-FC39-9989C9D3F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3893" y="1786106"/>
            <a:ext cx="4657193" cy="271167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88B0A66-6401-F2BD-BD38-08E62890E73E}"/>
              </a:ext>
            </a:extLst>
          </p:cNvPr>
          <p:cNvSpPr txBox="1">
            <a:spLocks/>
          </p:cNvSpPr>
          <p:nvPr/>
        </p:nvSpPr>
        <p:spPr>
          <a:xfrm>
            <a:off x="759759" y="893349"/>
            <a:ext cx="7543800" cy="577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45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ays One"/>
              <a:buNone/>
              <a:defRPr sz="96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sz="2800" dirty="0"/>
              <a:t>SYSTEM ARCHITECTURE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2851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F70BD70C-FCF3-A7AC-E888-E0A5A96C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74A09515-445F-CFD2-8C06-993DD0EFD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70A7DDB1-B45B-4B56-ABFD-D572C57D1A6A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5CF28264-DCDB-6732-0E11-28C6AA46FA4A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D0C12CB2-7FD8-DB34-1B10-3C11A4509C94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CBF9C0AA-0DE3-7112-670C-929F39927E63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424808DA-B9B5-017C-4F02-E90CBDC686D7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CEF06741-B06C-BDB2-F1CD-36916A9CEFA4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771F6BF7-8C82-DD43-82E1-641DB5AE3F25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CF0BB4-C2CC-5C5A-BE5B-0CFA019A6955}"/>
              </a:ext>
            </a:extLst>
          </p:cNvPr>
          <p:cNvSpPr txBox="1"/>
          <p:nvPr/>
        </p:nvSpPr>
        <p:spPr>
          <a:xfrm>
            <a:off x="1209944" y="1438988"/>
            <a:ext cx="69988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Voice-Based Interface: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can use their voice to request assistance, eliminating the need for complex interactions.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&amp; NLP-Driven Processing: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engine interprets requests and assigns appropriate priority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interfaces and functionalities for patients, nurses, and administrators.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Socket.IO facilitates instant updates, ensuring nurses are always informed about pending requests.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Logging and Analytics: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requests and responses are logged, providing valuable insights for performance analysis. </a:t>
            </a:r>
          </a:p>
        </p:txBody>
      </p:sp>
    </p:spTree>
    <p:extLst>
      <p:ext uri="{BB962C8B-B14F-4D97-AF65-F5344CB8AC3E}">
        <p14:creationId xmlns:p14="http://schemas.microsoft.com/office/powerpoint/2010/main" val="191162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3159B648-096A-3F06-1E71-F961E869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1D6B1B95-32BC-152E-26A8-B33CD6845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Multi-Role Access Control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8CA3F923-6E2B-285C-2AA0-5FB79BB34EB0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B2B49AE2-5616-CE54-237A-34757546A63D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80849444-63AE-9087-73D9-AD02B4E76CFB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A913231F-0755-A735-B7E0-81A63108677A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26E4840C-03C2-4849-4C60-9D1A0B42479C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C0369927-AA01-C263-F6C1-04DFB3B7DC2B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03ABC55A-FB32-2DF0-0C99-B0AC1524B8D7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B48291-4222-1151-8499-36F3A7FC926A}"/>
              </a:ext>
            </a:extLst>
          </p:cNvPr>
          <p:cNvSpPr txBox="1"/>
          <p:nvPr/>
        </p:nvSpPr>
        <p:spPr>
          <a:xfrm>
            <a:off x="1209944" y="1438988"/>
            <a:ext cx="699884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u="sng" dirty="0"/>
              <a:t>Details on Each Role:</a:t>
            </a:r>
            <a:endParaRPr lang="en-US" sz="1500" u="sng" dirty="0"/>
          </a:p>
          <a:p>
            <a:r>
              <a:rPr lang="en-US" sz="1500" b="1" dirty="0"/>
              <a:t>Patients: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Can register and log in using simple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Initiate requests through voice commands.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View the status of their requests (Pending, In Progress, Resolved).</a:t>
            </a:r>
          </a:p>
          <a:p>
            <a:r>
              <a:rPr lang="en-US" sz="1500" b="1" dirty="0"/>
              <a:t>Nurses: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Secure registration with admin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Receive prioritized requests with detailed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Update the status of each request as they work on them.</a:t>
            </a:r>
          </a:p>
          <a:p>
            <a:r>
              <a:rPr lang="en-US" sz="1500" b="1" dirty="0"/>
              <a:t>Admins: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Manage users (add, remove, update patients and nurses).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Monitor system activity, including real-time requests and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Generate reports on nurse performance and system usage.</a:t>
            </a:r>
          </a:p>
        </p:txBody>
      </p:sp>
    </p:spTree>
    <p:extLst>
      <p:ext uri="{BB962C8B-B14F-4D97-AF65-F5344CB8AC3E}">
        <p14:creationId xmlns:p14="http://schemas.microsoft.com/office/powerpoint/2010/main" val="27852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FA6C686C-32D1-6F75-6509-0723FAFE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C15A386C-726B-B24C-ACF5-70AAD01CE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90567C51-E40A-860E-D76F-8C1009DE79C5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C228F194-4579-BE51-D96A-89FA8D88ED38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47F9ED7D-6BC9-F79B-55DE-5B84884851AA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60D275E9-FD47-4CD5-E28E-C9EED4E2A429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2D9EFC23-390F-8BA0-ECFE-2294F72F92B1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BAF3F9B3-7E6F-F2F8-4836-E57898160D0C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3053F6F4-4C31-56C1-4379-8121A9489B5E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BD1AB7-A525-5B46-9F3B-C04C07C5AE39}"/>
              </a:ext>
            </a:extLst>
          </p:cNvPr>
          <p:cNvSpPr txBox="1"/>
          <p:nvPr/>
        </p:nvSpPr>
        <p:spPr>
          <a:xfrm>
            <a:off x="1209944" y="1438988"/>
            <a:ext cx="6998840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50" b="1" u="sng" dirty="0"/>
              <a:t>Backend 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Node.js</a:t>
            </a:r>
            <a:r>
              <a:rPr lang="en-IN" sz="1350" dirty="0"/>
              <a:t>: JavaScript runtime for building scalable server-side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Express.js</a:t>
            </a:r>
            <a:r>
              <a:rPr lang="en-IN" sz="1350" dirty="0"/>
              <a:t>: A web application framework for handling HTTP requests and routing.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MongoDB</a:t>
            </a:r>
            <a:r>
              <a:rPr lang="en-IN" sz="1350" dirty="0"/>
              <a:t>: A NoSQL database for storing unstructured data, ideal for dynamic healthcare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Socket.IO</a:t>
            </a:r>
            <a:r>
              <a:rPr lang="en-IN" sz="1350" dirty="0"/>
              <a:t>: Enables real-time, bidirectional communication between the server and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JWT (JSON Web Tokens)</a:t>
            </a:r>
            <a:r>
              <a:rPr lang="en-IN" sz="1350" dirty="0"/>
              <a:t>: Ensures secure user authentication and session management.</a:t>
            </a:r>
          </a:p>
          <a:p>
            <a:r>
              <a:rPr lang="en-IN" sz="1350" b="1" u="sng" dirty="0"/>
              <a:t>Frontend Technologies:</a:t>
            </a:r>
            <a:endParaRPr lang="en-IN" sz="135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React Native</a:t>
            </a:r>
            <a:r>
              <a:rPr lang="en-IN" sz="1350" dirty="0"/>
              <a:t>: Framework for building cross-platform mobile apps for nurses and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Expo</a:t>
            </a:r>
            <a:r>
              <a:rPr lang="en-IN" sz="1350" dirty="0"/>
              <a:t>: Provides tools and services for developing, building, and deploying React Native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50" b="1" dirty="0"/>
              <a:t>Socket.IO Client</a:t>
            </a:r>
            <a:r>
              <a:rPr lang="en-IN" sz="1350" dirty="0"/>
              <a:t>: Connects the mobile app with the server for real-time communication.</a:t>
            </a:r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40682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63F606FD-4126-F092-440E-5715963F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59435B98-7E23-0F32-58A0-D3C068F84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 &amp; NLP Functionality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FDD151D0-ADD6-C33D-2CA7-87E6F5A07435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70BB1D55-53FC-BDEC-FB20-59F6DF726857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F6A599C0-2D3A-02C7-BB17-5750F63B6C7B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1146C167-E55B-D471-134D-B26DCF126146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1B563A85-FEA5-AD16-DB18-3DCBC01C5F0A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F3C4BD58-529E-9FB2-45B8-9DE3B046E78B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5352DF2D-2040-FE82-FCA7-1AB77B1577B7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5A66BD-C8E2-11E1-DB6D-CF58C89B969D}"/>
              </a:ext>
            </a:extLst>
          </p:cNvPr>
          <p:cNvSpPr txBox="1"/>
          <p:nvPr/>
        </p:nvSpPr>
        <p:spPr>
          <a:xfrm>
            <a:off x="1209944" y="1438988"/>
            <a:ext cx="6998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Gemini NLP Engine: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advanced machine learning models to interpret natural language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Identifies key intent (e.g., request type) and extracts contextual information (e.g., urgency).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Continuously improves accuracy through feedback and training data.</a:t>
            </a:r>
          </a:p>
          <a:p>
            <a:r>
              <a:rPr lang="en-US" sz="1600" b="1" dirty="0"/>
              <a:t>Speech Recognition: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Gemini Speech Services, which converts patient voice input into structured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multiple languages and dialects for diverse patient demographics.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1281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1015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Bebas Neue</vt:lpstr>
      <vt:lpstr>Lato</vt:lpstr>
      <vt:lpstr>Darker Grotesque SemiBold</vt:lpstr>
      <vt:lpstr>Days One</vt:lpstr>
      <vt:lpstr>Data Analysis and Statistics - 5th grade by Slidesgo</vt:lpstr>
      <vt:lpstr>Voice Based Patient Call System</vt:lpstr>
      <vt:lpstr>Problem Statement</vt:lpstr>
      <vt:lpstr>Proposed Solution</vt:lpstr>
      <vt:lpstr>System Workflow</vt:lpstr>
      <vt:lpstr>PowerPoint Presentation</vt:lpstr>
      <vt:lpstr>Key Features</vt:lpstr>
      <vt:lpstr>Multi-Role Access Control</vt:lpstr>
      <vt:lpstr>Technology Stack</vt:lpstr>
      <vt:lpstr>AI &amp; NLP Functionality</vt:lpstr>
      <vt:lpstr>Real-Time Communication</vt:lpstr>
      <vt:lpstr>Admin Dashboard</vt:lpstr>
      <vt:lpstr>Nurse Dashboard</vt:lpstr>
      <vt:lpstr>Installation Steps</vt:lpstr>
      <vt:lpstr>Default Admin Credentials</vt:lpstr>
      <vt:lpstr>Conclusion</vt:lpstr>
      <vt:lpstr>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charu</dc:creator>
  <cp:lastModifiedBy>Charu J</cp:lastModifiedBy>
  <cp:revision>20</cp:revision>
  <dcterms:modified xsi:type="dcterms:W3CDTF">2025-01-06T04:39:29Z</dcterms:modified>
</cp:coreProperties>
</file>