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73" r:id="rId5"/>
    <p:sldId id="260" r:id="rId6"/>
    <p:sldId id="261" r:id="rId7"/>
    <p:sldId id="262" r:id="rId8"/>
    <p:sldId id="263" r:id="rId9"/>
    <p:sldId id="264" r:id="rId10"/>
    <p:sldId id="265" r:id="rId11"/>
    <p:sldId id="266" r:id="rId12"/>
    <p:sldId id="267" r:id="rId13"/>
    <p:sldId id="268" r:id="rId14"/>
    <p:sldId id="269" r:id="rId15"/>
    <p:sldId id="276" r:id="rId16"/>
    <p:sldId id="277" r:id="rId17"/>
    <p:sldId id="271" r:id="rId18"/>
    <p:sldId id="272" r:id="rId19"/>
  </p:sldIdLst>
  <p:sldSz cx="12192000" cy="6858000"/>
  <p:notesSz cx="6889750" cy="10021888"/>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5558" cy="502835"/>
          </a:xfrm>
          <a:prstGeom prst="rect">
            <a:avLst/>
          </a:prstGeom>
        </p:spPr>
        <p:txBody>
          <a:bodyPr vert="horz" lIns="96634" tIns="48317" rIns="96634" bIns="48317" rtlCol="0"/>
          <a:lstStyle>
            <a:lvl1pPr algn="l">
              <a:defRPr sz="1300"/>
            </a:lvl1pPr>
          </a:lstStyle>
          <a:p>
            <a:endParaRPr lang="en-IN" dirty="0"/>
          </a:p>
        </p:txBody>
      </p:sp>
      <p:sp>
        <p:nvSpPr>
          <p:cNvPr id="3" name="Date Placeholder 2"/>
          <p:cNvSpPr>
            <a:spLocks noGrp="1"/>
          </p:cNvSpPr>
          <p:nvPr>
            <p:ph type="dt" idx="1"/>
          </p:nvPr>
        </p:nvSpPr>
        <p:spPr>
          <a:xfrm>
            <a:off x="3902597" y="1"/>
            <a:ext cx="2985558" cy="502835"/>
          </a:xfrm>
          <a:prstGeom prst="rect">
            <a:avLst/>
          </a:prstGeom>
        </p:spPr>
        <p:txBody>
          <a:bodyPr vert="horz" lIns="96634" tIns="48317" rIns="96634" bIns="48317" rtlCol="0"/>
          <a:lstStyle>
            <a:lvl1pPr algn="r">
              <a:defRPr sz="1300"/>
            </a:lvl1pPr>
          </a:lstStyle>
          <a:p>
            <a:fld id="{7F3E7575-FF99-4D7F-A9C3-342926E8CF75}" type="datetimeFigureOut">
              <a:rPr lang="en-IN" smtClean="0"/>
              <a:t>04-12-2024</a:t>
            </a:fld>
            <a:endParaRPr lang="en-IN" dirty="0"/>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IN" dirty="0"/>
          </a:p>
        </p:txBody>
      </p:sp>
      <p:sp>
        <p:nvSpPr>
          <p:cNvPr id="5" name="Notes Placeholder 4"/>
          <p:cNvSpPr>
            <a:spLocks noGrp="1"/>
          </p:cNvSpPr>
          <p:nvPr>
            <p:ph type="body" sz="quarter" idx="3"/>
          </p:nvPr>
        </p:nvSpPr>
        <p:spPr>
          <a:xfrm>
            <a:off x="688975" y="4823033"/>
            <a:ext cx="5511800" cy="3946119"/>
          </a:xfrm>
          <a:prstGeom prst="rect">
            <a:avLst/>
          </a:prstGeom>
        </p:spPr>
        <p:txBody>
          <a:bodyPr vert="horz" lIns="96634" tIns="48317" rIns="96634" bIns="483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IN" dirty="0"/>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02</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2824"/>
            <a:ext cx="12192000" cy="428265"/>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MODULE-1</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GB" sz="3600" dirty="0">
                <a:latin typeface="ADLaM Display"/>
              </a:rPr>
            </a:b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
        <p:nvSpPr>
          <p:cNvPr id="6" name="Rectangle 2">
            <a:extLst>
              <a:ext uri="{FF2B5EF4-FFF2-40B4-BE49-F238E27FC236}">
                <a16:creationId xmlns:a16="http://schemas.microsoft.com/office/drawing/2014/main" id="{44B57F28-1217-23D1-BD99-82BA9DF6D722}"/>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Rectangle 4">
            <a:extLst>
              <a:ext uri="{FF2B5EF4-FFF2-40B4-BE49-F238E27FC236}">
                <a16:creationId xmlns:a16="http://schemas.microsoft.com/office/drawing/2014/main" id="{EBF5ED1C-197B-3739-FF79-505E6793CAF1}"/>
              </a:ext>
            </a:extLst>
          </p:cNvPr>
          <p:cNvSpPr>
            <a:spLocks noGrp="1" noChangeArrowheads="1"/>
          </p:cNvSpPr>
          <p:nvPr>
            <p:ph idx="1"/>
          </p:nvPr>
        </p:nvSpPr>
        <p:spPr bwMode="auto">
          <a:xfrm>
            <a:off x="856527" y="1191949"/>
            <a:ext cx="9977377"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lang="en-GB" sz="2400" b="1" dirty="0">
                <a:latin typeface="Times New Roman" panose="02020603050405020304" pitchFamily="18" charset="0"/>
                <a:cs typeface="Times New Roman" panose="02020603050405020304" pitchFamily="18" charset="0"/>
              </a:rPr>
              <a:t>Data Collection and Preprocessing</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Collecting the required data for the datasets(leaf)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Scaling pixel values to a specific range for consistent input.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Resizing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Adjusting the image dimensions to a fixed size.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Cropping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Removing unwanted outer areas of an image.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GB" sz="2400" b="1" dirty="0">
                <a:latin typeface="Times New Roman" panose="02020603050405020304" pitchFamily="18" charset="0"/>
                <a:cs typeface="Times New Roman" panose="02020603050405020304" pitchFamily="18" charset="0"/>
              </a:rPr>
              <a:t>Image Augmentation</a:t>
            </a:r>
            <a:r>
              <a:rPr lang="en-GB" sz="2400" dirty="0">
                <a:latin typeface="Times New Roman" panose="02020603050405020304" pitchFamily="18" charset="0"/>
                <a:cs typeface="Times New Roman" panose="02020603050405020304" pitchFamily="18" charset="0"/>
              </a:rPr>
              <a:t>: Applying transformations like rotation, flipping, or scaling the image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GB" sz="2400" b="1" dirty="0">
                <a:latin typeface="Times New Roman" panose="02020603050405020304" pitchFamily="18" charset="0"/>
                <a:cs typeface="Times New Roman" panose="02020603050405020304" pitchFamily="18" charset="0"/>
              </a:rPr>
              <a:t>Data Compression</a:t>
            </a:r>
            <a:r>
              <a:rPr lang="en-GB" sz="2400" dirty="0">
                <a:latin typeface="Times New Roman" panose="02020603050405020304" pitchFamily="18" charset="0"/>
                <a:cs typeface="Times New Roman" panose="02020603050405020304" pitchFamily="18" charset="0"/>
              </a:rPr>
              <a:t>: Reducing the size of an image file while retaining essential information.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218"/>
            <a:ext cx="12192000" cy="729205"/>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MODULE-2</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7631" y="1226916"/>
            <a:ext cx="10636170" cy="4950047"/>
          </a:xfrm>
        </p:spPr>
        <p:txBody>
          <a:bodyPr>
            <a:normAutofit fontScale="77500" lnSpcReduction="20000"/>
          </a:bodyPr>
          <a:lstStyle/>
          <a:p>
            <a:pPr marL="0" indent="0" algn="just">
              <a:lnSpc>
                <a:spcPct val="150000"/>
              </a:lnSpc>
              <a:buNone/>
            </a:pPr>
            <a:r>
              <a:rPr lang="en-GB" sz="2800" b="1" dirty="0">
                <a:latin typeface="Times New Roman" panose="02020603050405020304" pitchFamily="18" charset="0"/>
                <a:cs typeface="Times New Roman" panose="02020603050405020304" pitchFamily="18" charset="0"/>
              </a:rPr>
              <a:t>Model Development</a:t>
            </a:r>
            <a:endParaRPr lang="en-GB"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Dataset Splitting</a:t>
            </a:r>
          </a:p>
          <a:p>
            <a:pPr marL="0" indent="0" algn="just">
              <a:lnSpc>
                <a:spcPct val="150000"/>
              </a:lnSpc>
              <a:buNone/>
            </a:pPr>
            <a:r>
              <a:rPr lang="en-GB" dirty="0">
                <a:latin typeface="Times New Roman" panose="02020603050405020304" pitchFamily="18" charset="0"/>
                <a:cs typeface="Times New Roman" panose="02020603050405020304" pitchFamily="18" charset="0"/>
              </a:rPr>
              <a:t>	Divide data into training, validation, and test sets (e.g., 70-20-10 split).</a:t>
            </a:r>
          </a:p>
          <a:p>
            <a:pPr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Model Selection</a:t>
            </a:r>
          </a:p>
          <a:p>
            <a:pPr marL="0" indent="0" algn="just">
              <a:lnSpc>
                <a:spcPct val="150000"/>
              </a:lnSpc>
              <a:buNone/>
            </a:pPr>
            <a:r>
              <a:rPr lang="en-GB" dirty="0">
                <a:latin typeface="Times New Roman" panose="02020603050405020304" pitchFamily="18" charset="0"/>
                <a:cs typeface="Times New Roman" panose="02020603050405020304" pitchFamily="18" charset="0"/>
              </a:rPr>
              <a:t>	Choose a deep learning architecture  (CNN).</a:t>
            </a:r>
          </a:p>
          <a:p>
            <a:pPr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Model Design</a:t>
            </a:r>
          </a:p>
          <a:p>
            <a:pPr marL="0" indent="0" algn="just">
              <a:lnSpc>
                <a:spcPct val="150000"/>
              </a:lnSpc>
              <a:buNone/>
            </a:pPr>
            <a:r>
              <a:rPr lang="en-GB" dirty="0">
                <a:latin typeface="Times New Roman" panose="02020603050405020304" pitchFamily="18" charset="0"/>
                <a:cs typeface="Times New Roman" panose="02020603050405020304" pitchFamily="18" charset="0"/>
              </a:rPr>
              <a:t>	Define the model architecture using frameworks (TensorFlow).</a:t>
            </a:r>
          </a:p>
          <a:p>
            <a:pPr marL="0" indent="0" algn="just">
              <a:lnSpc>
                <a:spcPct val="150000"/>
              </a:lnSpc>
              <a:buNone/>
            </a:pPr>
            <a:r>
              <a:rPr lang="en-GB" dirty="0">
                <a:latin typeface="Times New Roman" panose="02020603050405020304" pitchFamily="18" charset="0"/>
                <a:cs typeface="Times New Roman" panose="02020603050405020304" pitchFamily="18" charset="0"/>
              </a:rPr>
              <a:t>	Use convolutional layers for feature extraction and dense layers for classification.</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254643"/>
            <a:ext cx="12192000" cy="1192192"/>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MODULE-3</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GB" sz="3600" dirty="0">
                <a:latin typeface="ADLaM Display"/>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527858"/>
            <a:ext cx="10515600" cy="4649105"/>
          </a:xfrm>
        </p:spPr>
        <p:txBody>
          <a:bodyPr>
            <a:normAutofit fontScale="77500" lnSpcReduction="20000"/>
          </a:bodyPr>
          <a:lstStyle/>
          <a:p>
            <a:pPr marL="0" indent="0" algn="just">
              <a:lnSpc>
                <a:spcPct val="150000"/>
              </a:lnSpc>
              <a:buNone/>
            </a:pPr>
            <a:r>
              <a:rPr lang="en-GB" sz="2800" b="1" dirty="0">
                <a:latin typeface="Times New Roman" panose="02020603050405020304" pitchFamily="18" charset="0"/>
                <a:cs typeface="Times New Roman" panose="02020603050405020304" pitchFamily="18" charset="0"/>
              </a:rPr>
              <a:t>User Interface</a:t>
            </a:r>
            <a:endParaRPr lang="en-GB"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Input Section</a:t>
            </a:r>
          </a:p>
          <a:p>
            <a:pPr marL="0" indent="0" algn="just">
              <a:lnSpc>
                <a:spcPct val="150000"/>
              </a:lnSpc>
              <a:buNone/>
            </a:pPr>
            <a:r>
              <a:rPr lang="en-GB" b="1" dirty="0">
                <a:latin typeface="Times New Roman" panose="02020603050405020304" pitchFamily="18" charset="0"/>
                <a:cs typeface="Times New Roman" panose="02020603050405020304" pitchFamily="18" charset="0"/>
              </a:rPr>
              <a:t>	Image Upload </a:t>
            </a:r>
            <a:r>
              <a:rPr lang="en-GB" dirty="0">
                <a:latin typeface="Times New Roman" panose="02020603050405020304" pitchFamily="18" charset="0"/>
                <a:cs typeface="Times New Roman" panose="02020603050405020304" pitchFamily="18" charset="0"/>
              </a:rPr>
              <a:t>: Allow users to upload leaf images (AS A LINK).</a:t>
            </a:r>
          </a:p>
          <a:p>
            <a:pPr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Result Display</a:t>
            </a:r>
          </a:p>
          <a:p>
            <a:pPr marL="0" indent="0" algn="just">
              <a:lnSpc>
                <a:spcPct val="150000"/>
              </a:lnSpc>
              <a:buNone/>
            </a:pPr>
            <a:r>
              <a:rPr lang="en-GB" b="1" dirty="0">
                <a:latin typeface="Times New Roman" panose="02020603050405020304" pitchFamily="18" charset="0"/>
                <a:cs typeface="Times New Roman" panose="02020603050405020304" pitchFamily="18" charset="0"/>
              </a:rPr>
              <a:t>	Prediction Result</a:t>
            </a:r>
            <a:r>
              <a:rPr lang="en-GB" dirty="0">
                <a:latin typeface="Times New Roman" panose="02020603050405020304" pitchFamily="18" charset="0"/>
                <a:cs typeface="Times New Roman" panose="02020603050405020304" pitchFamily="18" charset="0"/>
              </a:rPr>
              <a:t>: Show the disease detected (e.g., "Healthy," "Powdery Mildew," etc.).</a:t>
            </a:r>
          </a:p>
          <a:p>
            <a:pPr marL="0" indent="0" algn="just">
              <a:lnSpc>
                <a:spcPct val="150000"/>
              </a:lnSpc>
              <a:buNone/>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Remedy:</a:t>
            </a:r>
            <a:r>
              <a:rPr lang="en-GB" dirty="0">
                <a:latin typeface="Times New Roman" panose="02020603050405020304" pitchFamily="18" charset="0"/>
                <a:cs typeface="Times New Roman" panose="02020603050405020304" pitchFamily="18" charset="0"/>
              </a:rPr>
              <a:t> Gives the remedy for the diseased leaf.</a:t>
            </a:r>
          </a:p>
          <a:p>
            <a:pPr marL="0" indent="0" algn="just">
              <a:lnSpc>
                <a:spcPct val="150000"/>
              </a:lnSpc>
              <a:buNone/>
            </a:pPr>
            <a:r>
              <a:rPr lang="en-GB" dirty="0">
                <a:latin typeface="Times New Roman" panose="02020603050405020304" pitchFamily="18" charset="0"/>
                <a:cs typeface="Times New Roman" panose="02020603050405020304" pitchFamily="18" charset="0"/>
              </a:rPr>
              <a:t>	</a:t>
            </a:r>
            <a:r>
              <a:rPr lang="en-GB" sz="2800" dirty="0">
                <a:solidFill>
                  <a:srgbClr val="0F0F0F"/>
                </a:solidFill>
                <a:latin typeface="Times New Roman" panose="02020603050405020304" pitchFamily="18" charset="0"/>
                <a:cs typeface="Times New Roman" panose="02020603050405020304" pitchFamily="18" charset="0"/>
              </a:rPr>
              <a:t> </a:t>
            </a:r>
            <a:r>
              <a:rPr lang="en-GB" sz="2800" b="1" dirty="0">
                <a:solidFill>
                  <a:srgbClr val="0F0F0F"/>
                </a:solidFill>
                <a:latin typeface="Times New Roman" panose="02020603050405020304" pitchFamily="18" charset="0"/>
                <a:cs typeface="Times New Roman" panose="02020603050405020304" pitchFamily="18" charset="0"/>
              </a:rPr>
              <a:t>Crop maintenance: </a:t>
            </a:r>
            <a:r>
              <a:rPr lang="en-GB" sz="2800" dirty="0">
                <a:solidFill>
                  <a:srgbClr val="0F0F0F"/>
                </a:solidFill>
                <a:latin typeface="Times New Roman" panose="02020603050405020304" pitchFamily="18" charset="0"/>
                <a:cs typeface="Times New Roman" panose="02020603050405020304" pitchFamily="18" charset="0"/>
              </a:rPr>
              <a:t>Suggestions to maintain the crop health state as good</a:t>
            </a:r>
            <a:endParaRPr lang="en-GB" dirty="0">
              <a:latin typeface="Times New Roman" panose="02020603050405020304" pitchFamily="18" charset="0"/>
              <a:cs typeface="Times New Roman" panose="02020603050405020304" pitchFamily="18" charset="0"/>
            </a:endParaRPr>
          </a:p>
          <a:p>
            <a:endParaRPr lang="en-GB" dirty="0"/>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370390"/>
            <a:ext cx="12192000" cy="891251"/>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MODULE-4</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GB" sz="20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342662"/>
            <a:ext cx="10515600" cy="5428527"/>
          </a:xfrm>
        </p:spPr>
        <p:txBody>
          <a:bodyPr>
            <a:normAutofit fontScale="92500" lnSpcReduction="20000"/>
          </a:bodyPr>
          <a:lstStyle/>
          <a:p>
            <a:pPr marL="0" indent="0" algn="just">
              <a:lnSpc>
                <a:spcPct val="150000"/>
              </a:lnSpc>
              <a:buClr>
                <a:srgbClr val="FF0000"/>
              </a:buClr>
              <a:buNone/>
            </a:pPr>
            <a:r>
              <a:rPr lang="en-GB" sz="2800" b="1" dirty="0">
                <a:latin typeface="Times New Roman" panose="02020603050405020304" pitchFamily="18" charset="0"/>
                <a:cs typeface="Times New Roman" panose="02020603050405020304" pitchFamily="18" charset="0"/>
              </a:rPr>
              <a:t>Ethical Considerations</a:t>
            </a:r>
            <a:r>
              <a:rPr lang="en-GB" b="1" dirty="0">
                <a:latin typeface="Times New Roman" panose="02020603050405020304" pitchFamily="18" charset="0"/>
                <a:cs typeface="Times New Roman" panose="02020603050405020304" pitchFamily="18" charset="0"/>
              </a:rPr>
              <a:t> </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Data Privacy</a:t>
            </a:r>
            <a:r>
              <a:rPr lang="en-GB" dirty="0">
                <a:latin typeface="Times New Roman" panose="02020603050405020304" pitchFamily="18" charset="0"/>
                <a:cs typeface="Times New Roman" panose="02020603050405020304" pitchFamily="18" charset="0"/>
              </a:rPr>
              <a:t>: Ensure that any data collected (e.g., images from users) is stored securely and not misused.</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Accessibility</a:t>
            </a:r>
            <a:r>
              <a:rPr lang="en-GB" dirty="0">
                <a:latin typeface="Times New Roman" panose="02020603050405020304" pitchFamily="18" charset="0"/>
                <a:cs typeface="Times New Roman" panose="02020603050405020304" pitchFamily="18" charset="0"/>
              </a:rPr>
              <a:t>: Make the technology affordable and easy to use for small-scale farmers.</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Transparency</a:t>
            </a:r>
            <a:r>
              <a:rPr lang="en-GB" dirty="0">
                <a:latin typeface="Times New Roman" panose="02020603050405020304" pitchFamily="18" charset="0"/>
                <a:cs typeface="Times New Roman" panose="02020603050405020304" pitchFamily="18" charset="0"/>
              </a:rPr>
              <a:t>: Clearly explain the limitations and workings of the system to users.</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Impact on Farmers</a:t>
            </a:r>
            <a:r>
              <a:rPr lang="en-GB" dirty="0">
                <a:latin typeface="Times New Roman" panose="02020603050405020304" pitchFamily="18" charset="0"/>
                <a:cs typeface="Times New Roman" panose="02020603050405020304" pitchFamily="18" charset="0"/>
              </a:rPr>
              <a:t>: Prevent dependency on technology by offering education and support alongside the tool.</a:t>
            </a:r>
          </a:p>
          <a:p>
            <a:pPr marL="0" indent="0" algn="just">
              <a:buClr>
                <a:srgbClr val="FF0000"/>
              </a:buClr>
              <a:buNone/>
            </a:pPr>
            <a:endParaRPr lang="en-GB" dirty="0"/>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555584" y="833377"/>
            <a:ext cx="11636415" cy="439838"/>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MODULE-5</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613458" y="1041722"/>
            <a:ext cx="10740342" cy="5135241"/>
          </a:xfrm>
        </p:spPr>
        <p:txBody>
          <a:bodyPr>
            <a:normAutofit fontScale="85000" lnSpcReduction="20000"/>
          </a:bodyPr>
          <a:lstStyle/>
          <a:p>
            <a:pPr marL="0" indent="0" algn="just">
              <a:lnSpc>
                <a:spcPct val="150000"/>
              </a:lnSpc>
              <a:buClr>
                <a:srgbClr val="FF0000"/>
              </a:buClr>
              <a:buNone/>
            </a:pPr>
            <a:r>
              <a:rPr lang="en-GB" sz="2800" b="1" dirty="0">
                <a:latin typeface="Times New Roman" panose="02020603050405020304" pitchFamily="18" charset="0"/>
                <a:cs typeface="Times New Roman" panose="02020603050405020304" pitchFamily="18" charset="0"/>
              </a:rPr>
              <a:t>Deployment and Sustainability</a:t>
            </a:r>
            <a:endParaRPr lang="en-GB" b="1" dirty="0">
              <a:latin typeface="Times New Roman" panose="02020603050405020304" pitchFamily="18" charset="0"/>
              <a:cs typeface="Times New Roman" panose="02020603050405020304" pitchFamily="18" charset="0"/>
            </a:endParaRP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System Updates</a:t>
            </a:r>
            <a:r>
              <a:rPr lang="en-GB" dirty="0">
                <a:latin typeface="Times New Roman" panose="02020603050405020304" pitchFamily="18" charset="0"/>
                <a:cs typeface="Times New Roman" panose="02020603050405020304" pitchFamily="18" charset="0"/>
              </a:rPr>
              <a:t>: Regularly update the system to include new diseases, crops, and advancements in deep learning.</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Scalability</a:t>
            </a:r>
            <a:r>
              <a:rPr lang="en-GB" dirty="0">
                <a:latin typeface="Times New Roman" panose="02020603050405020304" pitchFamily="18" charset="0"/>
                <a:cs typeface="Times New Roman" panose="02020603050405020304" pitchFamily="18" charset="0"/>
              </a:rPr>
              <a:t>: Build the system to support increasing users, diverse crops, and broader geographic coverage.</a:t>
            </a:r>
            <a:r>
              <a:rPr lang="en-GB" b="1" dirty="0">
                <a:latin typeface="Times New Roman" panose="02020603050405020304" pitchFamily="18" charset="0"/>
                <a:cs typeface="Times New Roman" panose="02020603050405020304" pitchFamily="18" charset="0"/>
              </a:rPr>
              <a:t> </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Cost Efficiency</a:t>
            </a:r>
            <a:r>
              <a:rPr lang="en-GB" dirty="0">
                <a:latin typeface="Times New Roman" panose="02020603050405020304" pitchFamily="18" charset="0"/>
                <a:cs typeface="Times New Roman" panose="02020603050405020304" pitchFamily="18" charset="0"/>
              </a:rPr>
              <a:t>: Reduce deployment and operational costs to make the technology accessible to small-scale farmers.</a:t>
            </a:r>
          </a:p>
          <a:p>
            <a:pPr algn="just">
              <a:lnSpc>
                <a:spcPct val="150000"/>
              </a:lnSpc>
              <a:buClr>
                <a:srgbClr val="FF0000"/>
              </a:buClr>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User Interface Development</a:t>
            </a:r>
            <a:r>
              <a:rPr lang="en-GB" dirty="0">
                <a:latin typeface="Times New Roman" panose="02020603050405020304" pitchFamily="18" charset="0"/>
                <a:cs typeface="Times New Roman" panose="02020603050405020304" pitchFamily="18" charset="0"/>
              </a:rPr>
              <a:t>: To make a user-friendly platform to upload link of the leaf images and receive disease diagnoses.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3A9D-C585-CA70-3E49-066406984678}"/>
              </a:ext>
            </a:extLst>
          </p:cNvPr>
          <p:cNvSpPr>
            <a:spLocks noGrp="1"/>
          </p:cNvSpPr>
          <p:nvPr>
            <p:ph type="title"/>
          </p:nvPr>
        </p:nvSpPr>
        <p:spPr/>
        <p:txBody>
          <a:bodyPr>
            <a:norm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b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SOURCE CODE)</a:t>
            </a:r>
            <a:endParaRPr lang="en-GB" sz="3200" dirty="0"/>
          </a:p>
        </p:txBody>
      </p:sp>
      <p:pic>
        <p:nvPicPr>
          <p:cNvPr id="8" name="Content Placeholder 7">
            <a:extLst>
              <a:ext uri="{FF2B5EF4-FFF2-40B4-BE49-F238E27FC236}">
                <a16:creationId xmlns:a16="http://schemas.microsoft.com/office/drawing/2014/main" id="{4E822CC2-DF62-92A4-05E4-ABBAD92C0DDD}"/>
              </a:ext>
            </a:extLst>
          </p:cNvPr>
          <p:cNvPicPr>
            <a:picLocks noGrp="1" noChangeAspect="1"/>
          </p:cNvPicPr>
          <p:nvPr>
            <p:ph sz="half" idx="1"/>
          </p:nvPr>
        </p:nvPicPr>
        <p:blipFill>
          <a:blip r:embed="rId2"/>
          <a:stretch>
            <a:fillRect/>
          </a:stretch>
        </p:blipFill>
        <p:spPr>
          <a:xfrm>
            <a:off x="1006997" y="1458190"/>
            <a:ext cx="4494068" cy="4718773"/>
          </a:xfrm>
        </p:spPr>
      </p:pic>
      <p:pic>
        <p:nvPicPr>
          <p:cNvPr id="10" name="Content Placeholder 9">
            <a:extLst>
              <a:ext uri="{FF2B5EF4-FFF2-40B4-BE49-F238E27FC236}">
                <a16:creationId xmlns:a16="http://schemas.microsoft.com/office/drawing/2014/main" id="{E87EC34F-DEB0-9B01-95BC-A7DE73C5ECAE}"/>
              </a:ext>
            </a:extLst>
          </p:cNvPr>
          <p:cNvPicPr>
            <a:picLocks noGrp="1" noChangeAspect="1"/>
          </p:cNvPicPr>
          <p:nvPr>
            <p:ph sz="half" idx="2"/>
          </p:nvPr>
        </p:nvPicPr>
        <p:blipFill>
          <a:blip r:embed="rId3"/>
          <a:stretch>
            <a:fillRect/>
          </a:stretch>
        </p:blipFill>
        <p:spPr>
          <a:xfrm>
            <a:off x="6771190" y="1552855"/>
            <a:ext cx="3666707" cy="4763004"/>
          </a:xfrm>
        </p:spPr>
      </p:pic>
      <p:sp>
        <p:nvSpPr>
          <p:cNvPr id="5" name="Date Placeholder 4">
            <a:extLst>
              <a:ext uri="{FF2B5EF4-FFF2-40B4-BE49-F238E27FC236}">
                <a16:creationId xmlns:a16="http://schemas.microsoft.com/office/drawing/2014/main" id="{13215955-ED1D-856B-F361-6BA7A0515DBC}"/>
              </a:ext>
            </a:extLst>
          </p:cNvPr>
          <p:cNvSpPr>
            <a:spLocks noGrp="1"/>
          </p:cNvSpPr>
          <p:nvPr>
            <p:ph type="dt" sz="half" idx="10"/>
          </p:nvPr>
        </p:nvSpPr>
        <p:spPr/>
        <p:txBody>
          <a:bodyPr/>
          <a:lstStyle/>
          <a:p>
            <a:fld id="{87500EC4-C332-4005-8640-679338D6D72F}" type="datetime1">
              <a:rPr lang="en-IN" smtClean="0"/>
              <a:t>04-12-2024</a:t>
            </a:fld>
            <a:endParaRPr lang="en-IN" dirty="0"/>
          </a:p>
        </p:txBody>
      </p:sp>
      <p:sp>
        <p:nvSpPr>
          <p:cNvPr id="6" name="Slide Number Placeholder 5">
            <a:extLst>
              <a:ext uri="{FF2B5EF4-FFF2-40B4-BE49-F238E27FC236}">
                <a16:creationId xmlns:a16="http://schemas.microsoft.com/office/drawing/2014/main" id="{AC5F4D64-798C-6267-420D-90ED5219CB9F}"/>
              </a:ext>
            </a:extLst>
          </p:cNvPr>
          <p:cNvSpPr>
            <a:spLocks noGrp="1"/>
          </p:cNvSpPr>
          <p:nvPr>
            <p:ph type="sldNum" sz="quarter" idx="12"/>
          </p:nvPr>
        </p:nvSpPr>
        <p:spPr/>
        <p:txBody>
          <a:bodyPr/>
          <a:lstStyle/>
          <a:p>
            <a:fld id="{672DB9CA-C85A-4E11-ADC0-8193E41C1656}" type="slidenum">
              <a:rPr lang="en-IN" smtClean="0"/>
              <a:t>15</a:t>
            </a:fld>
            <a:endParaRPr lang="en-IN" dirty="0"/>
          </a:p>
        </p:txBody>
      </p:sp>
    </p:spTree>
    <p:extLst>
      <p:ext uri="{BB962C8B-B14F-4D97-AF65-F5344CB8AC3E}">
        <p14:creationId xmlns:p14="http://schemas.microsoft.com/office/powerpoint/2010/main" val="324721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B253-8B47-2770-8D60-ABCAA24B54B7}"/>
              </a:ext>
            </a:extLst>
          </p:cNvPr>
          <p:cNvSpPr>
            <a:spLocks noGrp="1"/>
          </p:cNvSpPr>
          <p:nvPr>
            <p:ph type="title"/>
          </p:nvPr>
        </p:nvSpPr>
        <p:spPr>
          <a:xfrm>
            <a:off x="838200" y="365126"/>
            <a:ext cx="10515600" cy="1278480"/>
          </a:xfrm>
        </p:spPr>
        <p:txBody>
          <a:bodyPr>
            <a:normAutofit/>
          </a:bodyPr>
          <a:lstStyle/>
          <a:p>
            <a:pPr algn="ctr"/>
            <a:r>
              <a:rPr lang="en-GB"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p>
        </p:txBody>
      </p:sp>
      <p:sp>
        <p:nvSpPr>
          <p:cNvPr id="4" name="Date Placeholder 3">
            <a:extLst>
              <a:ext uri="{FF2B5EF4-FFF2-40B4-BE49-F238E27FC236}">
                <a16:creationId xmlns:a16="http://schemas.microsoft.com/office/drawing/2014/main" id="{C882ABCA-D1C4-A018-B293-BA6A032C8169}"/>
              </a:ext>
            </a:extLst>
          </p:cNvPr>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Slide Number Placeholder 4">
            <a:extLst>
              <a:ext uri="{FF2B5EF4-FFF2-40B4-BE49-F238E27FC236}">
                <a16:creationId xmlns:a16="http://schemas.microsoft.com/office/drawing/2014/main" id="{F0B8F3ED-D1EB-A4AF-F440-84179503A364}"/>
              </a:ext>
            </a:extLst>
          </p:cNvPr>
          <p:cNvSpPr>
            <a:spLocks noGrp="1"/>
          </p:cNvSpPr>
          <p:nvPr>
            <p:ph type="sldNum" sz="quarter" idx="12"/>
          </p:nvPr>
        </p:nvSpPr>
        <p:spPr/>
        <p:txBody>
          <a:bodyPr/>
          <a:lstStyle/>
          <a:p>
            <a:fld id="{672DB9CA-C85A-4E11-ADC0-8193E41C1656}" type="slidenum">
              <a:rPr lang="en-IN" smtClean="0"/>
              <a:t>16</a:t>
            </a:fld>
            <a:endParaRPr lang="en-IN" dirty="0"/>
          </a:p>
        </p:txBody>
      </p:sp>
      <p:pic>
        <p:nvPicPr>
          <p:cNvPr id="6" name="Content Placeholder 5">
            <a:extLst>
              <a:ext uri="{FF2B5EF4-FFF2-40B4-BE49-F238E27FC236}">
                <a16:creationId xmlns:a16="http://schemas.microsoft.com/office/drawing/2014/main" id="{7CEB6EC0-52C0-C729-3C04-0CCACA0EE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147" y="1347707"/>
            <a:ext cx="8593987" cy="4840832"/>
          </a:xfrm>
          <a:prstGeom prst="rect">
            <a:avLst/>
          </a:prstGeom>
        </p:spPr>
      </p:pic>
    </p:spTree>
    <p:extLst>
      <p:ext uri="{BB962C8B-B14F-4D97-AF65-F5344CB8AC3E}">
        <p14:creationId xmlns:p14="http://schemas.microsoft.com/office/powerpoint/2010/main" val="379488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2192000" cy="125495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6916"/>
            <a:ext cx="10366094" cy="4950047"/>
          </a:xfrm>
        </p:spPr>
        <p:txBody>
          <a:bodyPr>
            <a:normAutofit/>
          </a:bodyPr>
          <a:lstStyle/>
          <a:p>
            <a:pPr marL="0" indent="0" algn="just">
              <a:lnSpc>
                <a:spcPct val="150000"/>
              </a:lnSpc>
              <a:buClr>
                <a:srgbClr val="FF0000"/>
              </a:buClr>
              <a:buNone/>
            </a:pPr>
            <a:r>
              <a:rPr lang="en-GB" dirty="0">
                <a:latin typeface="Times New Roman" panose="02020603050405020304" pitchFamily="18" charset="0"/>
                <a:cs typeface="Times New Roman" panose="02020603050405020304" pitchFamily="18" charset="0"/>
              </a:rPr>
              <a:t>The leaf disease detection system using deep learning proved to be an effective tool for identifying plant diseases with high accuracy and speed. It demonstrated strong potential to assist farmers in diagnosing crop issues, saving time and reducing dependency on agricultural experts. Overall, the project highlights the value of integrating deep learning into agriculture, offering a scalable and cost-effective solution for improving crop health management.</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Mrs.Valli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Priyadharshini.K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M.E.,(Ph.D.,)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Abinaya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  (811722104003)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Charumathi P (811722104024)</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Jai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Pradha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(811722104159)</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LEAF DISEASE DETECTION USING DEEP LEARNING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4334976"/>
          </a:xfrm>
        </p:spPr>
        <p:txBody>
          <a:bodyPr>
            <a:normAutofit fontScale="85000" lnSpcReduction="20000"/>
          </a:bodyPr>
          <a:lstStyle/>
          <a:p>
            <a:pPr algn="just">
              <a:lnSpc>
                <a:spcPct val="150000"/>
              </a:lnSpc>
              <a:buClr>
                <a:srgbClr val="FF0000"/>
              </a:buCl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To create a deep learning-based solution for the accurate detection of diseases in plant leaves.</a:t>
            </a:r>
            <a:r>
              <a:rPr lang="en-IN" dirty="0">
                <a:latin typeface="Times New Roman" panose="02020603050405020304" pitchFamily="18" charset="0"/>
                <a:cs typeface="Times New Roman" panose="02020603050405020304" pitchFamily="18" charset="0"/>
              </a:rPr>
              <a:t> </a:t>
            </a:r>
          </a:p>
          <a:p>
            <a:pPr algn="just">
              <a:lnSpc>
                <a:spcPct val="150000"/>
              </a:lnSpc>
              <a:buClr>
                <a:srgbClr val="FF0000"/>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After </a:t>
            </a:r>
            <a:r>
              <a:rPr lang="en-GB" dirty="0">
                <a:latin typeface="Times New Roman" panose="02020603050405020304" pitchFamily="18" charset="0"/>
                <a:cs typeface="Times New Roman" panose="02020603050405020304" pitchFamily="18" charset="0"/>
              </a:rPr>
              <a:t>identifying diseases, the system will provide tailored remedies to address the specific issues detected. </a:t>
            </a:r>
            <a:endParaRPr lang="en-IN" dirty="0">
              <a:latin typeface="Times New Roman" panose="02020603050405020304" pitchFamily="18" charset="0"/>
              <a:cs typeface="Times New Roman" panose="02020603050405020304" pitchFamily="18" charset="0"/>
            </a:endParaRPr>
          </a:p>
          <a:p>
            <a:pPr algn="just">
              <a:lnSpc>
                <a:spcPct val="150000"/>
              </a:lnSpc>
              <a:buClr>
                <a:srgbClr val="FF0000"/>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Furthermore, the project will focus on promoting better crop maintenance practices by providing preventive measures to minimize future outbreaks.</a:t>
            </a:r>
            <a:endParaRPr lang="en-IN" dirty="0">
              <a:latin typeface="Times New Roman" panose="02020603050405020304" pitchFamily="18" charset="0"/>
              <a:cs typeface="Times New Roman" panose="02020603050405020304" pitchFamily="18" charset="0"/>
            </a:endParaRPr>
          </a:p>
          <a:p>
            <a:pPr algn="just">
              <a:lnSpc>
                <a:spcPct val="150000"/>
              </a:lnSpc>
              <a:buClr>
                <a:srgbClr val="FF0000"/>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By empowering farmers with actionable insights, the system will help enhance crop resilience and overall productivity</a:t>
            </a:r>
            <a:r>
              <a:rPr lang="en-GB" dirty="0"/>
              <a:t>. </a:t>
            </a: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17D-7792-EC83-FA1C-2D7068E542D2}"/>
              </a:ext>
            </a:extLst>
          </p:cNvPr>
          <p:cNvSpPr>
            <a:spLocks noGrp="1"/>
          </p:cNvSpPr>
          <p:nvPr>
            <p:ph type="ctrTitle"/>
          </p:nvPr>
        </p:nvSpPr>
        <p:spPr>
          <a:xfrm>
            <a:off x="1524000" y="428263"/>
            <a:ext cx="9144000" cy="763929"/>
          </a:xfrm>
        </p:spPr>
        <p:txBody>
          <a:bodyPr>
            <a:norm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Arial"/>
                <a:cs typeface="Times New Roman" panose="02020603050405020304" pitchFamily="18" charset="0"/>
                <a:sym typeface="Arial"/>
              </a:rPr>
              <a:t>ABSTRACT</a:t>
            </a:r>
            <a:endParaRPr lang="en-GB" sz="3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1EBC9E-75E5-6979-27BC-762698652864}"/>
              </a:ext>
            </a:extLst>
          </p:cNvPr>
          <p:cNvSpPr>
            <a:spLocks noGrp="1"/>
          </p:cNvSpPr>
          <p:nvPr>
            <p:ph type="subTitle" idx="1"/>
          </p:nvPr>
        </p:nvSpPr>
        <p:spPr>
          <a:xfrm>
            <a:off x="1435261" y="1585732"/>
            <a:ext cx="9232739" cy="3672068"/>
          </a:xfrm>
        </p:spPr>
        <p:txBody>
          <a:bodyPr>
            <a:normAutofit fontScale="92500"/>
          </a:bodyPr>
          <a:lstStyle/>
          <a:p>
            <a:pPr algn="l">
              <a:lnSpc>
                <a:spcPct val="150000"/>
              </a:lnSpc>
            </a:pPr>
            <a:r>
              <a:rPr lang="en-GB" sz="2400" dirty="0">
                <a:solidFill>
                  <a:srgbClr val="0F0F0F"/>
                </a:solidFill>
                <a:latin typeface="Times New Roman" panose="02020603050405020304" pitchFamily="18" charset="0"/>
                <a:cs typeface="Times New Roman" panose="02020603050405020304" pitchFamily="18" charset="0"/>
              </a:rPr>
              <a:t>This project uses a Convolutional Neural Network (CNN) to detect diseases in plant leaves, helping farmers identify and address crop issues early. The model is trained on images of healthy and diseased leaves to classify common plant diseases accurately. When a disease is detected, the system suggests remedies, and provides tips on crop maintenance to prevent future issues. By combining disease detection with practical advice, this solution aims to improve crop health, yield, and sustainability in farming.</a:t>
            </a:r>
            <a:endParaRPr lang="en-US" sz="2400" dirty="0">
              <a:solidFill>
                <a:srgbClr val="0F0F0F"/>
              </a:solidFill>
              <a:latin typeface="Times New Roman" panose="02020603050405020304" pitchFamily="18" charset="0"/>
              <a:cs typeface="Times New Roman" panose="02020603050405020304" pitchFamily="18" charset="0"/>
            </a:endParaRPr>
          </a:p>
          <a:p>
            <a:pPr algn="l"/>
            <a:endParaRPr lang="en-GB" dirty="0"/>
          </a:p>
        </p:txBody>
      </p:sp>
      <p:sp>
        <p:nvSpPr>
          <p:cNvPr id="4" name="Date Placeholder 3">
            <a:extLst>
              <a:ext uri="{FF2B5EF4-FFF2-40B4-BE49-F238E27FC236}">
                <a16:creationId xmlns:a16="http://schemas.microsoft.com/office/drawing/2014/main" id="{1F45E646-0C9A-7591-07C6-9A30DF79A602}"/>
              </a:ext>
            </a:extLst>
          </p:cNvPr>
          <p:cNvSpPr>
            <a:spLocks noGrp="1"/>
          </p:cNvSpPr>
          <p:nvPr>
            <p:ph type="dt" sz="half" idx="10"/>
          </p:nvPr>
        </p:nvSpPr>
        <p:spPr/>
        <p:txBody>
          <a:bodyPr/>
          <a:lstStyle/>
          <a:p>
            <a:fld id="{A5E80CE9-0672-4DA1-8CC6-DB7499889AC5}" type="datetime1">
              <a:rPr lang="en-IN" smtClean="0"/>
              <a:t>04-12-2024</a:t>
            </a:fld>
            <a:endParaRPr lang="en-IN" dirty="0"/>
          </a:p>
        </p:txBody>
      </p:sp>
      <p:sp>
        <p:nvSpPr>
          <p:cNvPr id="5" name="Slide Number Placeholder 4">
            <a:extLst>
              <a:ext uri="{FF2B5EF4-FFF2-40B4-BE49-F238E27FC236}">
                <a16:creationId xmlns:a16="http://schemas.microsoft.com/office/drawing/2014/main" id="{518ADC95-859F-E3C8-F3FA-EBAB324B0CA0}"/>
              </a:ext>
            </a:extLst>
          </p:cNvPr>
          <p:cNvSpPr>
            <a:spLocks noGrp="1"/>
          </p:cNvSpPr>
          <p:nvPr>
            <p:ph type="sldNum" sz="quarter" idx="12"/>
          </p:nvPr>
        </p:nvSpPr>
        <p:spPr/>
        <p:txBody>
          <a:bodyPr/>
          <a:lstStyle/>
          <a:p>
            <a:fld id="{672DB9CA-C85A-4E11-ADC0-8193E41C1656}" type="slidenum">
              <a:rPr lang="en-IN" smtClean="0"/>
              <a:t>4</a:t>
            </a:fld>
            <a:endParaRPr lang="en-IN" dirty="0"/>
          </a:p>
        </p:txBody>
      </p:sp>
    </p:spTree>
    <p:extLst>
      <p:ext uri="{BB962C8B-B14F-4D97-AF65-F5344CB8AC3E}">
        <p14:creationId xmlns:p14="http://schemas.microsoft.com/office/powerpoint/2010/main" val="46512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pic>
        <p:nvPicPr>
          <p:cNvPr id="5" name="table">
            <a:extLst>
              <a:ext uri="{FF2B5EF4-FFF2-40B4-BE49-F238E27FC236}">
                <a16:creationId xmlns:a16="http://schemas.microsoft.com/office/drawing/2014/main" id="{7C2C88DB-C2D8-774E-78E5-96DC31969903}"/>
              </a:ext>
            </a:extLst>
          </p:cNvPr>
          <p:cNvPicPr>
            <a:picLocks noChangeAspect="1"/>
          </p:cNvPicPr>
          <p:nvPr/>
        </p:nvPicPr>
        <p:blipFill>
          <a:blip r:embed="rId2"/>
          <a:stretch>
            <a:fillRect/>
          </a:stretch>
        </p:blipFill>
        <p:spPr>
          <a:xfrm>
            <a:off x="763929" y="786029"/>
            <a:ext cx="10590836" cy="5567406"/>
          </a:xfrm>
          <a:prstGeom prst="rect">
            <a:avLst/>
          </a:prstGeom>
        </p:spPr>
      </p:pic>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A87B90-DF17-C03E-7A3D-6C422D69DEF4}"/>
              </a:ext>
            </a:extLst>
          </p:cNvPr>
          <p:cNvPicPr>
            <a:picLocks noChangeAspect="1"/>
          </p:cNvPicPr>
          <p:nvPr/>
        </p:nvPicPr>
        <p:blipFill>
          <a:blip r:embed="rId2"/>
          <a:stretch>
            <a:fillRect/>
          </a:stretch>
        </p:blipFill>
        <p:spPr>
          <a:xfrm>
            <a:off x="1539433" y="876498"/>
            <a:ext cx="9005104" cy="5224264"/>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a:extLst>
              <a:ext uri="{FF2B5EF4-FFF2-40B4-BE49-F238E27FC236}">
                <a16:creationId xmlns:a16="http://schemas.microsoft.com/office/drawing/2014/main" id="{BDC2290B-9BA6-4E48-FFF9-9500BFD12EAA}"/>
              </a:ext>
            </a:extLst>
          </p:cNvPr>
          <p:cNvPicPr>
            <a:picLocks noChangeAspect="1"/>
          </p:cNvPicPr>
          <p:nvPr/>
        </p:nvPicPr>
        <p:blipFill>
          <a:blip r:embed="rId2"/>
          <a:stretch>
            <a:fillRect/>
          </a:stretch>
        </p:blipFill>
        <p:spPr>
          <a:xfrm>
            <a:off x="2001671" y="1006996"/>
            <a:ext cx="7689057" cy="5180619"/>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4" y="2671762"/>
            <a:ext cx="4819228" cy="3161879"/>
          </a:xfrm>
        </p:spPr>
        <p:txBody>
          <a:bodyPr>
            <a:noAutofit/>
          </a:bodyPr>
          <a:lstStyle/>
          <a:p>
            <a:pPr>
              <a:lnSpc>
                <a:spcPct val="150000"/>
              </a:lnSpc>
              <a:buClr>
                <a:srgbClr val="FF0000"/>
              </a:buClr>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Processor: Intel Core i7 </a:t>
            </a:r>
          </a:p>
          <a:p>
            <a:pPr>
              <a:lnSpc>
                <a:spcPct val="150000"/>
              </a:lnSpc>
              <a:buClr>
                <a:srgbClr val="FF0000"/>
              </a:buClr>
            </a:pPr>
            <a:r>
              <a:rPr lang="en-GB" sz="2000" dirty="0">
                <a:latin typeface="Times New Roman" panose="02020603050405020304" pitchFamily="18" charset="0"/>
                <a:cs typeface="Times New Roman" panose="02020603050405020304" pitchFamily="18" charset="0"/>
              </a:rPr>
              <a:t>Hard Disk: Not Applicable </a:t>
            </a:r>
          </a:p>
          <a:p>
            <a:pPr>
              <a:lnSpc>
                <a:spcPct val="150000"/>
              </a:lnSpc>
              <a:buClr>
                <a:srgbClr val="FF0000"/>
              </a:buClr>
            </a:pPr>
            <a:r>
              <a:rPr lang="en-GB" sz="2000" dirty="0">
                <a:latin typeface="Times New Roman" panose="02020603050405020304" pitchFamily="18" charset="0"/>
                <a:cs typeface="Times New Roman" panose="02020603050405020304" pitchFamily="18" charset="0"/>
              </a:rPr>
              <a:t>Monitor: Responsive to all Screen Sizes (Responsive Design) </a:t>
            </a:r>
          </a:p>
          <a:p>
            <a:pPr>
              <a:lnSpc>
                <a:spcPct val="150000"/>
              </a:lnSpc>
              <a:buClr>
                <a:srgbClr val="FF0000"/>
              </a:buClr>
            </a:pPr>
            <a:r>
              <a:rPr lang="en-GB" sz="2000" dirty="0">
                <a:latin typeface="Times New Roman" panose="02020603050405020304" pitchFamily="18" charset="0"/>
                <a:cs typeface="Times New Roman" panose="02020603050405020304" pitchFamily="18" charset="0"/>
              </a:rPr>
              <a:t>RAM: Minimum 2GB</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574421" y="2395960"/>
            <a:ext cx="4653022" cy="3287210"/>
          </a:xfrm>
        </p:spPr>
        <p:txBody>
          <a:bodyPr>
            <a:normAutofit fontScale="25000" lnSpcReduction="20000"/>
          </a:bodyPr>
          <a:lstStyle/>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70000"/>
              </a:lnSpc>
              <a:buClr>
                <a:srgbClr val="FF0000"/>
              </a:buClr>
            </a:pPr>
            <a:r>
              <a:rPr lang="en-IN" sz="8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8000" dirty="0">
                <a:latin typeface="Times New Roman" panose="02020603050405020304" pitchFamily="18" charset="0"/>
                <a:cs typeface="Times New Roman" panose="02020603050405020304" pitchFamily="18" charset="0"/>
              </a:rPr>
              <a:t>Operating System: Windows 10 or Higher Coding </a:t>
            </a:r>
          </a:p>
          <a:p>
            <a:pPr>
              <a:lnSpc>
                <a:spcPct val="170000"/>
              </a:lnSpc>
              <a:buClr>
                <a:srgbClr val="FF0000"/>
              </a:buClr>
            </a:pPr>
            <a:r>
              <a:rPr lang="en-GB" sz="8000" dirty="0">
                <a:latin typeface="Times New Roman" panose="02020603050405020304" pitchFamily="18" charset="0"/>
                <a:cs typeface="Times New Roman" panose="02020603050405020304" pitchFamily="18" charset="0"/>
              </a:rPr>
              <a:t>Language: Python 3.7.6</a:t>
            </a:r>
          </a:p>
          <a:p>
            <a:pPr>
              <a:lnSpc>
                <a:spcPct val="170000"/>
              </a:lnSpc>
              <a:buClr>
                <a:srgbClr val="FF0000"/>
              </a:buClr>
            </a:pPr>
            <a:r>
              <a:rPr lang="en-GB" sz="8000" dirty="0">
                <a:latin typeface="Times New Roman" panose="02020603050405020304" pitchFamily="18" charset="0"/>
                <a:cs typeface="Times New Roman" panose="02020603050405020304" pitchFamily="18" charset="0"/>
              </a:rPr>
              <a:t>Environment Setup : </a:t>
            </a:r>
            <a:r>
              <a:rPr lang="en-GB" sz="8000" dirty="0" err="1">
                <a:latin typeface="Times New Roman" panose="02020603050405020304" pitchFamily="18" charset="0"/>
                <a:cs typeface="Times New Roman" panose="02020603050405020304" pitchFamily="18" charset="0"/>
              </a:rPr>
              <a:t>leaf_disease_env</a:t>
            </a:r>
            <a:r>
              <a:rPr lang="en-GB" sz="8000" dirty="0">
                <a:latin typeface="Times New Roman" panose="02020603050405020304" pitchFamily="18" charset="0"/>
                <a:cs typeface="Times New Roman" panose="02020603050405020304" pitchFamily="18" charset="0"/>
              </a:rPr>
              <a:t>\Scripts\activate, python -m </a:t>
            </a:r>
            <a:r>
              <a:rPr lang="en-GB" sz="8000" dirty="0" err="1">
                <a:latin typeface="Times New Roman" panose="02020603050405020304" pitchFamily="18" charset="0"/>
                <a:cs typeface="Times New Roman" panose="02020603050405020304" pitchFamily="18" charset="0"/>
              </a:rPr>
              <a:t>venv</a:t>
            </a:r>
            <a:r>
              <a:rPr lang="en-GB" sz="8000" dirty="0">
                <a:latin typeface="Times New Roman" panose="02020603050405020304" pitchFamily="18" charset="0"/>
                <a:cs typeface="Times New Roman" panose="02020603050405020304" pitchFamily="18" charset="0"/>
              </a:rPr>
              <a:t> </a:t>
            </a:r>
            <a:r>
              <a:rPr lang="en-GB" sz="8000" dirty="0" err="1">
                <a:latin typeface="Times New Roman" panose="02020603050405020304" pitchFamily="18" charset="0"/>
                <a:cs typeface="Times New Roman" panose="02020603050405020304" pitchFamily="18" charset="0"/>
              </a:rPr>
              <a:t>leaf_disease_env</a:t>
            </a:r>
            <a:r>
              <a:rPr lang="en-GB" sz="8000" dirty="0">
                <a:latin typeface="Times New Roman" panose="02020603050405020304" pitchFamily="18" charset="0"/>
                <a:cs typeface="Times New Roman" panose="02020603050405020304" pitchFamily="18" charset="0"/>
              </a:rPr>
              <a:t> </a:t>
            </a:r>
          </a:p>
          <a:p>
            <a:pPr>
              <a:lnSpc>
                <a:spcPct val="170000"/>
              </a:lnSpc>
              <a:buClr>
                <a:srgbClr val="FF0000"/>
              </a:buClr>
            </a:pPr>
            <a:r>
              <a:rPr lang="en-GB" sz="8000" dirty="0">
                <a:latin typeface="Times New Roman" panose="02020603050405020304" pitchFamily="18" charset="0"/>
                <a:cs typeface="Times New Roman" panose="02020603050405020304" pitchFamily="18" charset="0"/>
              </a:rPr>
              <a:t>Platform : Idle </a:t>
            </a:r>
            <a:endParaRPr lang="en-IN" sz="8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10228" y="1388962"/>
            <a:ext cx="10543572" cy="4788001"/>
          </a:xfrm>
        </p:spPr>
        <p:txBody>
          <a:bodyPr>
            <a:normAutofit/>
          </a:bodyPr>
          <a:lstStyle/>
          <a:p>
            <a:pPr marL="457200" lvl="0" indent="-342900" algn="l" rtl="0">
              <a:spcBef>
                <a:spcPts val="1000"/>
              </a:spcBef>
              <a:spcAft>
                <a:spcPts val="0"/>
              </a:spcAft>
              <a:buSzPts val="1800"/>
              <a:buChar char="❖"/>
            </a:pPr>
            <a:r>
              <a:rPr lang="en-GB" sz="2800" b="1" dirty="0">
                <a:latin typeface="Times New Roman" panose="02020603050405020304" pitchFamily="18" charset="0"/>
                <a:cs typeface="Times New Roman" panose="02020603050405020304" pitchFamily="18" charset="0"/>
              </a:rPr>
              <a:t>Data Collection and Preprocessing</a:t>
            </a:r>
          </a:p>
          <a:p>
            <a:pPr marL="114300" lvl="0" indent="0" algn="l" rtl="0">
              <a:spcBef>
                <a:spcPts val="1000"/>
              </a:spcBef>
              <a:spcAft>
                <a:spcPts val="0"/>
              </a:spcAft>
              <a:buSzPts val="1800"/>
              <a:buNone/>
            </a:pPr>
            <a:r>
              <a:rPr lang="en-GB" b="1" dirty="0">
                <a:latin typeface="Times New Roman" panose="02020603050405020304" pitchFamily="18" charset="0"/>
                <a:cs typeface="Times New Roman" panose="02020603050405020304" pitchFamily="18" charset="0"/>
              </a:rPr>
              <a:t> </a:t>
            </a:r>
          </a:p>
          <a:p>
            <a:pPr marL="457200" lvl="0" indent="-342900" algn="l" rtl="0">
              <a:spcBef>
                <a:spcPts val="0"/>
              </a:spcBef>
              <a:spcAft>
                <a:spcPts val="0"/>
              </a:spcAft>
              <a:buSzPts val="1800"/>
              <a:buChar char="❖"/>
            </a:pPr>
            <a:r>
              <a:rPr lang="en-GB" b="1"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Model Development</a:t>
            </a:r>
          </a:p>
          <a:p>
            <a:pPr marL="114300" lvl="0" indent="0" algn="l" rtl="0">
              <a:spcBef>
                <a:spcPts val="0"/>
              </a:spcBef>
              <a:spcAft>
                <a:spcPts val="0"/>
              </a:spcAft>
              <a:buSzPts val="1800"/>
              <a:buNone/>
            </a:pPr>
            <a:endParaRPr lang="en-GB" b="1"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b="1"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User Interface</a:t>
            </a:r>
          </a:p>
          <a:p>
            <a:pPr marL="114300" lvl="0" indent="0" algn="l" rtl="0">
              <a:spcBef>
                <a:spcPts val="0"/>
              </a:spcBef>
              <a:spcAft>
                <a:spcPts val="0"/>
              </a:spcAft>
              <a:buSzPts val="1800"/>
              <a:buNone/>
            </a:pPr>
            <a:endParaRPr lang="en-GB" b="1"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sz="2800" b="1" dirty="0">
                <a:latin typeface="Times New Roman" panose="02020603050405020304" pitchFamily="18" charset="0"/>
                <a:cs typeface="Times New Roman" panose="02020603050405020304" pitchFamily="18" charset="0"/>
              </a:rPr>
              <a:t>Ethical Considerations</a:t>
            </a:r>
            <a:r>
              <a:rPr lang="en-GB" b="1" dirty="0">
                <a:latin typeface="Times New Roman" panose="02020603050405020304" pitchFamily="18" charset="0"/>
                <a:cs typeface="Times New Roman" panose="02020603050405020304" pitchFamily="18" charset="0"/>
              </a:rPr>
              <a:t> </a:t>
            </a:r>
          </a:p>
          <a:p>
            <a:pPr marL="114300" lvl="0" indent="0" algn="l" rtl="0">
              <a:spcBef>
                <a:spcPts val="0"/>
              </a:spcBef>
              <a:spcAft>
                <a:spcPts val="0"/>
              </a:spcAft>
              <a:buSzPts val="1800"/>
              <a:buNone/>
            </a:pPr>
            <a:endParaRPr lang="en-GB" b="1"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b="1"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Deployment and Sustainability</a:t>
            </a:r>
            <a:endParaRPr lang="en-GB" b="1" dirty="0">
              <a:latin typeface="Times New Roman" panose="02020603050405020304" pitchFamily="18" charset="0"/>
              <a:ea typeface="Times New Roman"/>
              <a:cs typeface="Times New Roman" panose="02020603050405020304" pitchFamily="18" charset="0"/>
              <a:sym typeface="Times New Roman"/>
            </a:endParaRP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835</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ADLaM Display</vt:lpstr>
      <vt:lpstr>Arial</vt:lpstr>
      <vt:lpstr>Arial Narrow</vt:lpstr>
      <vt:lpstr>Calibri</vt:lpstr>
      <vt:lpstr>Calibri Light</vt:lpstr>
      <vt:lpstr>Times New Roman</vt:lpstr>
      <vt:lpstr>Wingdings</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 MODULE-1  </vt:lpstr>
      <vt:lpstr>MODULE-2</vt:lpstr>
      <vt:lpstr> MODULE-3  </vt:lpstr>
      <vt:lpstr> MODULE-4  </vt:lpstr>
      <vt:lpstr>MODULE-5   </vt:lpstr>
      <vt:lpstr>RESULTS AND DISCUSSION (SAMPLE SOURCE CODE)</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Charumathi mani</cp:lastModifiedBy>
  <cp:revision>18</cp:revision>
  <cp:lastPrinted>2024-12-03T17:56:07Z</cp:lastPrinted>
  <dcterms:modified xsi:type="dcterms:W3CDTF">2024-12-04T06:59:16Z</dcterms:modified>
</cp:coreProperties>
</file>